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65" r:id="rId6"/>
    <p:sldId id="266" r:id="rId7"/>
    <p:sldId id="259" r:id="rId8"/>
    <p:sldId id="260" r:id="rId9"/>
    <p:sldId id="261" r:id="rId10"/>
    <p:sldId id="262" r:id="rId11"/>
    <p:sldId id="263" r:id="rId12"/>
    <p:sldId id="264" r:id="rId13"/>
    <p:sldId id="268" r:id="rId14"/>
    <p:sldId id="271" r:id="rId15"/>
    <p:sldId id="269" r:id="rId16"/>
    <p:sldId id="270" r:id="rId17"/>
    <p:sldId id="337" r:id="rId18"/>
    <p:sldId id="338" r:id="rId19"/>
    <p:sldId id="339" r:id="rId20"/>
    <p:sldId id="340" r:id="rId21"/>
    <p:sldId id="341" r:id="rId22"/>
    <p:sldId id="342" r:id="rId23"/>
    <p:sldId id="348" r:id="rId24"/>
    <p:sldId id="343" r:id="rId25"/>
    <p:sldId id="344" r:id="rId26"/>
    <p:sldId id="345" r:id="rId27"/>
    <p:sldId id="335" r:id="rId28"/>
    <p:sldId id="346" r:id="rId29"/>
    <p:sldId id="347" r:id="rId30"/>
    <p:sldId id="349" r:id="rId31"/>
    <p:sldId id="350" r:id="rId32"/>
    <p:sldId id="334"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8" d="100"/>
          <a:sy n="98" d="100"/>
        </p:scale>
        <p:origin x="-57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690E21-254F-428C-BE59-D638394E3ABA}"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690E21-254F-428C-BE59-D638394E3ABA}"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690E21-254F-428C-BE59-D638394E3ABA}"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690E21-254F-428C-BE59-D638394E3ABA}"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690E21-254F-428C-BE59-D638394E3ABA}"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690E21-254F-428C-BE59-D638394E3ABA}" type="datetimeFigureOut">
              <a:rPr lang="en-US" smtClean="0"/>
              <a:pPr/>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690E21-254F-428C-BE59-D638394E3ABA}" type="datetimeFigureOut">
              <a:rPr lang="en-US" smtClean="0"/>
              <a:pPr/>
              <a:t>7/9/2021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690E21-254F-428C-BE59-D638394E3ABA}" type="datetimeFigureOut">
              <a:rPr lang="en-US" smtClean="0"/>
              <a:pPr/>
              <a:t>7/9/2021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690E21-254F-428C-BE59-D638394E3ABA}" type="datetimeFigureOut">
              <a:rPr lang="en-US" smtClean="0"/>
              <a:pPr/>
              <a:t>7/9/2021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690E21-254F-428C-BE59-D638394E3ABA}" type="datetimeFigureOut">
              <a:rPr lang="en-US" smtClean="0"/>
              <a:pPr/>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690E21-254F-428C-BE59-D638394E3ABA}" type="datetimeFigureOut">
              <a:rPr lang="en-US" smtClean="0"/>
              <a:pPr/>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0AC88-2728-401E-B492-75289FFBBE5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690E21-254F-428C-BE59-D638394E3ABA}" type="datetimeFigureOut">
              <a:rPr lang="en-US" smtClean="0"/>
              <a:pPr/>
              <a:t>7/9/2021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0AC88-2728-401E-B492-75289FFBBE5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Molybdenum_deficiency_(plant_disorder)#cite_note-Hamlin2007-1" TargetMode="External"/><Relationship Id="rId2" Type="http://schemas.openxmlformats.org/officeDocument/2006/relationships/hyperlink" Target="https://en.wikipedia.org/wiki/Nitrogen-fixing_bacteria"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Chlorosis" TargetMode="External"/><Relationship Id="rId2" Type="http://schemas.openxmlformats.org/officeDocument/2006/relationships/hyperlink" Target="https://en.wikipedia.org/wiki/Nitrate_reductase" TargetMode="External"/><Relationship Id="rId1" Type="http://schemas.openxmlformats.org/officeDocument/2006/relationships/slideLayout" Target="../slideLayouts/slideLayout7.xml"/><Relationship Id="rId6" Type="http://schemas.openxmlformats.org/officeDocument/2006/relationships/hyperlink" Target="https://en.wikipedia.org/wiki/Brassica" TargetMode="External"/><Relationship Id="rId5" Type="http://schemas.openxmlformats.org/officeDocument/2006/relationships/hyperlink" Target="https://en.wikipedia.org/w/index.php?title=Whiptail_(plant_disorder)&amp;action=edit&amp;redlink=1" TargetMode="External"/><Relationship Id="rId4" Type="http://schemas.openxmlformats.org/officeDocument/2006/relationships/hyperlink" Target="https://en.wikipedia.org/wiki/Necrosis"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Liming_(soil)" TargetMode="External"/><Relationship Id="rId2" Type="http://schemas.openxmlformats.org/officeDocument/2006/relationships/hyperlink" Target="https://en.wikipedia.org/w/index.php?title=Molybdenum_deficiency_(plant_disorder)&amp;action=edit&amp;section=3" TargetMode="External"/><Relationship Id="rId1" Type="http://schemas.openxmlformats.org/officeDocument/2006/relationships/slideLayout" Target="../slideLayouts/slideLayout7.xml"/><Relationship Id="rId4" Type="http://schemas.openxmlformats.org/officeDocument/2006/relationships/hyperlink" Target="https://en.wikipedia.org/wiki/Sorption"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en.wikipedia.org/wiki/Zinc_deficiency"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s://en.wikipedia.org/wiki/Necrotic" TargetMode="External"/><Relationship Id="rId2" Type="http://schemas.openxmlformats.org/officeDocument/2006/relationships/hyperlink" Target="https://en.wikipedia.org/wiki/Chlorosis" TargetMode="External"/><Relationship Id="rId1" Type="http://schemas.openxmlformats.org/officeDocument/2006/relationships/slideLayout" Target="../slideLayouts/slideLayout7.xml"/><Relationship Id="rId5" Type="http://schemas.openxmlformats.org/officeDocument/2006/relationships/hyperlink" Target="https://en.wikipedia.org/wiki/Internode_(botany)" TargetMode="External"/><Relationship Id="rId4" Type="http://schemas.openxmlformats.org/officeDocument/2006/relationships/hyperlink" Target="https://en.wikipedia.org/wiki/Dicotyledon" TargetMode="Externa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Fe</a:t>
            </a:r>
            <a:endParaRPr lang="en-US" dirty="0"/>
          </a:p>
        </p:txBody>
      </p:sp>
      <p:sp>
        <p:nvSpPr>
          <p:cNvPr id="3" name="Subtitle 2"/>
          <p:cNvSpPr>
            <a:spLocks noGrp="1"/>
          </p:cNvSpPr>
          <p:nvPr>
            <p:ph type="subTitle" idx="1"/>
          </p:nvPr>
        </p:nvSpPr>
        <p:spPr>
          <a:xfrm>
            <a:off x="1447800" y="5105400"/>
            <a:ext cx="6400800" cy="1066800"/>
          </a:xfrm>
        </p:spPr>
        <p:txBody>
          <a:bodyPr/>
          <a:lstStyle/>
          <a:p>
            <a:r>
              <a:rPr lang="en-US" dirty="0" smtClean="0"/>
              <a:t>Prof. K.R. </a:t>
            </a:r>
            <a:r>
              <a:rPr lang="en-US" dirty="0" err="1" smtClean="0"/>
              <a:t>Pande</a:t>
            </a:r>
            <a:r>
              <a:rPr lang="en-US" dirty="0" smtClean="0"/>
              <a:t>, Ph.D.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15400" cy="6555641"/>
          </a:xfrm>
          <a:prstGeom prst="rect">
            <a:avLst/>
          </a:prstGeom>
        </p:spPr>
        <p:txBody>
          <a:bodyPr wrap="square">
            <a:spAutoFit/>
          </a:bodyPr>
          <a:lstStyle/>
          <a:p>
            <a:pPr algn="just"/>
            <a:r>
              <a:rPr lang="en-US" sz="2800" b="1" cap="all" dirty="0"/>
              <a:t>MOLYBDENUM</a:t>
            </a:r>
          </a:p>
          <a:p>
            <a:pPr algn="just">
              <a:buFont typeface="Wingdings" pitchFamily="2" charset="2"/>
              <a:buChar char="Ø"/>
            </a:pPr>
            <a:r>
              <a:rPr lang="en-US" sz="2800" dirty="0"/>
              <a:t>Molybdenum (Mo) is a trace element found in the soil and is required for the synthesis and activity of the enzyme nitrate </a:t>
            </a:r>
            <a:r>
              <a:rPr lang="en-US" sz="2800" dirty="0" err="1"/>
              <a:t>reductase</a:t>
            </a:r>
            <a:r>
              <a:rPr lang="en-US" sz="2800" dirty="0"/>
              <a:t>. </a:t>
            </a:r>
            <a:endParaRPr lang="en-US" sz="2800" dirty="0" smtClean="0"/>
          </a:p>
          <a:p>
            <a:pPr algn="just">
              <a:buFont typeface="Wingdings" pitchFamily="2" charset="2"/>
              <a:buChar char="Ø"/>
            </a:pPr>
            <a:r>
              <a:rPr lang="en-US" sz="2800" dirty="0" smtClean="0"/>
              <a:t>Molybdenum </a:t>
            </a:r>
            <a:r>
              <a:rPr lang="en-US" sz="2800" dirty="0"/>
              <a:t>is vital for the process of symbiotic nitrogen (N) fixation by </a:t>
            </a:r>
            <a:r>
              <a:rPr lang="en-US" sz="2800" dirty="0" err="1"/>
              <a:t>Rhizobia</a:t>
            </a:r>
            <a:r>
              <a:rPr lang="en-US" sz="2800" dirty="0"/>
              <a:t> bacteria in legume root </a:t>
            </a:r>
            <a:r>
              <a:rPr lang="en-US" sz="2800" dirty="0" smtClean="0"/>
              <a:t>nodules.</a:t>
            </a:r>
          </a:p>
          <a:p>
            <a:pPr algn="just">
              <a:buFont typeface="Wingdings" pitchFamily="2" charset="2"/>
              <a:buChar char="Ø"/>
            </a:pPr>
            <a:r>
              <a:rPr lang="en-US" sz="2800" dirty="0"/>
              <a:t>Molybdenum is utilized by selected enzymes to carry out </a:t>
            </a:r>
            <a:r>
              <a:rPr lang="en-US" sz="2800" dirty="0" err="1"/>
              <a:t>redox</a:t>
            </a:r>
            <a:r>
              <a:rPr lang="en-US" sz="2800" dirty="0"/>
              <a:t> reactions. Enzymes that require molybdenum for activity include nitrate </a:t>
            </a:r>
            <a:r>
              <a:rPr lang="en-US" sz="2800" dirty="0" err="1"/>
              <a:t>reductase</a:t>
            </a:r>
            <a:r>
              <a:rPr lang="en-US" sz="2800" dirty="0"/>
              <a:t>, </a:t>
            </a:r>
            <a:r>
              <a:rPr lang="en-US" sz="2800" dirty="0" err="1"/>
              <a:t>xanthine</a:t>
            </a:r>
            <a:r>
              <a:rPr lang="en-US" sz="2800" dirty="0"/>
              <a:t> </a:t>
            </a:r>
            <a:r>
              <a:rPr lang="en-US" sz="2800" dirty="0" err="1"/>
              <a:t>dehydrogenase</a:t>
            </a:r>
            <a:r>
              <a:rPr lang="en-US" sz="2800" dirty="0"/>
              <a:t>, </a:t>
            </a:r>
            <a:r>
              <a:rPr lang="en-US" sz="2800" dirty="0" err="1"/>
              <a:t>aldehyde</a:t>
            </a:r>
            <a:r>
              <a:rPr lang="en-US" sz="2800" dirty="0"/>
              <a:t> </a:t>
            </a:r>
            <a:r>
              <a:rPr lang="en-US" sz="2800" dirty="0" err="1"/>
              <a:t>oxidase</a:t>
            </a:r>
            <a:r>
              <a:rPr lang="en-US" sz="2800" dirty="0"/>
              <a:t> and sulfite </a:t>
            </a:r>
            <a:r>
              <a:rPr lang="en-US" sz="2800" dirty="0" err="1"/>
              <a:t>oxidase</a:t>
            </a:r>
            <a:r>
              <a:rPr lang="en-US" sz="2800" dirty="0"/>
              <a:t>.</a:t>
            </a:r>
          </a:p>
          <a:p>
            <a:pPr algn="just">
              <a:buFont typeface="Wingdings" pitchFamily="2" charset="2"/>
              <a:buChar char="Ø"/>
            </a:pPr>
            <a:r>
              <a:rPr lang="en-US" sz="2800" dirty="0" smtClean="0"/>
              <a:t>Loss </a:t>
            </a:r>
            <a:r>
              <a:rPr lang="en-US" sz="2800" dirty="0"/>
              <a:t>of Mo-dependent enzyme activity (directly or indirectly through low internal molybdenum levels) impacts upon plant development, in particular, those processes involving nitrogen metabolism and the synthesis </a:t>
            </a:r>
            <a:r>
              <a:rPr lang="en-US" sz="2800" dirty="0" smtClean="0"/>
              <a:t>of </a:t>
            </a:r>
            <a:r>
              <a:rPr lang="en-US" sz="2800" dirty="0" err="1"/>
              <a:t>phytohormones</a:t>
            </a:r>
            <a:r>
              <a:rPr lang="en-US" sz="2800" dirty="0"/>
              <a:t> </a:t>
            </a:r>
            <a:r>
              <a:rPr lang="en-US" sz="2800" dirty="0" err="1"/>
              <a:t>abscisic</a:t>
            </a:r>
            <a:r>
              <a:rPr lang="en-US" sz="2800" dirty="0"/>
              <a:t> acid </a:t>
            </a:r>
            <a:r>
              <a:rPr lang="en-US" sz="2800" dirty="0" smtClean="0"/>
              <a:t>&amp; </a:t>
            </a:r>
            <a:r>
              <a:rPr lang="en-US" sz="2800" dirty="0"/>
              <a:t>indole-3 butyric acid</a:t>
            </a:r>
            <a:r>
              <a:rPr lang="en-US" sz="2800" dirty="0" smtClean="0"/>
              <a:t>.</a:t>
            </a:r>
            <a:endParaRPr lang="en-US" sz="28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15400" cy="3046988"/>
          </a:xfrm>
          <a:prstGeom prst="rect">
            <a:avLst/>
          </a:prstGeom>
        </p:spPr>
        <p:txBody>
          <a:bodyPr wrap="square">
            <a:spAutoFit/>
          </a:bodyPr>
          <a:lstStyle/>
          <a:p>
            <a:pPr algn="just"/>
            <a:r>
              <a:rPr lang="en-US" sz="2400" dirty="0" err="1"/>
              <a:t>Nitrogenase</a:t>
            </a:r>
            <a:r>
              <a:rPr lang="en-US" sz="2400" dirty="0"/>
              <a:t>, which is required for biological N</a:t>
            </a:r>
            <a:r>
              <a:rPr lang="en-US" sz="2400" baseline="-25000" dirty="0"/>
              <a:t>2</a:t>
            </a:r>
            <a:r>
              <a:rPr lang="en-US" sz="2400" dirty="0"/>
              <a:t> fixation by both </a:t>
            </a:r>
            <a:r>
              <a:rPr lang="en-US" sz="2400" dirty="0" err="1"/>
              <a:t>asymbiotic</a:t>
            </a:r>
            <a:r>
              <a:rPr lang="en-US" sz="2400" dirty="0"/>
              <a:t> and symbiotic </a:t>
            </a:r>
            <a:r>
              <a:rPr lang="en-US" sz="2400" dirty="0">
                <a:hlinkClick r:id="rId2" tooltip="Nitrogen-fixing bacteria"/>
              </a:rPr>
              <a:t>nitrogen-fixing bacteria</a:t>
            </a:r>
            <a:r>
              <a:rPr lang="en-US" sz="2400" dirty="0" smtClean="0"/>
              <a:t>;</a:t>
            </a:r>
          </a:p>
          <a:p>
            <a:pPr algn="just"/>
            <a:endParaRPr lang="en-US" sz="2400" dirty="0"/>
          </a:p>
          <a:p>
            <a:pPr algn="just"/>
            <a:r>
              <a:rPr lang="en-US" sz="2400" dirty="0"/>
              <a:t>Nitrate </a:t>
            </a:r>
            <a:r>
              <a:rPr lang="en-US" sz="2400" dirty="0" err="1"/>
              <a:t>reductase</a:t>
            </a:r>
            <a:r>
              <a:rPr lang="en-US" sz="2400" dirty="0"/>
              <a:t>, which is required for the reduction of nitrate – this is necessary for the incorporation of nitrate-N in proteins; </a:t>
            </a:r>
            <a:r>
              <a:rPr lang="en-US" sz="2400" dirty="0" smtClean="0"/>
              <a:t>and</a:t>
            </a:r>
          </a:p>
          <a:p>
            <a:pPr algn="just"/>
            <a:endParaRPr lang="en-US" sz="2400" dirty="0"/>
          </a:p>
          <a:p>
            <a:pPr algn="just"/>
            <a:r>
              <a:rPr lang="en-US" sz="2400" dirty="0" err="1"/>
              <a:t>Xanthine</a:t>
            </a:r>
            <a:r>
              <a:rPr lang="en-US" sz="2400" dirty="0"/>
              <a:t> </a:t>
            </a:r>
            <a:r>
              <a:rPr lang="en-US" sz="2400" dirty="0" err="1"/>
              <a:t>dehydrogenase</a:t>
            </a:r>
            <a:r>
              <a:rPr lang="en-US" sz="2400" dirty="0"/>
              <a:t>, which is involved in the synthesis of uric acid from </a:t>
            </a:r>
            <a:r>
              <a:rPr lang="en-US" sz="2400" dirty="0" err="1"/>
              <a:t>purines</a:t>
            </a:r>
            <a:r>
              <a:rPr lang="en-US" sz="2400" dirty="0"/>
              <a:t>.</a:t>
            </a:r>
            <a:r>
              <a:rPr lang="en-US" sz="2400" baseline="30000" dirty="0">
                <a:hlinkClick r:id="rId3"/>
              </a:rPr>
              <a:t>[</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124754"/>
          </a:xfrm>
          <a:prstGeom prst="rect">
            <a:avLst/>
          </a:prstGeom>
        </p:spPr>
        <p:txBody>
          <a:bodyPr wrap="square">
            <a:spAutoFit/>
          </a:bodyPr>
          <a:lstStyle/>
          <a:p>
            <a:r>
              <a:rPr lang="en-US" sz="2800" b="1" dirty="0" smtClean="0"/>
              <a:t>Deficiency Symptoms of Mo</a:t>
            </a:r>
            <a:endParaRPr lang="en-US" sz="2800" b="1" dirty="0"/>
          </a:p>
          <a:p>
            <a:r>
              <a:rPr lang="en-US" sz="2800" dirty="0"/>
              <a:t>Molybdenum deficiency symptoms in most plants are associated with a build-up of nitrate in the affected plant part. This is a result of poor </a:t>
            </a:r>
            <a:r>
              <a:rPr lang="en-US" sz="2800" dirty="0">
                <a:hlinkClick r:id="rId2" tooltip="Nitrate reductase"/>
              </a:rPr>
              <a:t>nitrate </a:t>
            </a:r>
            <a:r>
              <a:rPr lang="en-US" sz="2800" dirty="0" err="1">
                <a:hlinkClick r:id="rId2" tooltip="Nitrate reductase"/>
              </a:rPr>
              <a:t>reductase</a:t>
            </a:r>
            <a:r>
              <a:rPr lang="en-US" sz="2800" dirty="0"/>
              <a:t> activity. Symptoms include</a:t>
            </a:r>
            <a:r>
              <a:rPr lang="en-US" sz="2800" dirty="0" smtClean="0"/>
              <a:t>:</a:t>
            </a:r>
            <a:endParaRPr lang="en-US" sz="2800" dirty="0"/>
          </a:p>
          <a:p>
            <a:pPr>
              <a:buFont typeface="Wingdings" pitchFamily="2" charset="2"/>
              <a:buChar char="Ø"/>
            </a:pPr>
            <a:r>
              <a:rPr lang="en-US" sz="2800" dirty="0"/>
              <a:t>pale leaves with </a:t>
            </a:r>
            <a:r>
              <a:rPr lang="en-US" sz="2800" dirty="0" err="1"/>
              <a:t>interveinal</a:t>
            </a:r>
            <a:r>
              <a:rPr lang="en-US" sz="2800" dirty="0"/>
              <a:t> and marginal </a:t>
            </a:r>
            <a:r>
              <a:rPr lang="en-US" sz="2800" dirty="0" err="1">
                <a:hlinkClick r:id="rId3" tooltip="Chlorosis"/>
              </a:rPr>
              <a:t>chlorosis</a:t>
            </a:r>
            <a:r>
              <a:rPr lang="en-US" sz="2800" dirty="0"/>
              <a:t> (yellowing) and </a:t>
            </a:r>
            <a:r>
              <a:rPr lang="en-US" sz="2800" dirty="0">
                <a:hlinkClick r:id="rId4" tooltip="Necrosis"/>
              </a:rPr>
              <a:t>necrosis</a:t>
            </a:r>
            <a:r>
              <a:rPr lang="en-US" sz="2800" dirty="0"/>
              <a:t> (scald);</a:t>
            </a:r>
          </a:p>
          <a:p>
            <a:pPr>
              <a:buFont typeface="Wingdings" pitchFamily="2" charset="2"/>
              <a:buChar char="Ø"/>
            </a:pPr>
            <a:r>
              <a:rPr lang="en-US" sz="2800" dirty="0"/>
              <a:t>the </a:t>
            </a:r>
            <a:r>
              <a:rPr lang="en-US" sz="2800" dirty="0">
                <a:hlinkClick r:id="rId5" tooltip="Whiptail (plant disorder) (page does not exist)"/>
              </a:rPr>
              <a:t>whiptail</a:t>
            </a:r>
            <a:r>
              <a:rPr lang="en-US" sz="2800" dirty="0"/>
              <a:t> disorder in </a:t>
            </a:r>
            <a:r>
              <a:rPr lang="en-US" sz="2800" i="1" dirty="0" err="1">
                <a:hlinkClick r:id="rId6" tooltip="Brassica"/>
              </a:rPr>
              <a:t>Brassica</a:t>
            </a:r>
            <a:r>
              <a:rPr lang="en-US" sz="2800" dirty="0"/>
              <a:t> crops (especially cauliflower);</a:t>
            </a:r>
          </a:p>
          <a:p>
            <a:pPr>
              <a:buFont typeface="Wingdings" pitchFamily="2" charset="2"/>
              <a:buChar char="Ø"/>
            </a:pPr>
            <a:r>
              <a:rPr lang="en-US" sz="2800" dirty="0"/>
              <a:t>decreased </a:t>
            </a:r>
            <a:r>
              <a:rPr lang="en-US" sz="2800" dirty="0" err="1"/>
              <a:t>tasselling</a:t>
            </a:r>
            <a:r>
              <a:rPr lang="en-US" sz="2800" dirty="0"/>
              <a:t> in maize;</a:t>
            </a:r>
          </a:p>
          <a:p>
            <a:pPr>
              <a:buFont typeface="Wingdings" pitchFamily="2" charset="2"/>
              <a:buChar char="Ø"/>
            </a:pPr>
            <a:r>
              <a:rPr lang="en-US" sz="2800" dirty="0"/>
              <a:t>premature germination of maize grain.</a:t>
            </a:r>
          </a:p>
          <a:p>
            <a:pPr>
              <a:buFont typeface="Wingdings" pitchFamily="2" charset="2"/>
              <a:buChar char="Ø"/>
            </a:pPr>
            <a:r>
              <a:rPr lang="en-US" sz="2800" dirty="0"/>
              <a:t>In legumes, inhibition of N</a:t>
            </a:r>
            <a:r>
              <a:rPr lang="en-US" sz="2800" baseline="-25000" dirty="0"/>
              <a:t>2</a:t>
            </a:r>
            <a:r>
              <a:rPr lang="en-US" sz="2800" dirty="0"/>
              <a:t> fixation may lead to pale, yellowing, nitrogen-deficient plants. The size and number of root nodules are often reduced.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https://upload.wikimedia.org/wikipedia/commons/thumb/3/31/Pregermination_maize_2014_05_15_10_38_33_7932.jpg/400px-Pregermination_maize_2014_05_15_10_38_33_7932.jpg"/>
          <p:cNvPicPr>
            <a:picLocks noChangeAspect="1" noChangeArrowheads="1"/>
          </p:cNvPicPr>
          <p:nvPr/>
        </p:nvPicPr>
        <p:blipFill>
          <a:blip r:embed="rId2" cstate="print"/>
          <a:srcRect/>
          <a:stretch>
            <a:fillRect/>
          </a:stretch>
        </p:blipFill>
        <p:spPr bwMode="auto">
          <a:xfrm>
            <a:off x="0" y="0"/>
            <a:ext cx="5509504" cy="4724400"/>
          </a:xfrm>
          <a:prstGeom prst="rect">
            <a:avLst/>
          </a:prstGeom>
          <a:noFill/>
        </p:spPr>
      </p:pic>
      <p:sp>
        <p:nvSpPr>
          <p:cNvPr id="26628" name="AutoShape 4" descr="Molybdenu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6630" name="AutoShape 6" descr="Molybdenu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6631" name="Picture 7" descr="C:\Users\dell\Desktop\Mo3.jpg"/>
          <p:cNvPicPr>
            <a:picLocks noChangeAspect="1" noChangeArrowheads="1"/>
          </p:cNvPicPr>
          <p:nvPr/>
        </p:nvPicPr>
        <p:blipFill>
          <a:blip r:embed="rId3" cstate="print"/>
          <a:srcRect l="17442"/>
          <a:stretch>
            <a:fillRect/>
          </a:stretch>
        </p:blipFill>
        <p:spPr bwMode="auto">
          <a:xfrm>
            <a:off x="3352800" y="2641600"/>
            <a:ext cx="5791200" cy="42164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dell\Desktop\Mo1.jpg"/>
          <p:cNvPicPr>
            <a:picLocks noChangeAspect="1" noChangeArrowheads="1"/>
          </p:cNvPicPr>
          <p:nvPr/>
        </p:nvPicPr>
        <p:blipFill>
          <a:blip r:embed="rId2" cstate="print"/>
          <a:srcRect/>
          <a:stretch>
            <a:fillRect/>
          </a:stretch>
        </p:blipFill>
        <p:spPr bwMode="auto">
          <a:xfrm>
            <a:off x="3228975" y="1643062"/>
            <a:ext cx="2505075" cy="1828800"/>
          </a:xfrm>
          <a:prstGeom prst="rect">
            <a:avLst/>
          </a:prstGeom>
          <a:noFill/>
        </p:spPr>
      </p:pic>
      <p:pic>
        <p:nvPicPr>
          <p:cNvPr id="28675" name="Picture 3" descr="C:\Users\dell\Desktop\Mo2.jpg"/>
          <p:cNvPicPr>
            <a:picLocks noChangeAspect="1" noChangeArrowheads="1"/>
          </p:cNvPicPr>
          <p:nvPr/>
        </p:nvPicPr>
        <p:blipFill>
          <a:blip r:embed="rId3" cstate="print"/>
          <a:srcRect/>
          <a:stretch>
            <a:fillRect/>
          </a:stretch>
        </p:blipFill>
        <p:spPr bwMode="auto">
          <a:xfrm>
            <a:off x="76200" y="0"/>
            <a:ext cx="6731798" cy="4048125"/>
          </a:xfrm>
          <a:prstGeom prst="rect">
            <a:avLst/>
          </a:prstGeom>
          <a:noFill/>
        </p:spPr>
      </p:pic>
      <p:pic>
        <p:nvPicPr>
          <p:cNvPr id="28676" name="Picture 4" descr="C:\Users\dell\Desktop\Mo1.jpg"/>
          <p:cNvPicPr>
            <a:picLocks noChangeAspect="1" noChangeArrowheads="1"/>
          </p:cNvPicPr>
          <p:nvPr/>
        </p:nvPicPr>
        <p:blipFill>
          <a:blip r:embed="rId2" cstate="print"/>
          <a:srcRect/>
          <a:stretch>
            <a:fillRect/>
          </a:stretch>
        </p:blipFill>
        <p:spPr bwMode="auto">
          <a:xfrm>
            <a:off x="5105400" y="3886200"/>
            <a:ext cx="3962400" cy="2892702"/>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839200" cy="3416320"/>
          </a:xfrm>
          <a:prstGeom prst="rect">
            <a:avLst/>
          </a:prstGeom>
        </p:spPr>
        <p:txBody>
          <a:bodyPr wrap="square">
            <a:spAutoFit/>
          </a:bodyPr>
          <a:lstStyle/>
          <a:p>
            <a:pPr algn="just"/>
            <a:r>
              <a:rPr lang="en-US" sz="2400" b="1" dirty="0"/>
              <a:t>Soil conditions[</a:t>
            </a:r>
            <a:r>
              <a:rPr lang="en-US" sz="2400" b="1" dirty="0">
                <a:hlinkClick r:id="rId2" tooltip="Edit section: Soil conditions"/>
              </a:rPr>
              <a:t>edit</a:t>
            </a:r>
            <a:r>
              <a:rPr lang="en-US" sz="2400" b="1" dirty="0"/>
              <a:t>]</a:t>
            </a:r>
          </a:p>
          <a:p>
            <a:pPr algn="just">
              <a:buFont typeface="Wingdings" pitchFamily="2" charset="2"/>
              <a:buChar char="Ø"/>
            </a:pPr>
            <a:r>
              <a:rPr lang="en-US" sz="2400" dirty="0"/>
              <a:t>Molybdenum deficiency is common in many different types of soil; </a:t>
            </a:r>
            <a:r>
              <a:rPr lang="en-US" sz="2400" dirty="0" smtClean="0"/>
              <a:t>Soils having </a:t>
            </a:r>
            <a:r>
              <a:rPr lang="en-US" sz="2400" dirty="0"/>
              <a:t>low total Mo concentrations</a:t>
            </a:r>
            <a:r>
              <a:rPr lang="en-US" sz="2400" dirty="0" smtClean="0"/>
              <a:t>,</a:t>
            </a:r>
          </a:p>
          <a:p>
            <a:pPr algn="just">
              <a:buFont typeface="Wingdings" pitchFamily="2" charset="2"/>
              <a:buChar char="Ø"/>
            </a:pPr>
            <a:r>
              <a:rPr lang="en-US" sz="2400" dirty="0" smtClean="0"/>
              <a:t>Soils with </a:t>
            </a:r>
            <a:r>
              <a:rPr lang="en-US" sz="2400" dirty="0"/>
              <a:t>low plant-available Mo due to strong Mo sorption. Symptoms are most common where both conditions apply, </a:t>
            </a:r>
            <a:endParaRPr lang="en-US" sz="2400" dirty="0" smtClean="0"/>
          </a:p>
          <a:p>
            <a:pPr algn="just">
              <a:buFont typeface="Wingdings" pitchFamily="2" charset="2"/>
              <a:buChar char="Ø"/>
            </a:pPr>
            <a:r>
              <a:rPr lang="en-US" sz="2400" dirty="0" smtClean="0"/>
              <a:t>Soils such </a:t>
            </a:r>
            <a:r>
              <a:rPr lang="en-US" sz="2400" dirty="0"/>
              <a:t>as in acid sandy soils. Molybdenum may be strongly </a:t>
            </a:r>
            <a:r>
              <a:rPr lang="en-US" sz="2400" dirty="0" err="1"/>
              <a:t>sorbed</a:t>
            </a:r>
            <a:r>
              <a:rPr lang="en-US" sz="2400" dirty="0"/>
              <a:t> in ironstone soils. </a:t>
            </a:r>
            <a:endParaRPr lang="en-US" sz="2400" dirty="0" smtClean="0">
              <a:hlinkClick r:id="rId3" tooltip="Liming (soil)"/>
            </a:endParaRPr>
          </a:p>
          <a:p>
            <a:pPr algn="just">
              <a:buFont typeface="Wingdings" pitchFamily="2" charset="2"/>
              <a:buChar char="Ø"/>
            </a:pPr>
            <a:r>
              <a:rPr lang="en-US" sz="2400" dirty="0" smtClean="0">
                <a:hlinkClick r:id="rId3" tooltip="Liming (soil)"/>
              </a:rPr>
              <a:t>Liming </a:t>
            </a:r>
            <a:r>
              <a:rPr lang="en-US" sz="2400" dirty="0">
                <a:hlinkClick r:id="rId3" tooltip="Liming (soil)"/>
              </a:rPr>
              <a:t>of soils</a:t>
            </a:r>
            <a:r>
              <a:rPr lang="en-US" sz="2400" dirty="0"/>
              <a:t> frequently relieves Mo deficiency by decreasing Mo </a:t>
            </a:r>
            <a:r>
              <a:rPr lang="en-US" sz="2400" dirty="0">
                <a:hlinkClick r:id="rId4" tooltip="Sorption"/>
              </a:rPr>
              <a:t>sorption</a:t>
            </a:r>
            <a:endParaRPr lang="en-US" sz="2400" dirty="0"/>
          </a:p>
        </p:txBody>
      </p:sp>
      <p:sp>
        <p:nvSpPr>
          <p:cNvPr id="3" name="Rectangle 2"/>
          <p:cNvSpPr/>
          <p:nvPr/>
        </p:nvSpPr>
        <p:spPr>
          <a:xfrm>
            <a:off x="0" y="3657600"/>
            <a:ext cx="8991600" cy="2308324"/>
          </a:xfrm>
          <a:prstGeom prst="rect">
            <a:avLst/>
          </a:prstGeom>
        </p:spPr>
        <p:txBody>
          <a:bodyPr wrap="square">
            <a:spAutoFit/>
          </a:bodyPr>
          <a:lstStyle/>
          <a:p>
            <a:pPr algn="just"/>
            <a:r>
              <a:rPr lang="en-US" sz="2400" b="1" dirty="0" smtClean="0"/>
              <a:t>Mo Compounds </a:t>
            </a:r>
            <a:r>
              <a:rPr lang="en-US" sz="2400" b="1" dirty="0"/>
              <a:t>used as fertilizers </a:t>
            </a:r>
            <a:r>
              <a:rPr lang="en-US" sz="2400" dirty="0"/>
              <a:t>include (in order of decreasing solubility): sodium </a:t>
            </a:r>
            <a:r>
              <a:rPr lang="en-US" sz="2400" dirty="0" err="1"/>
              <a:t>molybdate</a:t>
            </a:r>
            <a:r>
              <a:rPr lang="en-US" sz="2400" dirty="0"/>
              <a:t>, ammonium </a:t>
            </a:r>
            <a:r>
              <a:rPr lang="en-US" sz="2400" dirty="0" err="1"/>
              <a:t>molybdate</a:t>
            </a:r>
            <a:r>
              <a:rPr lang="en-US" sz="2400" dirty="0"/>
              <a:t>, </a:t>
            </a:r>
            <a:r>
              <a:rPr lang="en-US" sz="2400" dirty="0" err="1"/>
              <a:t>molybdic</a:t>
            </a:r>
            <a:r>
              <a:rPr lang="en-US" sz="2400" dirty="0"/>
              <a:t> acid, molybdenum trioxide, and molybdenum sulfide. </a:t>
            </a:r>
            <a:endParaRPr lang="en-US" sz="2400" dirty="0" smtClean="0"/>
          </a:p>
          <a:p>
            <a:pPr algn="just"/>
            <a:endParaRPr lang="en-US" sz="2400" dirty="0"/>
          </a:p>
          <a:p>
            <a:pPr algn="just"/>
            <a:r>
              <a:rPr lang="en-US" sz="2400" dirty="0" smtClean="0"/>
              <a:t>Typical </a:t>
            </a:r>
            <a:r>
              <a:rPr lang="en-US" sz="2400" dirty="0"/>
              <a:t>soil and foliar application rates are 50–200 g Mo ha</a:t>
            </a:r>
            <a:r>
              <a:rPr lang="en-US" sz="2400" baseline="30000" dirty="0"/>
              <a:t>−1</a:t>
            </a:r>
            <a:r>
              <a:rPr lang="en-US" sz="2400" dirty="0"/>
              <a:t>; recommended rates for seed treatment range from 7–100 g Mo ha</a:t>
            </a:r>
            <a:r>
              <a:rPr lang="en-US" sz="2400" baseline="30000" dirty="0"/>
              <a:t>−1</a:t>
            </a:r>
            <a:r>
              <a:rPr lang="en-US" sz="2400" dirty="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pH Effects on Plants"/>
          <p:cNvPicPr>
            <a:picLocks noChangeAspect="1" noChangeArrowheads="1"/>
          </p:cNvPicPr>
          <p:nvPr/>
        </p:nvPicPr>
        <p:blipFill>
          <a:blip r:embed="rId2" cstate="print"/>
          <a:srcRect l="27596" r="19783"/>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200"/>
            <a:ext cx="8915400" cy="3970318"/>
          </a:xfrm>
          <a:prstGeom prst="rect">
            <a:avLst/>
          </a:prstGeom>
        </p:spPr>
        <p:txBody>
          <a:bodyPr wrap="square">
            <a:spAutoFit/>
          </a:bodyPr>
          <a:lstStyle/>
          <a:p>
            <a:pPr algn="just"/>
            <a:r>
              <a:rPr lang="en-US" sz="2800" b="1" u="sng" dirty="0" smtClean="0"/>
              <a:t>Zinc (Zn)</a:t>
            </a:r>
          </a:p>
          <a:p>
            <a:pPr algn="just"/>
            <a:endParaRPr lang="en-US" sz="2800" b="1" u="sng" dirty="0" smtClean="0"/>
          </a:p>
          <a:p>
            <a:pPr algn="just"/>
            <a:r>
              <a:rPr lang="en-US" sz="2800" dirty="0" smtClean="0"/>
              <a:t>Zinc (Zn) is an essential micronutrient for plant life.</a:t>
            </a:r>
          </a:p>
          <a:p>
            <a:pPr algn="just"/>
            <a:r>
              <a:rPr lang="en-US" sz="2800" dirty="0" smtClean="0"/>
              <a:t>Zinc is essential for the normal healthy growth and reproduction of plants, animals and humans and when the supply of plant-available zinc is inadequate, crop yields are reduced and the quality of crop products is frequently impaired. </a:t>
            </a:r>
          </a:p>
          <a:p>
            <a:pPr algn="just"/>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693866"/>
          </a:xfrm>
          <a:prstGeom prst="rect">
            <a:avLst/>
          </a:prstGeom>
        </p:spPr>
        <p:txBody>
          <a:bodyPr wrap="square">
            <a:spAutoFit/>
          </a:bodyPr>
          <a:lstStyle/>
          <a:p>
            <a:pPr algn="just"/>
            <a:r>
              <a:rPr lang="en-US" sz="2800" dirty="0" smtClean="0"/>
              <a:t>In plants, zinc plays a key role as a structural constituent or regulatory co-factor of a wide range of different enzymes and proteins in many important biochemical pathways and these are mainly concerned with: 	</a:t>
            </a:r>
          </a:p>
          <a:p>
            <a:pPr lvl="1" algn="just">
              <a:buFont typeface="Wingdings" pitchFamily="2" charset="2"/>
              <a:buChar char="Ø"/>
            </a:pPr>
            <a:r>
              <a:rPr lang="en-US" sz="2800" dirty="0" smtClean="0"/>
              <a:t>carbohydrate metabolism, </a:t>
            </a:r>
          </a:p>
          <a:p>
            <a:pPr lvl="1" algn="just">
              <a:buFont typeface="Wingdings" pitchFamily="2" charset="2"/>
              <a:buChar char="Ø"/>
            </a:pPr>
            <a:r>
              <a:rPr lang="en-US" sz="2800" dirty="0" smtClean="0"/>
              <a:t>both in photosynthesis and in the conversion of sugars to starch, </a:t>
            </a:r>
          </a:p>
          <a:p>
            <a:pPr lvl="1" algn="just">
              <a:buFont typeface="Wingdings" pitchFamily="2" charset="2"/>
              <a:buChar char="Ø"/>
            </a:pPr>
            <a:r>
              <a:rPr lang="en-US" sz="2800" dirty="0" smtClean="0"/>
              <a:t>protein metabolism, </a:t>
            </a:r>
          </a:p>
          <a:p>
            <a:pPr lvl="1" algn="just">
              <a:buFont typeface="Wingdings" pitchFamily="2" charset="2"/>
              <a:buChar char="Ø"/>
            </a:pPr>
            <a:r>
              <a:rPr lang="en-US" sz="2800" dirty="0" err="1" smtClean="0"/>
              <a:t>auxin</a:t>
            </a:r>
            <a:r>
              <a:rPr lang="en-US" sz="2800" dirty="0" smtClean="0"/>
              <a:t> (growth regulator) metabolism, </a:t>
            </a:r>
          </a:p>
          <a:p>
            <a:pPr lvl="1" algn="just">
              <a:buFont typeface="Wingdings" pitchFamily="2" charset="2"/>
              <a:buChar char="Ø"/>
            </a:pPr>
            <a:r>
              <a:rPr lang="en-US" sz="2800" dirty="0" smtClean="0"/>
              <a:t>pollen formation, </a:t>
            </a:r>
          </a:p>
          <a:p>
            <a:pPr lvl="1" algn="just">
              <a:buFont typeface="Wingdings" pitchFamily="2" charset="2"/>
              <a:buChar char="Ø"/>
            </a:pPr>
            <a:r>
              <a:rPr lang="en-US" sz="2800" dirty="0" smtClean="0"/>
              <a:t>the maintenance of the integrity of biological membranes, </a:t>
            </a:r>
          </a:p>
          <a:p>
            <a:pPr lvl="1" algn="just">
              <a:buFont typeface="Wingdings" pitchFamily="2" charset="2"/>
              <a:buChar char="Ø"/>
            </a:pPr>
            <a:r>
              <a:rPr lang="en-US" sz="2800" dirty="0" smtClean="0"/>
              <a:t>the resistance to infection by certain pathogens</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15400" cy="6124754"/>
          </a:xfrm>
          <a:prstGeom prst="rect">
            <a:avLst/>
          </a:prstGeom>
        </p:spPr>
        <p:txBody>
          <a:bodyPr wrap="square">
            <a:spAutoFit/>
          </a:bodyPr>
          <a:lstStyle/>
          <a:p>
            <a:pPr algn="just"/>
            <a:r>
              <a:rPr lang="en-US" sz="2800" b="1" dirty="0" smtClean="0">
                <a:solidFill>
                  <a:srgbClr val="FF0000"/>
                </a:solidFill>
              </a:rPr>
              <a:t>Deficiency</a:t>
            </a:r>
            <a:r>
              <a:rPr lang="en-US" sz="2800" dirty="0" smtClean="0"/>
              <a:t> of zinc can result in the plant developing visible symptoms of stress which might include one or more of the following: </a:t>
            </a:r>
          </a:p>
          <a:p>
            <a:pPr lvl="1" algn="just">
              <a:buFont typeface="Wingdings" pitchFamily="2" charset="2"/>
              <a:buChar char="Ø"/>
            </a:pPr>
            <a:r>
              <a:rPr lang="en-US" sz="2800" dirty="0" smtClean="0"/>
              <a:t>stunting (reduced height), </a:t>
            </a:r>
          </a:p>
          <a:p>
            <a:pPr lvl="1" algn="just">
              <a:buFont typeface="Wingdings" pitchFamily="2" charset="2"/>
              <a:buChar char="Ø"/>
            </a:pPr>
            <a:r>
              <a:rPr lang="en-US" sz="2800" dirty="0" err="1" smtClean="0"/>
              <a:t>interveinal</a:t>
            </a:r>
            <a:r>
              <a:rPr lang="en-US" sz="2800" dirty="0" smtClean="0"/>
              <a:t> </a:t>
            </a:r>
            <a:r>
              <a:rPr lang="en-US" sz="2800" dirty="0" err="1" smtClean="0"/>
              <a:t>chlorosis</a:t>
            </a:r>
            <a:r>
              <a:rPr lang="en-US" sz="2800" dirty="0" smtClean="0"/>
              <a:t> (yellowing of the leaves between the veins), </a:t>
            </a:r>
          </a:p>
          <a:p>
            <a:pPr lvl="1" algn="just">
              <a:buFont typeface="Wingdings" pitchFamily="2" charset="2"/>
              <a:buChar char="Ø"/>
            </a:pPr>
            <a:r>
              <a:rPr lang="en-US" sz="2800" dirty="0" smtClean="0"/>
              <a:t>bronzing of </a:t>
            </a:r>
            <a:r>
              <a:rPr lang="en-US" sz="2800" dirty="0" err="1" smtClean="0"/>
              <a:t>chlorotic</a:t>
            </a:r>
            <a:r>
              <a:rPr lang="en-US" sz="2800" dirty="0" smtClean="0"/>
              <a:t> leaves, </a:t>
            </a:r>
          </a:p>
          <a:p>
            <a:pPr lvl="1" algn="just">
              <a:buFont typeface="Wingdings" pitchFamily="2" charset="2"/>
              <a:buChar char="Ø"/>
            </a:pPr>
            <a:r>
              <a:rPr lang="en-US" sz="2800" dirty="0" smtClean="0"/>
              <a:t>small and abnormally shaped leaves and/or stunting and </a:t>
            </a:r>
            <a:r>
              <a:rPr lang="en-US" sz="2800" dirty="0" err="1" smtClean="0"/>
              <a:t>rosetting</a:t>
            </a:r>
            <a:r>
              <a:rPr lang="en-US" sz="2800" dirty="0" smtClean="0"/>
              <a:t> of leaves (where the leaves form a whorl on shortened stems). </a:t>
            </a:r>
          </a:p>
          <a:p>
            <a:pPr lvl="1" algn="just">
              <a:buFont typeface="Wingdings" pitchFamily="2" charset="2"/>
              <a:buChar char="Ø"/>
            </a:pPr>
            <a:r>
              <a:rPr lang="en-US" sz="2800" dirty="0" smtClean="0"/>
              <a:t>In cases of marginal deficiency, plant yields can often be reduced by 20% or more without obvious visible symptoms. This is called ‘hidden’, ‘latent’ or ‘subclinical’ deficiency. </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9202519"/>
          </a:xfrm>
          <a:prstGeom prst="rect">
            <a:avLst/>
          </a:prstGeom>
        </p:spPr>
        <p:txBody>
          <a:bodyPr wrap="square">
            <a:spAutoFit/>
          </a:bodyPr>
          <a:lstStyle/>
          <a:p>
            <a:pPr algn="ctr"/>
            <a:r>
              <a:rPr lang="en-US" sz="3200" b="1" u="sng" cap="all" dirty="0"/>
              <a:t>IRON</a:t>
            </a:r>
          </a:p>
          <a:p>
            <a:pPr algn="just">
              <a:buFont typeface="Wingdings" pitchFamily="2" charset="2"/>
              <a:buChar char="Ø"/>
            </a:pPr>
            <a:r>
              <a:rPr lang="en-US" sz="2800" dirty="0" smtClean="0"/>
              <a:t>Iron is an essential micronutrient for almost all living organisms because of it plays critical role in metabolic processes such as DNA synthesis, respiration, and photosynthesis and biological nitrogen fixation. </a:t>
            </a:r>
          </a:p>
          <a:p>
            <a:pPr algn="just">
              <a:buFont typeface="Wingdings" pitchFamily="2" charset="2"/>
              <a:buChar char="Ø"/>
            </a:pPr>
            <a:r>
              <a:rPr lang="en-US" sz="2800" b="1" dirty="0" smtClean="0"/>
              <a:t>Iron </a:t>
            </a:r>
            <a:r>
              <a:rPr lang="en-US" sz="2800" b="1" dirty="0"/>
              <a:t>(Fe) is essential for crop growth and food production. Plants take up Fe as the ferrous (Fe²⁺) </a:t>
            </a:r>
            <a:r>
              <a:rPr lang="en-US" sz="2800" b="1" dirty="0" err="1"/>
              <a:t>cation</a:t>
            </a:r>
            <a:r>
              <a:rPr lang="en-US" sz="2800" b="1" dirty="0" smtClean="0"/>
              <a:t>.</a:t>
            </a:r>
          </a:p>
          <a:p>
            <a:pPr algn="just">
              <a:buFont typeface="Wingdings" pitchFamily="2" charset="2"/>
              <a:buChar char="Ø"/>
            </a:pPr>
            <a:r>
              <a:rPr lang="en-US" sz="2800" dirty="0" smtClean="0"/>
              <a:t>Although Fe is abundant in most well-aerated soils, the biological activity of iron is low because it primarily forms highly insoluble ferric compounds at neutral pH levels. </a:t>
            </a:r>
          </a:p>
          <a:p>
            <a:pPr algn="just">
              <a:buFont typeface="Wingdings" pitchFamily="2" charset="2"/>
              <a:buChar char="Ø"/>
            </a:pPr>
            <a:r>
              <a:rPr lang="en-US" sz="2800" dirty="0" smtClean="0"/>
              <a:t>An imbalance between the solubility of iron in soil and the demand for iron by the plant are the primary causes of iron </a:t>
            </a:r>
            <a:r>
              <a:rPr lang="en-US" sz="2800" dirty="0" err="1" smtClean="0"/>
              <a:t>chlorosis</a:t>
            </a:r>
            <a:r>
              <a:rPr lang="en-US" sz="2800" dirty="0" smtClean="0"/>
              <a:t>. </a:t>
            </a:r>
          </a:p>
          <a:p>
            <a:pPr algn="just">
              <a:buFont typeface="Wingdings" pitchFamily="2" charset="2"/>
              <a:buChar char="Ø"/>
            </a:pPr>
            <a:r>
              <a:rPr lang="en-US" sz="2800" dirty="0" smtClean="0"/>
              <a:t>Iron </a:t>
            </a:r>
            <a:r>
              <a:rPr lang="en-US" sz="2800" dirty="0"/>
              <a:t>is a component of many enzymes associated with energy transfer, nitrogen reduction </a:t>
            </a:r>
            <a:r>
              <a:rPr lang="en-US" sz="2800" dirty="0" smtClean="0"/>
              <a:t>&amp; fixation</a:t>
            </a:r>
            <a:r>
              <a:rPr lang="en-US" sz="2800" dirty="0"/>
              <a:t> </a:t>
            </a:r>
            <a:r>
              <a:rPr lang="en-US" sz="2800" dirty="0" smtClean="0"/>
              <a:t>&amp; </a:t>
            </a:r>
            <a:r>
              <a:rPr lang="en-US" sz="2800" dirty="0"/>
              <a:t>lignin formation</a:t>
            </a:r>
            <a:r>
              <a:rPr lang="en-US" sz="2800" dirty="0" smtClean="0"/>
              <a:t>.</a:t>
            </a:r>
            <a:endParaRPr lang="en-US" sz="2800" b="1" dirty="0" smtClean="0"/>
          </a:p>
          <a:p>
            <a:pPr algn="just"/>
            <a:r>
              <a:rPr lang="en-US" sz="2800" dirty="0" smtClean="0"/>
              <a:t/>
            </a:r>
            <a:br>
              <a:rPr lang="en-US" sz="2800" dirty="0" smtClean="0"/>
            </a:br>
            <a:endParaRPr lang="en-US" sz="2800" dirty="0" smtClean="0"/>
          </a:p>
          <a:p>
            <a:pPr algn="just"/>
            <a:endParaRPr lang="en-US" sz="2800" dirty="0" smtClean="0"/>
          </a:p>
          <a:p>
            <a:pPr algn="just"/>
            <a:r>
              <a:rPr lang="en-US" sz="2800" dirty="0" smtClean="0"/>
              <a:t>Many metabolic pathways are activated by iron, and it is a prosthetic group constituent of many enzymes. </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555641"/>
          </a:xfrm>
          <a:prstGeom prst="rect">
            <a:avLst/>
          </a:prstGeom>
        </p:spPr>
        <p:txBody>
          <a:bodyPr wrap="square">
            <a:spAutoFit/>
          </a:bodyPr>
          <a:lstStyle/>
          <a:p>
            <a:pPr algn="just"/>
            <a:r>
              <a:rPr lang="en-US" sz="2800" b="1" dirty="0" smtClean="0">
                <a:solidFill>
                  <a:srgbClr val="FF0000"/>
                </a:solidFill>
              </a:rPr>
              <a:t>The soil conditions which most commonly give rise to deficiencies </a:t>
            </a:r>
            <a:r>
              <a:rPr lang="en-US" sz="2800" dirty="0" smtClean="0"/>
              <a:t>of zinc in crops can include one or more of the following: </a:t>
            </a:r>
          </a:p>
          <a:p>
            <a:pPr algn="just">
              <a:buFont typeface="Wingdings" pitchFamily="2" charset="2"/>
              <a:buChar char="Ø"/>
            </a:pPr>
            <a:r>
              <a:rPr lang="en-US" sz="2800" dirty="0" smtClean="0"/>
              <a:t>low total zinc concentrations (such as sandy soils), </a:t>
            </a:r>
          </a:p>
          <a:p>
            <a:pPr algn="just">
              <a:buFont typeface="Wingdings" pitchFamily="2" charset="2"/>
              <a:buChar char="Ø"/>
            </a:pPr>
            <a:r>
              <a:rPr lang="en-US" sz="2800" dirty="0" smtClean="0"/>
              <a:t>low pH, highly weathered parent materials with low total zinc contents (e.g. tropical soils), </a:t>
            </a:r>
          </a:p>
          <a:p>
            <a:pPr algn="just">
              <a:buFont typeface="Wingdings" pitchFamily="2" charset="2"/>
              <a:buChar char="Ø"/>
            </a:pPr>
            <a:r>
              <a:rPr lang="en-US" sz="2800" dirty="0" smtClean="0"/>
              <a:t>high calcium carbonate content (calcareous soils), </a:t>
            </a:r>
          </a:p>
          <a:p>
            <a:pPr algn="just">
              <a:buFont typeface="Wingdings" pitchFamily="2" charset="2"/>
              <a:buChar char="Ø"/>
            </a:pPr>
            <a:r>
              <a:rPr lang="en-US" sz="2800" dirty="0" smtClean="0"/>
              <a:t> neutral or alkaline pH (as in heavily limed soils or calcareous soils), </a:t>
            </a:r>
          </a:p>
          <a:p>
            <a:pPr algn="just">
              <a:buFont typeface="Wingdings" pitchFamily="2" charset="2"/>
              <a:buChar char="Ø"/>
            </a:pPr>
            <a:r>
              <a:rPr lang="en-US" sz="2800" dirty="0" smtClean="0"/>
              <a:t> high salt concentrations (saline soils), v peat and muck (organic soils), </a:t>
            </a:r>
          </a:p>
          <a:p>
            <a:pPr algn="just">
              <a:buFont typeface="Wingdings" pitchFamily="2" charset="2"/>
              <a:buChar char="Ø"/>
            </a:pPr>
            <a:r>
              <a:rPr lang="en-US" sz="2800" dirty="0" smtClean="0"/>
              <a:t> high phosphate status, </a:t>
            </a:r>
          </a:p>
          <a:p>
            <a:pPr algn="just">
              <a:buFont typeface="Wingdings" pitchFamily="2" charset="2"/>
              <a:buChar char="Ø"/>
            </a:pPr>
            <a:r>
              <a:rPr lang="en-US" sz="2800" dirty="0" smtClean="0"/>
              <a:t> prolonged </a:t>
            </a:r>
            <a:r>
              <a:rPr lang="en-US" sz="2800" dirty="0" err="1" smtClean="0"/>
              <a:t>waterlogging</a:t>
            </a:r>
            <a:r>
              <a:rPr lang="en-US" sz="2800" dirty="0" smtClean="0"/>
              <a:t> or flooding (paddy rice soils), </a:t>
            </a:r>
          </a:p>
          <a:p>
            <a:pPr algn="just">
              <a:buFont typeface="Wingdings" pitchFamily="2" charset="2"/>
              <a:buChar char="Ø"/>
            </a:pPr>
            <a:r>
              <a:rPr lang="en-US" sz="2800" dirty="0" smtClean="0"/>
              <a:t> high magnesium and/or bicarbonate concentrations in soils or irrigation water.</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815882"/>
          </a:xfrm>
          <a:prstGeom prst="rect">
            <a:avLst/>
          </a:prstGeom>
        </p:spPr>
        <p:txBody>
          <a:bodyPr wrap="square">
            <a:spAutoFit/>
          </a:bodyPr>
          <a:lstStyle/>
          <a:p>
            <a:pPr algn="ctr"/>
            <a:r>
              <a:rPr lang="en-US" sz="2800" dirty="0" smtClean="0">
                <a:solidFill>
                  <a:srgbClr val="FF0000"/>
                </a:solidFill>
              </a:rPr>
              <a:t>One application of between 20-30 kg ha-1 of zinc </a:t>
            </a:r>
            <a:r>
              <a:rPr lang="en-US" sz="2800" dirty="0" err="1" smtClean="0">
                <a:solidFill>
                  <a:srgbClr val="FF0000"/>
                </a:solidFill>
              </a:rPr>
              <a:t>sulphate</a:t>
            </a:r>
            <a:r>
              <a:rPr lang="en-US" sz="2800" dirty="0" smtClean="0">
                <a:solidFill>
                  <a:srgbClr val="FF0000"/>
                </a:solidFill>
              </a:rPr>
              <a:t> will often have an improving effect on the zinc status of the soil which will last for around five years before another application is required.</a:t>
            </a:r>
            <a:endParaRPr lang="en-US" sz="2800" dirty="0">
              <a:solidFill>
                <a:srgbClr val="FF0000"/>
              </a:solidFill>
            </a:endParaRPr>
          </a:p>
        </p:txBody>
      </p:sp>
      <p:sp>
        <p:nvSpPr>
          <p:cNvPr id="3" name="Rectangle 2"/>
          <p:cNvSpPr/>
          <p:nvPr/>
        </p:nvSpPr>
        <p:spPr>
          <a:xfrm>
            <a:off x="228600" y="1905000"/>
            <a:ext cx="8915400" cy="1384995"/>
          </a:xfrm>
          <a:prstGeom prst="rect">
            <a:avLst/>
          </a:prstGeom>
        </p:spPr>
        <p:txBody>
          <a:bodyPr wrap="square">
            <a:spAutoFit/>
          </a:bodyPr>
          <a:lstStyle/>
          <a:p>
            <a:pPr algn="ctr"/>
            <a:r>
              <a:rPr lang="en-US" sz="2800" dirty="0" smtClean="0">
                <a:solidFill>
                  <a:srgbClr val="00B0F0"/>
                </a:solidFill>
              </a:rPr>
              <a:t>Zinc deficiency in humans affects physical growth, the functioning of the immune system, reproductive health and </a:t>
            </a:r>
            <a:r>
              <a:rPr lang="en-US" sz="2800" dirty="0" err="1" smtClean="0">
                <a:solidFill>
                  <a:srgbClr val="00B0F0"/>
                </a:solidFill>
              </a:rPr>
              <a:t>neurobehavioural</a:t>
            </a:r>
            <a:r>
              <a:rPr lang="en-US" sz="2800" dirty="0" smtClean="0">
                <a:solidFill>
                  <a:srgbClr val="00B0F0"/>
                </a:solidFill>
              </a:rPr>
              <a:t> development. </a:t>
            </a:r>
            <a:endParaRPr lang="en-US" sz="2800" dirty="0">
              <a:solidFill>
                <a:srgbClr val="00B0F0"/>
              </a:solidFill>
            </a:endParaRPr>
          </a:p>
        </p:txBody>
      </p:sp>
      <p:sp>
        <p:nvSpPr>
          <p:cNvPr id="4" name="Rectangle 3"/>
          <p:cNvSpPr/>
          <p:nvPr/>
        </p:nvSpPr>
        <p:spPr>
          <a:xfrm>
            <a:off x="0" y="3429000"/>
            <a:ext cx="9144000" cy="1815882"/>
          </a:xfrm>
          <a:prstGeom prst="rect">
            <a:avLst/>
          </a:prstGeom>
        </p:spPr>
        <p:txBody>
          <a:bodyPr wrap="square">
            <a:spAutoFit/>
          </a:bodyPr>
          <a:lstStyle/>
          <a:p>
            <a:pPr algn="just"/>
            <a:r>
              <a:rPr lang="en-US" sz="2800" dirty="0" smtClean="0">
                <a:solidFill>
                  <a:srgbClr val="C00000"/>
                </a:solidFill>
              </a:rPr>
              <a:t>The compound is a zinc iron manganese copper magnesium ammonium </a:t>
            </a:r>
            <a:r>
              <a:rPr lang="en-US" sz="2800" b="1" dirty="0" smtClean="0">
                <a:solidFill>
                  <a:srgbClr val="C00000"/>
                </a:solidFill>
              </a:rPr>
              <a:t>polyphosphate</a:t>
            </a:r>
            <a:r>
              <a:rPr lang="en-US" sz="2800" dirty="0" smtClean="0">
                <a:solidFill>
                  <a:srgbClr val="C00000"/>
                </a:solidFill>
              </a:rPr>
              <a:t> with a composition of 9.85% </a:t>
            </a:r>
            <a:r>
              <a:rPr lang="en-US" sz="2800" dirty="0" err="1" smtClean="0">
                <a:solidFill>
                  <a:srgbClr val="C00000"/>
                </a:solidFill>
              </a:rPr>
              <a:t>ZnO</a:t>
            </a:r>
            <a:r>
              <a:rPr lang="en-US" sz="2800" dirty="0" smtClean="0">
                <a:solidFill>
                  <a:srgbClr val="C00000"/>
                </a:solidFill>
              </a:rPr>
              <a:t>, 3.70% Fe</a:t>
            </a:r>
            <a:r>
              <a:rPr lang="en-US" sz="2800" baseline="-25000" dirty="0" smtClean="0">
                <a:solidFill>
                  <a:srgbClr val="C00000"/>
                </a:solidFill>
              </a:rPr>
              <a:t>2</a:t>
            </a:r>
            <a:r>
              <a:rPr lang="en-US" sz="2800" dirty="0" smtClean="0">
                <a:solidFill>
                  <a:srgbClr val="C00000"/>
                </a:solidFill>
              </a:rPr>
              <a:t>O</a:t>
            </a:r>
            <a:r>
              <a:rPr lang="en-US" sz="2800" baseline="-25000" dirty="0" smtClean="0">
                <a:solidFill>
                  <a:srgbClr val="C00000"/>
                </a:solidFill>
              </a:rPr>
              <a:t>3</a:t>
            </a:r>
            <a:r>
              <a:rPr lang="en-US" sz="2800" dirty="0" smtClean="0">
                <a:solidFill>
                  <a:srgbClr val="C00000"/>
                </a:solidFill>
              </a:rPr>
              <a:t>, 2.03% MnO</a:t>
            </a:r>
            <a:r>
              <a:rPr lang="en-US" sz="2800" baseline="-25000" dirty="0" smtClean="0">
                <a:solidFill>
                  <a:srgbClr val="C00000"/>
                </a:solidFill>
              </a:rPr>
              <a:t>2</a:t>
            </a:r>
            <a:r>
              <a:rPr lang="en-US" sz="2800" dirty="0" smtClean="0">
                <a:solidFill>
                  <a:srgbClr val="C00000"/>
                </a:solidFill>
              </a:rPr>
              <a:t>, 0.73% </a:t>
            </a:r>
            <a:r>
              <a:rPr lang="en-US" sz="2800" dirty="0" err="1" smtClean="0">
                <a:solidFill>
                  <a:srgbClr val="C00000"/>
                </a:solidFill>
              </a:rPr>
              <a:t>CuO</a:t>
            </a:r>
            <a:r>
              <a:rPr lang="en-US" sz="2800" dirty="0" smtClean="0">
                <a:solidFill>
                  <a:srgbClr val="C00000"/>
                </a:solidFill>
              </a:rPr>
              <a:t>, 0.49% </a:t>
            </a:r>
            <a:r>
              <a:rPr lang="en-US" sz="2800" dirty="0" err="1" smtClean="0">
                <a:solidFill>
                  <a:srgbClr val="C00000"/>
                </a:solidFill>
              </a:rPr>
              <a:t>MgO</a:t>
            </a:r>
            <a:r>
              <a:rPr lang="en-US" sz="2800" dirty="0" smtClean="0">
                <a:solidFill>
                  <a:srgbClr val="C00000"/>
                </a:solidFill>
              </a:rPr>
              <a:t>, 13.5% , 47.11% P</a:t>
            </a:r>
            <a:r>
              <a:rPr lang="en-US" sz="2800" baseline="-25000" dirty="0" smtClean="0">
                <a:solidFill>
                  <a:srgbClr val="C00000"/>
                </a:solidFill>
              </a:rPr>
              <a:t>2</a:t>
            </a:r>
            <a:r>
              <a:rPr lang="en-US" sz="2800" dirty="0" smtClean="0">
                <a:solidFill>
                  <a:srgbClr val="C00000"/>
                </a:solidFill>
              </a:rPr>
              <a:t>O</a:t>
            </a:r>
            <a:r>
              <a:rPr lang="en-US" sz="2800" baseline="-25000" dirty="0" smtClean="0">
                <a:solidFill>
                  <a:srgbClr val="C00000"/>
                </a:solidFill>
              </a:rPr>
              <a:t>5</a:t>
            </a:r>
            <a:r>
              <a:rPr lang="en-US" sz="2800" dirty="0" smtClean="0">
                <a:solidFill>
                  <a:srgbClr val="C00000"/>
                </a:solidFill>
              </a:rPr>
              <a:t>, and 3.10% H</a:t>
            </a:r>
            <a:r>
              <a:rPr lang="en-US" sz="2800" baseline="-25000" dirty="0" smtClean="0">
                <a:solidFill>
                  <a:srgbClr val="C00000"/>
                </a:solidFill>
              </a:rPr>
              <a:t>2</a:t>
            </a:r>
            <a:r>
              <a:rPr lang="en-US" sz="2800" dirty="0" smtClean="0">
                <a:solidFill>
                  <a:srgbClr val="C00000"/>
                </a:solidFill>
              </a:rPr>
              <a:t>O. </a:t>
            </a:r>
            <a:endParaRPr lang="en-US" sz="2800" dirty="0">
              <a:solidFill>
                <a:srgbClr val="C00000"/>
              </a:solidFill>
            </a:endParaRPr>
          </a:p>
        </p:txBody>
      </p:sp>
      <p:sp>
        <p:nvSpPr>
          <p:cNvPr id="5" name="Rectangle 4"/>
          <p:cNvSpPr/>
          <p:nvPr/>
        </p:nvSpPr>
        <p:spPr>
          <a:xfrm>
            <a:off x="0" y="5562600"/>
            <a:ext cx="9144000" cy="1384995"/>
          </a:xfrm>
          <a:prstGeom prst="rect">
            <a:avLst/>
          </a:prstGeom>
        </p:spPr>
        <p:txBody>
          <a:bodyPr wrap="square">
            <a:spAutoFit/>
          </a:bodyPr>
          <a:lstStyle/>
          <a:p>
            <a:pPr algn="ctr"/>
            <a:r>
              <a:rPr lang="en-US" sz="2800" dirty="0" smtClean="0"/>
              <a:t>Almost half of the world's cereal crops are grown on zinc-deficient soils &amp; </a:t>
            </a:r>
            <a:r>
              <a:rPr lang="en-US" sz="2800" dirty="0" smtClean="0">
                <a:hlinkClick r:id="rId2" tooltip="Zinc deficiency"/>
              </a:rPr>
              <a:t>zinc deficiency in humans</a:t>
            </a:r>
            <a:r>
              <a:rPr lang="en-US" sz="2800" dirty="0" smtClean="0"/>
              <a:t> is widespread problem</a:t>
            </a:r>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15400" cy="6740307"/>
          </a:xfrm>
          <a:prstGeom prst="rect">
            <a:avLst/>
          </a:prstGeom>
        </p:spPr>
        <p:txBody>
          <a:bodyPr wrap="square">
            <a:spAutoFit/>
          </a:bodyPr>
          <a:lstStyle/>
          <a:p>
            <a:r>
              <a:rPr lang="en-US" sz="2400" b="1" dirty="0" smtClean="0"/>
              <a:t>Visible Zn deficiency symptoms include:</a:t>
            </a:r>
          </a:p>
          <a:p>
            <a:r>
              <a:rPr lang="en-US" sz="2400" dirty="0" err="1" smtClean="0">
                <a:hlinkClick r:id="rId2" tooltip="Chlorosis"/>
              </a:rPr>
              <a:t>Chlorosis</a:t>
            </a:r>
            <a:r>
              <a:rPr lang="en-US" sz="2400" dirty="0" smtClean="0"/>
              <a:t> - yellowing of leaves; often </a:t>
            </a:r>
            <a:r>
              <a:rPr lang="en-US" sz="2400" dirty="0" err="1" smtClean="0"/>
              <a:t>interveinal</a:t>
            </a:r>
            <a:r>
              <a:rPr lang="en-US" sz="2400" dirty="0" smtClean="0"/>
              <a:t>; in some species, young leaves are the most affected, but in others both old and new leaves are </a:t>
            </a:r>
            <a:r>
              <a:rPr lang="en-US" sz="2400" dirty="0" err="1" smtClean="0"/>
              <a:t>chlorotic</a:t>
            </a:r>
            <a:r>
              <a:rPr lang="en-US" sz="2400" dirty="0" smtClean="0"/>
              <a:t>;</a:t>
            </a:r>
          </a:p>
          <a:p>
            <a:r>
              <a:rPr lang="en-US" sz="2400" dirty="0" smtClean="0">
                <a:hlinkClick r:id="rId3" tooltip="Necrotic"/>
              </a:rPr>
              <a:t>Necrotic</a:t>
            </a:r>
            <a:r>
              <a:rPr lang="en-US" sz="2400" dirty="0" smtClean="0"/>
              <a:t> spots - death of leaf tissue on areas of </a:t>
            </a:r>
            <a:r>
              <a:rPr lang="en-US" sz="2400" dirty="0" err="1" smtClean="0"/>
              <a:t>chlorosis</a:t>
            </a:r>
            <a:r>
              <a:rPr lang="en-US" sz="2400" dirty="0" smtClean="0"/>
              <a:t>;</a:t>
            </a:r>
          </a:p>
          <a:p>
            <a:endParaRPr lang="en-US" sz="2400" dirty="0" smtClean="0"/>
          </a:p>
          <a:p>
            <a:r>
              <a:rPr lang="en-US" sz="2400" dirty="0" smtClean="0"/>
              <a:t>Bronzing of leaves - </a:t>
            </a:r>
            <a:r>
              <a:rPr lang="en-US" sz="2400" dirty="0" err="1" smtClean="0"/>
              <a:t>chlorotic</a:t>
            </a:r>
            <a:r>
              <a:rPr lang="en-US" sz="2400" dirty="0" smtClean="0"/>
              <a:t> areas may turn bronze </a:t>
            </a:r>
            <a:r>
              <a:rPr lang="en-US" sz="2400" dirty="0" err="1" smtClean="0"/>
              <a:t>coloured</a:t>
            </a:r>
            <a:r>
              <a:rPr lang="en-US" sz="2400" dirty="0" smtClean="0"/>
              <a:t>;</a:t>
            </a:r>
          </a:p>
          <a:p>
            <a:endParaRPr lang="en-US" sz="2400" dirty="0" smtClean="0"/>
          </a:p>
          <a:p>
            <a:r>
              <a:rPr lang="en-US" sz="2400" dirty="0" err="1" smtClean="0"/>
              <a:t>Rosetting</a:t>
            </a:r>
            <a:r>
              <a:rPr lang="en-US" sz="2400" dirty="0" smtClean="0"/>
              <a:t> of leaves - zinc-deficient </a:t>
            </a:r>
            <a:r>
              <a:rPr lang="en-US" sz="2400" dirty="0" err="1" smtClean="0">
                <a:hlinkClick r:id="rId4" tooltip="Dicotyledon"/>
              </a:rPr>
              <a:t>dicotyledons</a:t>
            </a:r>
            <a:r>
              <a:rPr lang="en-US" sz="2400" dirty="0" smtClean="0"/>
              <a:t> often have shortened </a:t>
            </a:r>
            <a:r>
              <a:rPr lang="en-US" sz="2400" dirty="0" smtClean="0">
                <a:hlinkClick r:id="rId5" tooltip="Internode (botany)"/>
              </a:rPr>
              <a:t>internodes</a:t>
            </a:r>
            <a:r>
              <a:rPr lang="en-US" sz="2400" dirty="0" smtClean="0"/>
              <a:t>, so leaves are clustered on the stem;</a:t>
            </a:r>
          </a:p>
          <a:p>
            <a:endParaRPr lang="en-US" sz="2400" dirty="0" smtClean="0"/>
          </a:p>
          <a:p>
            <a:r>
              <a:rPr lang="en-US" sz="2400" dirty="0" smtClean="0"/>
              <a:t>Stunting of plants - small plants may occur as a result of reduced growth or because of reduced </a:t>
            </a:r>
            <a:r>
              <a:rPr lang="en-US" sz="2400" dirty="0" err="1" smtClean="0"/>
              <a:t>internode</a:t>
            </a:r>
            <a:r>
              <a:rPr lang="en-US" sz="2400" dirty="0" smtClean="0"/>
              <a:t> elongation;</a:t>
            </a:r>
          </a:p>
          <a:p>
            <a:endParaRPr lang="en-US" sz="2400" dirty="0" smtClean="0"/>
          </a:p>
          <a:p>
            <a:r>
              <a:rPr lang="en-US" sz="2400" dirty="0" smtClean="0"/>
              <a:t>Dwarf leaves ('little leaf') - small leaves that often show </a:t>
            </a:r>
            <a:r>
              <a:rPr lang="en-US" sz="2400" dirty="0" err="1" smtClean="0"/>
              <a:t>chlorosis</a:t>
            </a:r>
            <a:r>
              <a:rPr lang="en-US" sz="2400" dirty="0" smtClean="0"/>
              <a:t>, necrotic spots or bronzing;</a:t>
            </a:r>
          </a:p>
          <a:p>
            <a:endParaRPr lang="en-US" sz="2400" dirty="0" smtClean="0"/>
          </a:p>
          <a:p>
            <a:r>
              <a:rPr lang="en-US" sz="2400" dirty="0" smtClean="0"/>
              <a:t>Malformed leaves - leaves are often narrower or have wavy margins</a:t>
            </a:r>
            <a:endParaRPr 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86" name="Picture 2" descr="nutrients-zinc-deficiency"/>
          <p:cNvPicPr>
            <a:picLocks noChangeAspect="1" noChangeArrowheads="1"/>
          </p:cNvPicPr>
          <p:nvPr/>
        </p:nvPicPr>
        <p:blipFill>
          <a:blip r:embed="rId2" cstate="print"/>
          <a:srcRect/>
          <a:stretch>
            <a:fillRect/>
          </a:stretch>
        </p:blipFill>
        <p:spPr bwMode="auto">
          <a:xfrm>
            <a:off x="304800" y="-2438400"/>
            <a:ext cx="4972050" cy="7248526"/>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686800" cy="3046988"/>
          </a:xfrm>
          <a:prstGeom prst="rect">
            <a:avLst/>
          </a:prstGeom>
        </p:spPr>
        <p:txBody>
          <a:bodyPr wrap="square">
            <a:spAutoFit/>
          </a:bodyPr>
          <a:lstStyle/>
          <a:p>
            <a:pPr algn="just"/>
            <a:r>
              <a:rPr lang="en-US" sz="2400" dirty="0" smtClean="0"/>
              <a:t>Zinc deficiency is associated with Sulfur deficiency.</a:t>
            </a:r>
          </a:p>
          <a:p>
            <a:pPr algn="just"/>
            <a:r>
              <a:rPr lang="en-US" sz="2400" dirty="0" smtClean="0"/>
              <a:t>It can occur in </a:t>
            </a:r>
            <a:r>
              <a:rPr lang="en-US" sz="2400" b="1" dirty="0" smtClean="0"/>
              <a:t>neutral and calcareous soils, intensively cropped soils, paddy soils and very poorly drained soils, </a:t>
            </a:r>
            <a:r>
              <a:rPr lang="en-US" sz="2400" b="1" dirty="0" err="1" smtClean="0"/>
              <a:t>sodic</a:t>
            </a:r>
            <a:r>
              <a:rPr lang="en-US" sz="2400" b="1" dirty="0" smtClean="0"/>
              <a:t> and saline soils, peat soils, soils with high available Phosphorus (P) and Silicon (Si) status, sandy soils, highly weathered, acid, and coarse-textured soils, soils derived from serpentine and </a:t>
            </a:r>
            <a:r>
              <a:rPr lang="en-US" sz="2400" b="1" dirty="0" err="1" smtClean="0"/>
              <a:t>laterite</a:t>
            </a:r>
            <a:r>
              <a:rPr lang="en-US" sz="2400" b="1" dirty="0" smtClean="0"/>
              <a:t>, and leached, old acid sulfate soils </a:t>
            </a:r>
            <a:r>
              <a:rPr lang="en-US" sz="2400" dirty="0" smtClean="0"/>
              <a:t>with a small concentration of Potassium (K), Magnesium (Mg), and Calcium (Ca).</a:t>
            </a:r>
            <a:endParaRPr 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91600" cy="5078313"/>
          </a:xfrm>
          <a:prstGeom prst="rect">
            <a:avLst/>
          </a:prstGeom>
        </p:spPr>
        <p:txBody>
          <a:bodyPr wrap="square">
            <a:spAutoFit/>
          </a:bodyPr>
          <a:lstStyle/>
          <a:p>
            <a:r>
              <a:rPr lang="en-US" b="1" dirty="0" smtClean="0"/>
              <a:t>Zn deficiency can also be caused by one or more of the following factors:</a:t>
            </a:r>
          </a:p>
          <a:p>
            <a:pPr>
              <a:buFont typeface="Wingdings" pitchFamily="2" charset="2"/>
              <a:buChar char="Ø"/>
            </a:pPr>
            <a:r>
              <a:rPr lang="en-US" dirty="0" smtClean="0"/>
              <a:t>small amount of available Zn in the soil.</a:t>
            </a:r>
          </a:p>
          <a:p>
            <a:pPr>
              <a:buFont typeface="Wingdings" pitchFamily="2" charset="2"/>
              <a:buChar char="Ø"/>
            </a:pPr>
            <a:r>
              <a:rPr lang="en-US" dirty="0" smtClean="0"/>
              <a:t>planted varieties are susceptible to Zn deficiency (i.e., Zn-inefficient cultivars).</a:t>
            </a:r>
          </a:p>
          <a:p>
            <a:pPr>
              <a:buFont typeface="Wingdings" pitchFamily="2" charset="2"/>
              <a:buChar char="Ø"/>
            </a:pPr>
            <a:r>
              <a:rPr lang="en-US" dirty="0" smtClean="0"/>
              <a:t>high pH (close to seven or alkaline under anaerobic conditions). Solubility of Zn decreases by two orders of magnitude for each unit increase in </a:t>
            </a:r>
            <a:r>
              <a:rPr lang="en-US" dirty="0" err="1" smtClean="0"/>
              <a:t>pH.</a:t>
            </a:r>
            <a:r>
              <a:rPr lang="en-US" dirty="0" smtClean="0"/>
              <a:t> Zn is precipitated as sparingly soluble Zn(OH)</a:t>
            </a:r>
            <a:r>
              <a:rPr lang="en-US" baseline="-25000" dirty="0" smtClean="0"/>
              <a:t>2</a:t>
            </a:r>
            <a:r>
              <a:rPr lang="en-US" dirty="0" smtClean="0"/>
              <a:t> when pH increases in acid soil following flooding.</a:t>
            </a:r>
          </a:p>
          <a:p>
            <a:pPr>
              <a:buFont typeface="Wingdings" pitchFamily="2" charset="2"/>
              <a:buChar char="Ø"/>
            </a:pPr>
            <a:r>
              <a:rPr lang="en-US" dirty="0" smtClean="0"/>
              <a:t>high HCO</a:t>
            </a:r>
            <a:r>
              <a:rPr lang="en-US" baseline="-25000" dirty="0" smtClean="0"/>
              <a:t>3</a:t>
            </a:r>
            <a:r>
              <a:rPr lang="en-US" dirty="0" smtClean="0"/>
              <a:t>- concentration because of reducing conditions in calcareous soils with high organic matter content or because of large concentrations of HCO</a:t>
            </a:r>
            <a:r>
              <a:rPr lang="en-US" baseline="-25000" dirty="0" smtClean="0"/>
              <a:t>3</a:t>
            </a:r>
            <a:r>
              <a:rPr lang="en-US" dirty="0" smtClean="0"/>
              <a:t>- in irrigation water.</a:t>
            </a:r>
          </a:p>
          <a:p>
            <a:pPr>
              <a:buFont typeface="Wingdings" pitchFamily="2" charset="2"/>
              <a:buChar char="Ø"/>
            </a:pPr>
            <a:r>
              <a:rPr lang="en-US" dirty="0" smtClean="0"/>
              <a:t>depressed Zn uptake because of an increase in Iron (Fe), Ca, Mg, Copper (Cu), Manganese (</a:t>
            </a:r>
            <a:r>
              <a:rPr lang="en-US" dirty="0" err="1" smtClean="0"/>
              <a:t>Mn</a:t>
            </a:r>
            <a:r>
              <a:rPr lang="en-US" dirty="0" smtClean="0"/>
              <a:t>), and P after flooding.</a:t>
            </a:r>
          </a:p>
          <a:p>
            <a:pPr>
              <a:buFont typeface="Wingdings" pitchFamily="2" charset="2"/>
              <a:buChar char="Ø"/>
            </a:pPr>
            <a:r>
              <a:rPr lang="en-US" dirty="0" smtClean="0"/>
              <a:t>formation of Zn-phosphates following large applications of P fertilizer. High P content in irrigation water (only in areas with polluted water).</a:t>
            </a:r>
          </a:p>
          <a:p>
            <a:pPr>
              <a:buFont typeface="Wingdings" pitchFamily="2" charset="2"/>
              <a:buChar char="Ø"/>
            </a:pPr>
            <a:r>
              <a:rPr lang="en-US" dirty="0" smtClean="0"/>
              <a:t>formation of complexes between Zn and organic matter in soils with high pH and high organic matter content or because of large applications of organic manures and crop residues.</a:t>
            </a:r>
          </a:p>
          <a:p>
            <a:pPr>
              <a:buFont typeface="Wingdings" pitchFamily="2" charset="2"/>
              <a:buChar char="Ø"/>
            </a:pPr>
            <a:r>
              <a:rPr lang="en-US" dirty="0" smtClean="0"/>
              <a:t>precipitation of Zn as </a:t>
            </a:r>
            <a:r>
              <a:rPr lang="en-US" dirty="0" err="1" smtClean="0"/>
              <a:t>ZnS</a:t>
            </a:r>
            <a:r>
              <a:rPr lang="en-US" dirty="0" smtClean="0"/>
              <a:t> when pH decreases in alkaline soil following flooding.</a:t>
            </a:r>
          </a:p>
          <a:p>
            <a:pPr>
              <a:buFont typeface="Wingdings" pitchFamily="2" charset="2"/>
              <a:buChar char="Ø"/>
            </a:pPr>
            <a:r>
              <a:rPr lang="en-US" dirty="0" smtClean="0"/>
              <a:t>excessive liming.</a:t>
            </a:r>
          </a:p>
          <a:p>
            <a:pPr>
              <a:buFont typeface="Wingdings" pitchFamily="2" charset="2"/>
              <a:buChar char="Ø"/>
            </a:pPr>
            <a:r>
              <a:rPr lang="en-US" dirty="0" smtClean="0"/>
              <a:t>wide </a:t>
            </a:r>
            <a:r>
              <a:rPr lang="en-US" dirty="0" err="1" smtClean="0"/>
              <a:t>Mg:Ca</a:t>
            </a:r>
            <a:r>
              <a:rPr lang="en-US" dirty="0" smtClean="0"/>
              <a:t> ratio (i.e., &gt;1) and adsorption of Zn by CaCO</a:t>
            </a:r>
            <a:r>
              <a:rPr lang="en-US" baseline="-25000" dirty="0" smtClean="0"/>
              <a:t>3</a:t>
            </a:r>
            <a:r>
              <a:rPr lang="en-US" dirty="0" smtClean="0"/>
              <a:t> and MgCO</a:t>
            </a:r>
            <a:r>
              <a:rPr lang="en-US" baseline="-25000" dirty="0" smtClean="0"/>
              <a:t>3</a:t>
            </a:r>
            <a:r>
              <a:rPr lang="en-US" dirty="0" smtClean="0"/>
              <a:t>. Excess Mg in soils derived from </a:t>
            </a:r>
            <a:r>
              <a:rPr lang="en-US" dirty="0" err="1" smtClean="0"/>
              <a:t>ultrabasic</a:t>
            </a:r>
            <a:r>
              <a:rPr lang="en-US" dirty="0" smtClean="0"/>
              <a:t> rocks.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4585871"/>
          </a:xfrm>
          <a:prstGeom prst="rect">
            <a:avLst/>
          </a:prstGeom>
        </p:spPr>
        <p:txBody>
          <a:bodyPr wrap="square">
            <a:spAutoFit/>
          </a:bodyPr>
          <a:lstStyle/>
          <a:p>
            <a:pPr algn="just"/>
            <a:r>
              <a:rPr lang="en-US" sz="2800" b="1" dirty="0" smtClean="0"/>
              <a:t>How to identify</a:t>
            </a:r>
          </a:p>
          <a:p>
            <a:pPr algn="just"/>
            <a:r>
              <a:rPr lang="en-US" sz="2400" dirty="0" smtClean="0"/>
              <a:t>Symptoms appear between two to four weeks after transplanting. Check the field for the following symptoms:</a:t>
            </a:r>
          </a:p>
          <a:p>
            <a:pPr algn="just"/>
            <a:r>
              <a:rPr lang="en-US" sz="2400" dirty="0" smtClean="0"/>
              <a:t>dusty brown spots on upper leaves of stunted plants</a:t>
            </a:r>
          </a:p>
          <a:p>
            <a:pPr algn="just"/>
            <a:r>
              <a:rPr lang="en-US" sz="2400" dirty="0" smtClean="0"/>
              <a:t>uneven plant growth and patches of poorly established hills in the field, but the crop may recover without intervention</a:t>
            </a:r>
          </a:p>
          <a:p>
            <a:pPr algn="just"/>
            <a:r>
              <a:rPr lang="en-US" sz="2400" dirty="0" smtClean="0"/>
              <a:t>increased spikelet sterility in rice</a:t>
            </a:r>
          </a:p>
          <a:p>
            <a:pPr algn="just"/>
            <a:r>
              <a:rPr lang="en-US" sz="2400" dirty="0" err="1" smtClean="0"/>
              <a:t>chlorotic</a:t>
            </a:r>
            <a:r>
              <a:rPr lang="en-US" sz="2400" dirty="0" smtClean="0"/>
              <a:t> midribs, particularly near the leaf base of younger leaves</a:t>
            </a:r>
          </a:p>
          <a:p>
            <a:pPr algn="just"/>
            <a:r>
              <a:rPr lang="en-US" sz="2400" dirty="0" smtClean="0"/>
              <a:t>leaves lose </a:t>
            </a:r>
            <a:r>
              <a:rPr lang="en-US" sz="2400" dirty="0" err="1" smtClean="0"/>
              <a:t>turgor</a:t>
            </a:r>
            <a:r>
              <a:rPr lang="en-US" sz="2400" dirty="0" smtClean="0"/>
              <a:t> and turn brown as brown blotches and streaks appear on lower leaves, enlarge, and coalesce</a:t>
            </a:r>
          </a:p>
          <a:p>
            <a:pPr algn="just"/>
            <a:r>
              <a:rPr lang="en-US" sz="2400" dirty="0" smtClean="0"/>
              <a:t>white line sometimes appears along the leaf midrib</a:t>
            </a:r>
          </a:p>
          <a:p>
            <a:pPr algn="just"/>
            <a:r>
              <a:rPr lang="en-US" sz="2400" dirty="0" smtClean="0"/>
              <a:t>leaf blade size is reduced</a:t>
            </a:r>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2018438" cy="369332"/>
          </a:xfrm>
          <a:prstGeom prst="rect">
            <a:avLst/>
          </a:prstGeom>
        </p:spPr>
        <p:txBody>
          <a:bodyPr wrap="none">
            <a:spAutoFit/>
          </a:bodyPr>
          <a:lstStyle/>
          <a:p>
            <a:r>
              <a:rPr lang="en-US" b="1" u="sng" dirty="0" smtClean="0"/>
              <a:t>Zinc (Zn) deficiency</a:t>
            </a:r>
            <a:endParaRPr lang="en-US" b="1" u="sng" dirty="0"/>
          </a:p>
        </p:txBody>
      </p:sp>
      <p:sp>
        <p:nvSpPr>
          <p:cNvPr id="3" name="Rectangle 2"/>
          <p:cNvSpPr/>
          <p:nvPr/>
        </p:nvSpPr>
        <p:spPr>
          <a:xfrm>
            <a:off x="152400" y="381000"/>
            <a:ext cx="8839200" cy="5632311"/>
          </a:xfrm>
          <a:prstGeom prst="rect">
            <a:avLst/>
          </a:prstGeom>
        </p:spPr>
        <p:txBody>
          <a:bodyPr wrap="square">
            <a:spAutoFit/>
          </a:bodyPr>
          <a:lstStyle/>
          <a:p>
            <a:r>
              <a:rPr lang="en-US" dirty="0" smtClean="0"/>
              <a:t>Zinc (Zn) deficiency affects several biochemical processes in the rice plant, thus severely affecting plant growth.</a:t>
            </a:r>
          </a:p>
          <a:p>
            <a:r>
              <a:rPr lang="en-US" dirty="0" smtClean="0"/>
              <a:t>It can occur in </a:t>
            </a:r>
          </a:p>
          <a:p>
            <a:pPr marL="342900" indent="-342900">
              <a:buFont typeface="+mj-lt"/>
              <a:buAutoNum type="arabicPeriod"/>
            </a:pPr>
            <a:r>
              <a:rPr lang="en-US" dirty="0" smtClean="0"/>
              <a:t>	neutral and calcareous soils, </a:t>
            </a:r>
          </a:p>
          <a:p>
            <a:pPr marL="342900" indent="-342900">
              <a:buFont typeface="+mj-lt"/>
              <a:buAutoNum type="arabicPeriod"/>
            </a:pPr>
            <a:r>
              <a:rPr lang="en-US" dirty="0" smtClean="0"/>
              <a:t>	intensively cropped soils, </a:t>
            </a:r>
          </a:p>
          <a:p>
            <a:pPr marL="342900" indent="-342900">
              <a:buFont typeface="+mj-lt"/>
              <a:buAutoNum type="arabicPeriod"/>
            </a:pPr>
            <a:r>
              <a:rPr lang="en-US" dirty="0" smtClean="0"/>
              <a:t>	paddy soils and very poorly drained soils, </a:t>
            </a:r>
          </a:p>
          <a:p>
            <a:pPr marL="342900" indent="-342900">
              <a:buFont typeface="+mj-lt"/>
              <a:buAutoNum type="arabicPeriod"/>
            </a:pPr>
            <a:r>
              <a:rPr lang="en-US" dirty="0" smtClean="0"/>
              <a:t>	</a:t>
            </a:r>
            <a:r>
              <a:rPr lang="en-US" dirty="0" err="1" smtClean="0"/>
              <a:t>sodic</a:t>
            </a:r>
            <a:r>
              <a:rPr lang="en-US" dirty="0" smtClean="0"/>
              <a:t> and saline soils, peat soils, </a:t>
            </a:r>
          </a:p>
          <a:p>
            <a:pPr marL="342900" indent="-342900">
              <a:buFont typeface="+mj-lt"/>
              <a:buAutoNum type="arabicPeriod"/>
            </a:pPr>
            <a:r>
              <a:rPr lang="en-US" dirty="0" smtClean="0"/>
              <a:t>	soils with high available Phosphorus (P) and Silicon (Si) status,</a:t>
            </a:r>
          </a:p>
          <a:p>
            <a:pPr marL="342900" indent="-342900">
              <a:buFont typeface="+mj-lt"/>
              <a:buAutoNum type="arabicPeriod"/>
            </a:pPr>
            <a:r>
              <a:rPr lang="en-US" dirty="0" smtClean="0"/>
              <a:t>	 sandy soils, </a:t>
            </a:r>
          </a:p>
          <a:p>
            <a:pPr marL="342900" indent="-342900">
              <a:buFont typeface="+mj-lt"/>
              <a:buAutoNum type="arabicPeriod"/>
            </a:pPr>
            <a:r>
              <a:rPr lang="en-US" dirty="0" smtClean="0"/>
              <a:t>	highly weathered and coarse-textured soils, </a:t>
            </a:r>
          </a:p>
          <a:p>
            <a:pPr marL="342900" indent="-342900">
              <a:buFont typeface="+mj-lt"/>
              <a:buAutoNum type="arabicPeriod"/>
            </a:pPr>
            <a:r>
              <a:rPr lang="en-US" dirty="0" smtClean="0"/>
              <a:t>	and leached, old acid sulfate soils with a small concentration of Potassium (K), 	Magnesium (Mg), and Calcium (Ca).</a:t>
            </a:r>
          </a:p>
          <a:p>
            <a:pPr marL="342900" indent="-342900">
              <a:buFont typeface="+mj-lt"/>
              <a:buAutoNum type="arabicPeriod"/>
            </a:pPr>
            <a:r>
              <a:rPr lang="en-US" dirty="0" smtClean="0"/>
              <a:t>	small amount of available Zn in the soil.</a:t>
            </a:r>
          </a:p>
          <a:p>
            <a:pPr marL="342900" indent="-342900">
              <a:buFont typeface="+mj-lt"/>
              <a:buAutoNum type="arabicPeriod"/>
            </a:pPr>
            <a:r>
              <a:rPr lang="en-US" dirty="0" smtClean="0"/>
              <a:t>	high pH (close to seven or alkaline under anaerobic conditions). Solubility of Zn 	decreases by two orders of magnitude for each unit increase in </a:t>
            </a:r>
            <a:r>
              <a:rPr lang="en-US" dirty="0" err="1" smtClean="0"/>
              <a:t>pH.</a:t>
            </a:r>
            <a:r>
              <a:rPr lang="en-US" dirty="0" smtClean="0"/>
              <a:t> Zn is 	precipitated as sparingly soluble Zn(OH)</a:t>
            </a:r>
            <a:r>
              <a:rPr lang="en-US" baseline="-25000" dirty="0" smtClean="0"/>
              <a:t>2</a:t>
            </a:r>
            <a:r>
              <a:rPr lang="en-US" dirty="0" smtClean="0"/>
              <a:t> when pH increases in acid soil following 	flooding.</a:t>
            </a:r>
          </a:p>
          <a:p>
            <a:pPr marL="342900" indent="-342900">
              <a:buFont typeface="+mj-lt"/>
              <a:buAutoNum type="arabicPeriod"/>
            </a:pPr>
            <a:r>
              <a:rPr lang="en-US" dirty="0" smtClean="0"/>
              <a:t>	high HCO</a:t>
            </a:r>
            <a:r>
              <a:rPr lang="en-US" baseline="-25000" dirty="0" smtClean="0"/>
              <a:t>3</a:t>
            </a:r>
            <a:r>
              <a:rPr lang="en-US" dirty="0" smtClean="0"/>
              <a:t>- concentration because of reducing conditions in calcareous soils with 	high organic matter content or because of large concentrations of HCO</a:t>
            </a:r>
            <a:r>
              <a:rPr lang="en-US" baseline="-25000" dirty="0" smtClean="0"/>
              <a:t>3</a:t>
            </a:r>
            <a:r>
              <a:rPr lang="en-US" dirty="0" smtClean="0"/>
              <a:t>- in 	irrigation water.</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2018438" cy="369332"/>
          </a:xfrm>
          <a:prstGeom prst="rect">
            <a:avLst/>
          </a:prstGeom>
        </p:spPr>
        <p:txBody>
          <a:bodyPr wrap="none">
            <a:spAutoFit/>
          </a:bodyPr>
          <a:lstStyle/>
          <a:p>
            <a:r>
              <a:rPr lang="en-US" b="1" u="sng" dirty="0" smtClean="0"/>
              <a:t>Zinc (Zn) deficiency</a:t>
            </a:r>
            <a:endParaRPr lang="en-US" b="1" u="sng" dirty="0"/>
          </a:p>
        </p:txBody>
      </p:sp>
      <p:sp>
        <p:nvSpPr>
          <p:cNvPr id="3" name="Rectangle 2"/>
          <p:cNvSpPr/>
          <p:nvPr/>
        </p:nvSpPr>
        <p:spPr>
          <a:xfrm>
            <a:off x="152400" y="457200"/>
            <a:ext cx="8839200" cy="14773275"/>
          </a:xfrm>
          <a:prstGeom prst="rect">
            <a:avLst/>
          </a:prstGeom>
        </p:spPr>
        <p:txBody>
          <a:bodyPr wrap="square">
            <a:spAutoFit/>
          </a:bodyPr>
          <a:lstStyle/>
          <a:p>
            <a:pPr marL="342900" indent="-342900">
              <a:buFont typeface="+mj-lt"/>
              <a:buAutoNum type="arabicPeriod" startAt="12"/>
            </a:pPr>
            <a:r>
              <a:rPr lang="en-US" dirty="0" smtClean="0"/>
              <a:t>high HCO</a:t>
            </a:r>
            <a:r>
              <a:rPr lang="en-US" baseline="-25000" dirty="0" smtClean="0"/>
              <a:t>3</a:t>
            </a:r>
            <a:r>
              <a:rPr lang="en-US" dirty="0" smtClean="0"/>
              <a:t>- concentration because of reducing conditions in calcareous soils with high organic matter content or because of large concentrations of HCO</a:t>
            </a:r>
            <a:r>
              <a:rPr lang="en-US" baseline="-25000" dirty="0" smtClean="0"/>
              <a:t>3</a:t>
            </a:r>
            <a:r>
              <a:rPr lang="en-US" dirty="0" smtClean="0"/>
              <a:t>- in irrigation water.</a:t>
            </a:r>
          </a:p>
          <a:p>
            <a:r>
              <a:rPr lang="en-US" dirty="0" smtClean="0"/>
              <a:t>depressed Zn uptake because of an increase in Iron (Fe), Ca, Mg, Copper (Cu), Manganese (</a:t>
            </a:r>
            <a:r>
              <a:rPr lang="en-US" dirty="0" err="1" smtClean="0"/>
              <a:t>Mn</a:t>
            </a:r>
            <a:r>
              <a:rPr lang="en-US" dirty="0" smtClean="0"/>
              <a:t>), and P after flooding.</a:t>
            </a:r>
          </a:p>
          <a:p>
            <a:pPr marL="342900" indent="-342900">
              <a:buFont typeface="+mj-lt"/>
              <a:buAutoNum type="arabicPeriod" startAt="13"/>
            </a:pPr>
            <a:r>
              <a:rPr lang="en-US" dirty="0" smtClean="0"/>
              <a:t>formation of Zn-phosphates following large applications of P fertilizer. High P content in irrigation water (only in areas with polluted water).</a:t>
            </a:r>
          </a:p>
          <a:p>
            <a:pPr marL="342900" indent="-342900">
              <a:buFont typeface="+mj-lt"/>
              <a:buAutoNum type="arabicPeriod" startAt="13"/>
            </a:pPr>
            <a:r>
              <a:rPr lang="en-US" dirty="0" smtClean="0"/>
              <a:t>formation of complexes between Zn and organic matter in soils with high pH and high organic matter content or because of large applications of organic manures and crop residues.</a:t>
            </a:r>
          </a:p>
          <a:p>
            <a:pPr marL="342900" indent="-342900">
              <a:buFont typeface="+mj-lt"/>
              <a:buAutoNum type="arabicPeriod" startAt="13"/>
            </a:pPr>
            <a:r>
              <a:rPr lang="en-US" dirty="0" smtClean="0"/>
              <a:t>precipitation of Zn as </a:t>
            </a:r>
            <a:r>
              <a:rPr lang="en-US" dirty="0" err="1" smtClean="0"/>
              <a:t>ZnS</a:t>
            </a:r>
            <a:r>
              <a:rPr lang="en-US" dirty="0" smtClean="0"/>
              <a:t> when pH decreases in alkaline soil following flooding.</a:t>
            </a:r>
          </a:p>
          <a:p>
            <a:pPr marL="342900" indent="-342900">
              <a:buFont typeface="+mj-lt"/>
              <a:buAutoNum type="arabicPeriod" startAt="13"/>
            </a:pPr>
            <a:r>
              <a:rPr lang="en-US" dirty="0" smtClean="0"/>
              <a:t>excessive </a:t>
            </a:r>
            <a:r>
              <a:rPr lang="en-US" dirty="0" err="1" smtClean="0"/>
              <a:t>liming.wide</a:t>
            </a:r>
            <a:r>
              <a:rPr lang="en-US" dirty="0" smtClean="0"/>
              <a:t> </a:t>
            </a:r>
            <a:r>
              <a:rPr lang="en-US" dirty="0" err="1" smtClean="0"/>
              <a:t>Mg:Ca</a:t>
            </a:r>
            <a:r>
              <a:rPr lang="en-US" dirty="0" smtClean="0"/>
              <a:t> ratio (i.e., &gt;1) and adsorption of Zn by CaCO</a:t>
            </a:r>
            <a:r>
              <a:rPr lang="en-US" baseline="-25000" dirty="0" smtClean="0"/>
              <a:t>3</a:t>
            </a:r>
            <a:r>
              <a:rPr lang="en-US" dirty="0" smtClean="0"/>
              <a:t> and MgCO</a:t>
            </a:r>
            <a:r>
              <a:rPr lang="en-US" baseline="-25000" dirty="0" smtClean="0"/>
              <a:t>3</a:t>
            </a:r>
            <a:r>
              <a:rPr lang="en-US" dirty="0" smtClean="0"/>
              <a:t>. Excess Mg in soils derived from </a:t>
            </a:r>
            <a:r>
              <a:rPr lang="en-US" dirty="0" err="1" smtClean="0"/>
              <a:t>ultrabasic</a:t>
            </a:r>
            <a:r>
              <a:rPr lang="en-US" dirty="0" smtClean="0"/>
              <a:t> rocks.</a:t>
            </a:r>
          </a:p>
          <a:p>
            <a:pPr marL="342900" indent="-342900">
              <a:buFont typeface="+mj-lt"/>
              <a:buAutoNum type="arabicPeriod" startAt="13"/>
            </a:pPr>
            <a:r>
              <a:rPr lang="en-US" dirty="0" smtClean="0"/>
              <a:t>Zinc deficiency is the most widespread micronutrient disorder in rice. Its occurrence has increased with the introduction of modern varieties, crop intensification, and increased Zn removal. </a:t>
            </a:r>
          </a:p>
          <a:p>
            <a:r>
              <a:rPr lang="en-US" b="1" dirty="0" smtClean="0">
                <a:solidFill>
                  <a:srgbClr val="FF0000"/>
                </a:solidFill>
              </a:rPr>
              <a:t>How to identify</a:t>
            </a:r>
          </a:p>
          <a:p>
            <a:r>
              <a:rPr lang="en-US" dirty="0" smtClean="0"/>
              <a:t>In paddy, Symptoms appear between two to four weeks after transplanting. symptoms:</a:t>
            </a:r>
          </a:p>
          <a:p>
            <a:r>
              <a:rPr lang="en-US" dirty="0" smtClean="0"/>
              <a:t>1. dusty brown spots on upper leaves of stunted plants         2.uneven plant growth and patches of poorly established hills in the field, but the crop may recover without intervention</a:t>
            </a:r>
          </a:p>
          <a:p>
            <a:r>
              <a:rPr lang="en-US" dirty="0" smtClean="0"/>
              <a:t>increased spikelet sterility in rice   3.chlorotic midribs, particularly near the leaf base of younger leaves			4. leaves lose </a:t>
            </a:r>
            <a:r>
              <a:rPr lang="en-US" dirty="0" err="1" smtClean="0"/>
              <a:t>turgor</a:t>
            </a:r>
            <a:r>
              <a:rPr lang="en-US" dirty="0" smtClean="0"/>
              <a:t> and turn brown as brown blotches and streaks appear on lower leaves, enlarge, and coalesce white line sometimes appears along the leaf midrib		5.leaf blade size is reduced</a:t>
            </a:r>
          </a:p>
          <a:p>
            <a:r>
              <a:rPr lang="en-US" dirty="0" smtClean="0"/>
              <a:t>Under severe Zn deficiency, </a:t>
            </a:r>
            <a:r>
              <a:rPr lang="en-US" dirty="0" err="1" smtClean="0"/>
              <a:t>tillering</a:t>
            </a:r>
            <a:r>
              <a:rPr lang="en-US" dirty="0" smtClean="0"/>
              <a:t> decreases and can stop completely and time to crop maturity increases.</a:t>
            </a:r>
          </a:p>
          <a:p>
            <a:r>
              <a:rPr lang="en-US" dirty="0" smtClean="0"/>
              <a:t>Other effects on growth include the following:</a:t>
            </a:r>
          </a:p>
          <a:p>
            <a:r>
              <a:rPr lang="en-US" dirty="0" smtClean="0"/>
              <a:t>Symptoms may be more pronounced during early growth stages because of Zn immobilization (due to increased bicarbonate concentration in the soil under strongly reducing conditions following flooding). If the deficiency is not severe, plants can recover after 4−6 weeks, but maturity is delayed and yield reduced.</a:t>
            </a:r>
          </a:p>
          <a:p>
            <a:r>
              <a:rPr lang="en-US" dirty="0" smtClean="0"/>
              <a:t>Zinc deficiency has similar symptoms as Iron (Fe) deficiency (also occurs on alkaline soils), Fe toxicity (leaf spots, appearance), grassy stunt virus, and </a:t>
            </a:r>
            <a:r>
              <a:rPr lang="en-US" dirty="0" err="1" smtClean="0"/>
              <a:t>tungro</a:t>
            </a:r>
            <a:r>
              <a:rPr lang="en-US" dirty="0" smtClean="0"/>
              <a:t> virus.</a:t>
            </a:r>
          </a:p>
          <a:p>
            <a:r>
              <a:rPr lang="en-US" dirty="0" smtClean="0"/>
              <a:t>Compared with Zn deficiency, Fe toxicity occurs on high organic status soils with low </a:t>
            </a:r>
            <a:r>
              <a:rPr lang="en-US" dirty="0" err="1" smtClean="0"/>
              <a:t>pH.</a:t>
            </a:r>
            <a:endParaRPr lang="en-US" dirty="0" smtClean="0"/>
          </a:p>
          <a:p>
            <a:r>
              <a:rPr lang="en-US" dirty="0" smtClean="0"/>
              <a:t>To confirm Zn deficiency, send soil and plant sample to the laboratory for testing.</a:t>
            </a:r>
          </a:p>
          <a:p>
            <a:r>
              <a:rPr lang="en-US" dirty="0" smtClean="0"/>
              <a:t>Why is it important</a:t>
            </a:r>
          </a:p>
          <a:p>
            <a:r>
              <a:rPr lang="en-US" dirty="0" smtClean="0"/>
              <a:t>In Japan, Zn deficiency is the cause of the "</a:t>
            </a:r>
            <a:r>
              <a:rPr lang="en-US" dirty="0" err="1" smtClean="0"/>
              <a:t>Akagare</a:t>
            </a:r>
            <a:r>
              <a:rPr lang="en-US" dirty="0" smtClean="0"/>
              <a:t> Type II" disorder in rice. Its damage is important throughout the growth cycle of the crop.</a:t>
            </a:r>
          </a:p>
          <a:p>
            <a:r>
              <a:rPr lang="en-US" dirty="0" smtClean="0"/>
              <a:t>How to manage</a:t>
            </a:r>
          </a:p>
          <a:p>
            <a:r>
              <a:rPr lang="en-US" dirty="0" smtClean="0"/>
              <a:t>Preventing Zn deficiency is an intricate part of general crop management. The following are the general measures to prevent Zn deficiencies:</a:t>
            </a:r>
          </a:p>
          <a:p>
            <a:r>
              <a:rPr lang="en-US" dirty="0" smtClean="0"/>
              <a:t>Grow Zn-efficient varieties.</a:t>
            </a:r>
            <a:br>
              <a:rPr lang="en-US" dirty="0" smtClean="0"/>
            </a:br>
            <a:r>
              <a:rPr lang="en-US" dirty="0" smtClean="0"/>
              <a:t>Contact your local agriculture office for an up-to-date list of available varieties.</a:t>
            </a:r>
          </a:p>
          <a:p>
            <a:r>
              <a:rPr lang="en-US" dirty="0" smtClean="0"/>
              <a:t>Use fertilizers that generate acidity (e.g., replace some urea with ammonium sulfate).</a:t>
            </a:r>
          </a:p>
          <a:p>
            <a:r>
              <a:rPr lang="en-US" dirty="0" smtClean="0"/>
              <a:t>Apply organic manure before seeding or transplanting or applied to the nursery seedbed a few days before transplanting.</a:t>
            </a:r>
          </a:p>
          <a:p>
            <a:r>
              <a:rPr lang="en-US" dirty="0" smtClean="0"/>
              <a:t>Allow permanently flooded fields (e.g., where three crops per year are grown) to drain and dry out periodically.</a:t>
            </a:r>
          </a:p>
          <a:p>
            <a:r>
              <a:rPr lang="en-US" dirty="0" smtClean="0"/>
              <a:t>Monitor irrigation water quality.</a:t>
            </a:r>
          </a:p>
          <a:p>
            <a:r>
              <a:rPr lang="en-US" dirty="0" smtClean="0"/>
              <a:t>Where possible,</a:t>
            </a:r>
          </a:p>
          <a:p>
            <a:r>
              <a:rPr lang="en-US" dirty="0" smtClean="0"/>
              <a:t>Broadcast ZnSO</a:t>
            </a:r>
            <a:r>
              <a:rPr lang="en-US" baseline="-25000" dirty="0" smtClean="0"/>
              <a:t>4</a:t>
            </a:r>
            <a:r>
              <a:rPr lang="en-US" dirty="0" smtClean="0"/>
              <a:t> in nursery seedbed</a:t>
            </a:r>
          </a:p>
          <a:p>
            <a:r>
              <a:rPr lang="en-US" dirty="0" smtClean="0"/>
              <a:t>Dip seedlings or presoak seeds in a 2−4% </a:t>
            </a:r>
            <a:r>
              <a:rPr lang="en-US" dirty="0" err="1" smtClean="0"/>
              <a:t>ZnO</a:t>
            </a:r>
            <a:r>
              <a:rPr lang="en-US" dirty="0" smtClean="0"/>
              <a:t> suspension (e.g., 20−40 g </a:t>
            </a:r>
            <a:r>
              <a:rPr lang="en-US" dirty="0" err="1" smtClean="0"/>
              <a:t>ZnO</a:t>
            </a:r>
            <a:r>
              <a:rPr lang="en-US" dirty="0" smtClean="0"/>
              <a:t> L</a:t>
            </a:r>
            <a:r>
              <a:rPr lang="en-US" baseline="30000" dirty="0" smtClean="0"/>
              <a:t>-1</a:t>
            </a:r>
            <a:r>
              <a:rPr lang="en-US" dirty="0" smtClean="0"/>
              <a:t> H</a:t>
            </a:r>
            <a:r>
              <a:rPr lang="en-US" baseline="-25000" dirty="0" smtClean="0"/>
              <a:t>2</a:t>
            </a:r>
            <a:r>
              <a:rPr lang="en-US" dirty="0" smtClean="0"/>
              <a:t>O)</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2018438" cy="369332"/>
          </a:xfrm>
          <a:prstGeom prst="rect">
            <a:avLst/>
          </a:prstGeom>
        </p:spPr>
        <p:txBody>
          <a:bodyPr wrap="none">
            <a:spAutoFit/>
          </a:bodyPr>
          <a:lstStyle/>
          <a:p>
            <a:r>
              <a:rPr lang="en-US" b="1" u="sng" dirty="0" smtClean="0"/>
              <a:t>Zinc (Zn) deficiency</a:t>
            </a:r>
            <a:endParaRPr lang="en-US" b="1" u="sng" dirty="0"/>
          </a:p>
        </p:txBody>
      </p:sp>
      <p:sp>
        <p:nvSpPr>
          <p:cNvPr id="3" name="Rectangle 2"/>
          <p:cNvSpPr/>
          <p:nvPr/>
        </p:nvSpPr>
        <p:spPr>
          <a:xfrm>
            <a:off x="152400" y="457200"/>
            <a:ext cx="8839200" cy="15604272"/>
          </a:xfrm>
          <a:prstGeom prst="rect">
            <a:avLst/>
          </a:prstGeom>
        </p:spPr>
        <p:txBody>
          <a:bodyPr wrap="square">
            <a:spAutoFit/>
          </a:bodyPr>
          <a:lstStyle/>
          <a:p>
            <a:pPr marL="342900" indent="-342900">
              <a:buFont typeface="+mj-lt"/>
              <a:buAutoNum type="arabicPeriod" startAt="12"/>
            </a:pPr>
            <a:r>
              <a:rPr lang="en-US" dirty="0" smtClean="0"/>
              <a:t>high HCO</a:t>
            </a:r>
            <a:r>
              <a:rPr lang="en-US" baseline="-25000" dirty="0" smtClean="0"/>
              <a:t>3</a:t>
            </a:r>
            <a:r>
              <a:rPr lang="en-US" dirty="0" smtClean="0"/>
              <a:t>- concentration because of reducing conditions in calcareous soils with high organic matter content or because of large concentrations of HCO</a:t>
            </a:r>
            <a:r>
              <a:rPr lang="en-US" baseline="-25000" dirty="0" smtClean="0"/>
              <a:t>3</a:t>
            </a:r>
            <a:r>
              <a:rPr lang="en-US" dirty="0" smtClean="0"/>
              <a:t>- in irrigation water.</a:t>
            </a:r>
          </a:p>
          <a:p>
            <a:r>
              <a:rPr lang="en-US" dirty="0" smtClean="0"/>
              <a:t>depressed Zn uptake because of an increase in Iron (Fe), Ca, Mg, Copper (Cu), Manganese (</a:t>
            </a:r>
            <a:r>
              <a:rPr lang="en-US" dirty="0" err="1" smtClean="0"/>
              <a:t>Mn</a:t>
            </a:r>
            <a:r>
              <a:rPr lang="en-US" dirty="0" smtClean="0"/>
              <a:t>), and P after flooding.</a:t>
            </a:r>
          </a:p>
          <a:p>
            <a:pPr marL="342900" indent="-342900">
              <a:buFont typeface="+mj-lt"/>
              <a:buAutoNum type="arabicPeriod" startAt="13"/>
            </a:pPr>
            <a:r>
              <a:rPr lang="en-US" dirty="0" smtClean="0"/>
              <a:t>formation of Zn-phosphates following large applications of P fertilizer. High P content in irrigation water (only in areas with polluted water).</a:t>
            </a:r>
          </a:p>
          <a:p>
            <a:pPr marL="342900" indent="-342900">
              <a:buFont typeface="+mj-lt"/>
              <a:buAutoNum type="arabicPeriod" startAt="13"/>
            </a:pPr>
            <a:r>
              <a:rPr lang="en-US" dirty="0" smtClean="0"/>
              <a:t>formation of complexes between Zn and organic matter in soils with high pH and high organic matter content or because of large applications of organic manures and crop residues.</a:t>
            </a:r>
          </a:p>
          <a:p>
            <a:pPr marL="342900" indent="-342900">
              <a:buFont typeface="+mj-lt"/>
              <a:buAutoNum type="arabicPeriod" startAt="13"/>
            </a:pPr>
            <a:r>
              <a:rPr lang="en-US" dirty="0" smtClean="0"/>
              <a:t>precipitation of Zn as </a:t>
            </a:r>
            <a:r>
              <a:rPr lang="en-US" dirty="0" err="1" smtClean="0"/>
              <a:t>ZnS</a:t>
            </a:r>
            <a:r>
              <a:rPr lang="en-US" dirty="0" smtClean="0"/>
              <a:t> when pH decreases in alkaline soil following flooding.</a:t>
            </a:r>
          </a:p>
          <a:p>
            <a:pPr marL="342900" indent="-342900">
              <a:buFont typeface="+mj-lt"/>
              <a:buAutoNum type="arabicPeriod" startAt="13"/>
            </a:pPr>
            <a:r>
              <a:rPr lang="en-US" dirty="0" smtClean="0"/>
              <a:t>excessive </a:t>
            </a:r>
            <a:r>
              <a:rPr lang="en-US" dirty="0" err="1" smtClean="0"/>
              <a:t>liming.wide</a:t>
            </a:r>
            <a:r>
              <a:rPr lang="en-US" dirty="0" smtClean="0"/>
              <a:t> </a:t>
            </a:r>
            <a:r>
              <a:rPr lang="en-US" dirty="0" err="1" smtClean="0"/>
              <a:t>Mg:Ca</a:t>
            </a:r>
            <a:r>
              <a:rPr lang="en-US" dirty="0" smtClean="0"/>
              <a:t> ratio (i.e., &gt;1) and adsorption of Zn by CaCO</a:t>
            </a:r>
            <a:r>
              <a:rPr lang="en-US" baseline="-25000" dirty="0" smtClean="0"/>
              <a:t>3</a:t>
            </a:r>
            <a:r>
              <a:rPr lang="en-US" dirty="0" smtClean="0"/>
              <a:t> and MgCO</a:t>
            </a:r>
            <a:r>
              <a:rPr lang="en-US" baseline="-25000" dirty="0" smtClean="0"/>
              <a:t>3</a:t>
            </a:r>
            <a:r>
              <a:rPr lang="en-US" dirty="0" smtClean="0"/>
              <a:t>. Excess Mg in soils derived from </a:t>
            </a:r>
            <a:r>
              <a:rPr lang="en-US" dirty="0" err="1" smtClean="0"/>
              <a:t>ultrabasic</a:t>
            </a:r>
            <a:r>
              <a:rPr lang="en-US" dirty="0" smtClean="0"/>
              <a:t> rocks.</a:t>
            </a:r>
          </a:p>
          <a:p>
            <a:pPr marL="342900" indent="-342900">
              <a:buFont typeface="+mj-lt"/>
              <a:buAutoNum type="arabicPeriod" startAt="13"/>
            </a:pPr>
            <a:r>
              <a:rPr lang="en-US" dirty="0" smtClean="0"/>
              <a:t>Zinc deficiency is the most widespread micronutrient disorder in rice. Its occurrence has increased with the introduction of modern varieties, crop intensification, and increased Zn removal. </a:t>
            </a:r>
          </a:p>
          <a:p>
            <a:r>
              <a:rPr lang="en-US" dirty="0" smtClean="0"/>
              <a:t>How to identify</a:t>
            </a:r>
          </a:p>
          <a:p>
            <a:r>
              <a:rPr lang="en-US" dirty="0" smtClean="0"/>
              <a:t>Symptoms appear between two to four weeks after transplanting. Check the field for the following symptoms:</a:t>
            </a:r>
          </a:p>
          <a:p>
            <a:r>
              <a:rPr lang="en-US" dirty="0" smtClean="0"/>
              <a:t>dusty brown spots on upper leaves of stunted plants</a:t>
            </a:r>
          </a:p>
          <a:p>
            <a:r>
              <a:rPr lang="en-US" dirty="0" smtClean="0"/>
              <a:t>uneven plant growth and patches of poorly established hills in the field, but the crop may recover without intervention</a:t>
            </a:r>
          </a:p>
          <a:p>
            <a:r>
              <a:rPr lang="en-US" dirty="0" smtClean="0"/>
              <a:t>increased spikelet sterility in rice</a:t>
            </a:r>
          </a:p>
          <a:p>
            <a:r>
              <a:rPr lang="en-US" dirty="0" err="1" smtClean="0"/>
              <a:t>chlorotic</a:t>
            </a:r>
            <a:r>
              <a:rPr lang="en-US" dirty="0" smtClean="0"/>
              <a:t> midribs, particularly near the leaf base of younger leaves</a:t>
            </a:r>
          </a:p>
          <a:p>
            <a:r>
              <a:rPr lang="en-US" dirty="0" smtClean="0"/>
              <a:t>leaves lose </a:t>
            </a:r>
            <a:r>
              <a:rPr lang="en-US" dirty="0" err="1" smtClean="0"/>
              <a:t>turgor</a:t>
            </a:r>
            <a:r>
              <a:rPr lang="en-US" dirty="0" smtClean="0"/>
              <a:t> and turn brown as brown blotches and streaks appear on lower leaves, enlarge, and coalesce</a:t>
            </a:r>
          </a:p>
          <a:p>
            <a:r>
              <a:rPr lang="en-US" dirty="0" smtClean="0"/>
              <a:t>white line sometimes appears along the leaf midrib</a:t>
            </a:r>
          </a:p>
          <a:p>
            <a:r>
              <a:rPr lang="en-US" dirty="0" smtClean="0"/>
              <a:t>leaf blade size is reduced</a:t>
            </a:r>
          </a:p>
          <a:p>
            <a:r>
              <a:rPr lang="en-US" dirty="0" smtClean="0"/>
              <a:t>Under severe Zn deficiency, </a:t>
            </a:r>
            <a:r>
              <a:rPr lang="en-US" dirty="0" err="1" smtClean="0"/>
              <a:t>tillering</a:t>
            </a:r>
            <a:r>
              <a:rPr lang="en-US" dirty="0" smtClean="0"/>
              <a:t> decreases and can stop completely and time to crop maturity increases.</a:t>
            </a:r>
          </a:p>
          <a:p>
            <a:r>
              <a:rPr lang="en-US" dirty="0" smtClean="0"/>
              <a:t>Other effects on growth include the following:</a:t>
            </a:r>
          </a:p>
          <a:p>
            <a:r>
              <a:rPr lang="en-US" dirty="0" smtClean="0"/>
              <a:t>Symptoms may be more pronounced during early growth stages because of Zn immobilization (due to increased bicarbonate concentration in the soil under strongly reducing conditions following flooding). If the deficiency is not severe, plants can recover after 4−6 weeks, but maturity is delayed and yield reduced.</a:t>
            </a:r>
          </a:p>
          <a:p>
            <a:r>
              <a:rPr lang="en-US" dirty="0" smtClean="0"/>
              <a:t>Zinc deficiency has similar symptoms as Iron (Fe) deficiency (also occurs on alkaline soils), Fe toxicity (leaf spots, appearance), grassy stunt virus, and </a:t>
            </a:r>
            <a:r>
              <a:rPr lang="en-US" dirty="0" err="1" smtClean="0"/>
              <a:t>tungro</a:t>
            </a:r>
            <a:r>
              <a:rPr lang="en-US" dirty="0" smtClean="0"/>
              <a:t> virus.</a:t>
            </a:r>
          </a:p>
          <a:p>
            <a:r>
              <a:rPr lang="en-US" dirty="0" smtClean="0"/>
              <a:t>Compared with Zn deficiency, Fe toxicity occurs on high organic status soils with low </a:t>
            </a:r>
            <a:r>
              <a:rPr lang="en-US" dirty="0" err="1" smtClean="0"/>
              <a:t>pH.</a:t>
            </a:r>
            <a:endParaRPr lang="en-US" dirty="0" smtClean="0"/>
          </a:p>
          <a:p>
            <a:r>
              <a:rPr lang="en-US" dirty="0" smtClean="0"/>
              <a:t>To confirm Zn deficiency, send soil and plant sample to the laboratory for testing.</a:t>
            </a:r>
          </a:p>
          <a:p>
            <a:r>
              <a:rPr lang="en-US" dirty="0" smtClean="0"/>
              <a:t>Why is it important</a:t>
            </a:r>
          </a:p>
          <a:p>
            <a:r>
              <a:rPr lang="en-US" dirty="0" smtClean="0"/>
              <a:t>In Japan, Zn deficiency is the cause of the "</a:t>
            </a:r>
            <a:r>
              <a:rPr lang="en-US" dirty="0" err="1" smtClean="0"/>
              <a:t>Akagare</a:t>
            </a:r>
            <a:r>
              <a:rPr lang="en-US" dirty="0" smtClean="0"/>
              <a:t> Type II" disorder in rice. Its damage is important throughout the growth cycle of the crop.</a:t>
            </a:r>
          </a:p>
          <a:p>
            <a:r>
              <a:rPr lang="en-US" dirty="0" smtClean="0"/>
              <a:t>How to manage</a:t>
            </a:r>
          </a:p>
          <a:p>
            <a:r>
              <a:rPr lang="en-US" dirty="0" smtClean="0"/>
              <a:t>Preventing Zn deficiency is an intricate part of general crop management. The following are the general measures to prevent Zn deficiencies:</a:t>
            </a:r>
          </a:p>
          <a:p>
            <a:r>
              <a:rPr lang="en-US" dirty="0" smtClean="0"/>
              <a:t>Grow Zn-efficient varieties.</a:t>
            </a:r>
            <a:br>
              <a:rPr lang="en-US" dirty="0" smtClean="0"/>
            </a:br>
            <a:r>
              <a:rPr lang="en-US" dirty="0" smtClean="0"/>
              <a:t>Contact your local agriculture office for an up-to-date list of available varieties.</a:t>
            </a:r>
          </a:p>
          <a:p>
            <a:r>
              <a:rPr lang="en-US" dirty="0" smtClean="0"/>
              <a:t>Use fertilizers that generate acidity (e.g., replace some urea with ammonium sulfate).</a:t>
            </a:r>
          </a:p>
          <a:p>
            <a:r>
              <a:rPr lang="en-US" dirty="0" smtClean="0"/>
              <a:t>Apply organic manure before seeding or transplanting or applied to the nursery seedbed a few days before transplanting.</a:t>
            </a:r>
          </a:p>
          <a:p>
            <a:r>
              <a:rPr lang="en-US" dirty="0" smtClean="0"/>
              <a:t>Allow permanently flooded fields (e.g., where three crops per year are grown) to drain and dry out periodically.</a:t>
            </a:r>
          </a:p>
          <a:p>
            <a:r>
              <a:rPr lang="en-US" dirty="0" smtClean="0"/>
              <a:t>Monitor irrigation water quality.</a:t>
            </a:r>
          </a:p>
          <a:p>
            <a:r>
              <a:rPr lang="en-US" dirty="0" smtClean="0"/>
              <a:t>Where possible,</a:t>
            </a:r>
          </a:p>
          <a:p>
            <a:r>
              <a:rPr lang="en-US" dirty="0" smtClean="0"/>
              <a:t>Broadcast ZnSO</a:t>
            </a:r>
            <a:r>
              <a:rPr lang="en-US" baseline="-25000" dirty="0" smtClean="0"/>
              <a:t>4</a:t>
            </a:r>
            <a:r>
              <a:rPr lang="en-US" dirty="0" smtClean="0"/>
              <a:t> in nursery seedbed</a:t>
            </a:r>
          </a:p>
          <a:p>
            <a:r>
              <a:rPr lang="en-US" dirty="0" smtClean="0"/>
              <a:t>Dip seedlings or presoak seeds in a 2−4% </a:t>
            </a:r>
            <a:r>
              <a:rPr lang="en-US" dirty="0" err="1" smtClean="0"/>
              <a:t>ZnO</a:t>
            </a:r>
            <a:r>
              <a:rPr lang="en-US" dirty="0" smtClean="0"/>
              <a:t> suspension (e.g., 20−40 g </a:t>
            </a:r>
            <a:r>
              <a:rPr lang="en-US" dirty="0" err="1" smtClean="0"/>
              <a:t>ZnO</a:t>
            </a:r>
            <a:r>
              <a:rPr lang="en-US" dirty="0" smtClean="0"/>
              <a:t> L</a:t>
            </a:r>
            <a:r>
              <a:rPr lang="en-US" baseline="30000" dirty="0" smtClean="0"/>
              <a:t>-1</a:t>
            </a:r>
            <a:r>
              <a:rPr lang="en-US" dirty="0" smtClean="0"/>
              <a:t> H</a:t>
            </a:r>
            <a:r>
              <a:rPr lang="en-US" baseline="-25000" dirty="0" smtClean="0"/>
              <a:t>2</a:t>
            </a:r>
            <a:r>
              <a:rPr lang="en-US" dirty="0" smtClean="0"/>
              <a:t>O)</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15400" cy="6555641"/>
          </a:xfrm>
          <a:prstGeom prst="rect">
            <a:avLst/>
          </a:prstGeom>
        </p:spPr>
        <p:txBody>
          <a:bodyPr wrap="square">
            <a:spAutoFit/>
          </a:bodyPr>
          <a:lstStyle/>
          <a:p>
            <a:pPr algn="just" fontAlgn="base"/>
            <a:r>
              <a:rPr lang="en-US" sz="2800" dirty="0" smtClean="0"/>
              <a:t>Iron </a:t>
            </a:r>
            <a:r>
              <a:rPr lang="en-US" sz="2800" dirty="0"/>
              <a:t>plays a significant role in various physiological and biochemical pathways in plants. It serves as a </a:t>
            </a:r>
            <a:r>
              <a:rPr lang="en-US" sz="2800" b="1" dirty="0">
                <a:solidFill>
                  <a:srgbClr val="FF0000"/>
                </a:solidFill>
              </a:rPr>
              <a:t>component of many vital enzymes such as </a:t>
            </a:r>
            <a:r>
              <a:rPr lang="en-US" sz="2800" b="1" dirty="0" err="1">
                <a:solidFill>
                  <a:srgbClr val="FF0000"/>
                </a:solidFill>
              </a:rPr>
              <a:t>cytochromes</a:t>
            </a:r>
            <a:r>
              <a:rPr lang="en-US" sz="2800" b="1" dirty="0">
                <a:solidFill>
                  <a:srgbClr val="FF0000"/>
                </a:solidFill>
              </a:rPr>
              <a:t> o</a:t>
            </a:r>
            <a:r>
              <a:rPr lang="en-US" sz="2800" dirty="0"/>
              <a:t>f the electron transport chain, and it is thus required for a wide range of biological functions. </a:t>
            </a:r>
            <a:endParaRPr lang="en-US" sz="2800" dirty="0" smtClean="0"/>
          </a:p>
          <a:p>
            <a:pPr algn="just" fontAlgn="base"/>
            <a:endParaRPr lang="en-US" sz="2800" dirty="0" smtClean="0"/>
          </a:p>
          <a:p>
            <a:pPr algn="just" fontAlgn="base"/>
            <a:r>
              <a:rPr lang="en-US" sz="2800" dirty="0" smtClean="0"/>
              <a:t>In </a:t>
            </a:r>
            <a:r>
              <a:rPr lang="en-US" sz="2800" dirty="0"/>
              <a:t>plants, iron is involved in the </a:t>
            </a:r>
            <a:r>
              <a:rPr lang="en-US" sz="2800" b="1" dirty="0">
                <a:solidFill>
                  <a:srgbClr val="FF0000"/>
                </a:solidFill>
              </a:rPr>
              <a:t>synthesis of chlorophyll</a:t>
            </a:r>
            <a:r>
              <a:rPr lang="en-US" sz="2800" dirty="0"/>
              <a:t>, and it is </a:t>
            </a:r>
            <a:r>
              <a:rPr lang="en-US" sz="2800" b="1" dirty="0">
                <a:solidFill>
                  <a:srgbClr val="00B050"/>
                </a:solidFill>
              </a:rPr>
              <a:t>essential for the maintenance of chloroplast structure and function. </a:t>
            </a:r>
            <a:endParaRPr lang="en-US" sz="2800" b="1" dirty="0" smtClean="0">
              <a:solidFill>
                <a:srgbClr val="00B050"/>
              </a:solidFill>
            </a:endParaRPr>
          </a:p>
          <a:p>
            <a:pPr algn="just" fontAlgn="base"/>
            <a:endParaRPr lang="en-US" sz="2800" dirty="0" smtClean="0"/>
          </a:p>
          <a:p>
            <a:pPr algn="just" fontAlgn="base"/>
            <a:r>
              <a:rPr lang="en-US" sz="2800" b="1" dirty="0" smtClean="0">
                <a:solidFill>
                  <a:srgbClr val="FF0000"/>
                </a:solidFill>
              </a:rPr>
              <a:t>without iron, </a:t>
            </a:r>
            <a:r>
              <a:rPr lang="en-US" sz="2800" b="1" dirty="0">
                <a:solidFill>
                  <a:srgbClr val="FF0000"/>
                </a:solidFill>
              </a:rPr>
              <a:t>a plant can’t produce chlorophyll, can’t get oxygen and won’t be green</a:t>
            </a:r>
            <a:r>
              <a:rPr lang="en-US" sz="2800" b="1" dirty="0" smtClean="0">
                <a:solidFill>
                  <a:srgbClr val="FF0000"/>
                </a:solidFill>
              </a:rPr>
              <a:t>.</a:t>
            </a:r>
          </a:p>
          <a:p>
            <a:pPr algn="just" fontAlgn="base"/>
            <a:endParaRPr lang="en-US" sz="2800" dirty="0" smtClean="0"/>
          </a:p>
          <a:p>
            <a:pPr algn="just" fontAlgn="base"/>
            <a:r>
              <a:rPr lang="en-US" sz="2800" dirty="0" smtClean="0"/>
              <a:t>helps </a:t>
            </a:r>
            <a:r>
              <a:rPr lang="en-US" sz="2800" dirty="0"/>
              <a:t>to carry important elements through </a:t>
            </a:r>
            <a:r>
              <a:rPr lang="en-US" sz="2800" b="1" dirty="0">
                <a:solidFill>
                  <a:srgbClr val="FF0000"/>
                </a:solidFill>
              </a:rPr>
              <a:t>a plant’s circulatory system</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AutoShape 2" descr="khaira disease of rice,khaira Disease,rice disease,bacterial leaf blight of rice,brown spot of rice,disease of rice,tungro disease of rice,important disease of ri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6499" name="Picture 3" descr="C:\Users\dell\Desktop\Khaira.jpg"/>
          <p:cNvPicPr>
            <a:picLocks noChangeAspect="1" noChangeArrowheads="1"/>
          </p:cNvPicPr>
          <p:nvPr/>
        </p:nvPicPr>
        <p:blipFill>
          <a:blip r:embed="rId2" cstate="print"/>
          <a:srcRect/>
          <a:stretch>
            <a:fillRect/>
          </a:stretch>
        </p:blipFill>
        <p:spPr bwMode="auto">
          <a:xfrm>
            <a:off x="0" y="152400"/>
            <a:ext cx="6629400" cy="4941316"/>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AutoShape 2" descr="Khaira Disease Of Ri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7524" name="AutoShape 4" descr="Khaira Disease Of Ri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138" name="Picture 2" descr="https://media2.picsearch.com/is?QeHbfTtxEjfXBMsJkiWO0UJNTRlfznyBn54wfRs082c&amp;height=228"/>
          <p:cNvPicPr>
            <a:picLocks noChangeAspect="1" noChangeArrowheads="1"/>
          </p:cNvPicPr>
          <p:nvPr/>
        </p:nvPicPr>
        <p:blipFill>
          <a:blip r:embed="rId2" cstate="print"/>
          <a:srcRect/>
          <a:stretch>
            <a:fillRect/>
          </a:stretch>
        </p:blipFill>
        <p:spPr bwMode="auto">
          <a:xfrm>
            <a:off x="152399" y="152400"/>
            <a:ext cx="4672595" cy="31242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15400" cy="6555641"/>
          </a:xfrm>
          <a:prstGeom prst="rect">
            <a:avLst/>
          </a:prstGeom>
        </p:spPr>
        <p:txBody>
          <a:bodyPr wrap="square">
            <a:spAutoFit/>
          </a:bodyPr>
          <a:lstStyle/>
          <a:p>
            <a:pPr algn="just" fontAlgn="base"/>
            <a:r>
              <a:rPr lang="en-US" sz="2800" dirty="0" smtClean="0"/>
              <a:t>There </a:t>
            </a:r>
            <a:r>
              <a:rPr lang="en-US" sz="2800" dirty="0"/>
              <a:t>are </a:t>
            </a:r>
            <a:r>
              <a:rPr lang="en-US" sz="2800" b="1" dirty="0"/>
              <a:t>seven </a:t>
            </a:r>
            <a:r>
              <a:rPr lang="en-US" sz="2800" b="1" dirty="0" smtClean="0"/>
              <a:t>approaches </a:t>
            </a:r>
            <a:r>
              <a:rPr lang="en-US" sz="2800" b="1" dirty="0"/>
              <a:t>and combinations</a:t>
            </a:r>
            <a:r>
              <a:rPr lang="en-US" sz="2800" dirty="0"/>
              <a:t>, which can be used to increase the concentration of iron in rice seeds</a:t>
            </a:r>
            <a:r>
              <a:rPr lang="en-US" sz="2800" dirty="0" smtClean="0"/>
              <a:t>.</a:t>
            </a:r>
          </a:p>
          <a:p>
            <a:pPr algn="just" fontAlgn="base"/>
            <a:endParaRPr lang="en-US" sz="2800" dirty="0"/>
          </a:p>
          <a:p>
            <a:pPr algn="just" fontAlgn="base"/>
            <a:r>
              <a:rPr lang="en-US" sz="2800" b="1" dirty="0" smtClean="0"/>
              <a:t>The </a:t>
            </a:r>
            <a:r>
              <a:rPr lang="en-US" sz="2800" b="1" dirty="0"/>
              <a:t>first approach involves enhancing iron accumulation in rice seeds by expressing the </a:t>
            </a:r>
            <a:r>
              <a:rPr lang="en-US" sz="2800" b="1" dirty="0" err="1"/>
              <a:t>ferritin</a:t>
            </a:r>
            <a:r>
              <a:rPr lang="en-US" sz="2800" b="1" dirty="0"/>
              <a:t> gene under the control of endosperm-specific promoters</a:t>
            </a:r>
            <a:r>
              <a:rPr lang="en-US" sz="2800" dirty="0"/>
              <a:t>. </a:t>
            </a:r>
            <a:endParaRPr lang="en-US" sz="2800" dirty="0" smtClean="0"/>
          </a:p>
          <a:p>
            <a:pPr algn="just" fontAlgn="base"/>
            <a:endParaRPr lang="en-US" sz="2800" dirty="0" smtClean="0"/>
          </a:p>
          <a:p>
            <a:pPr algn="just" fontAlgn="base"/>
            <a:r>
              <a:rPr lang="en-US" sz="2800" dirty="0" smtClean="0">
                <a:solidFill>
                  <a:srgbClr val="FF0000"/>
                </a:solidFill>
              </a:rPr>
              <a:t>The </a:t>
            </a:r>
            <a:r>
              <a:rPr lang="en-US" sz="2800" dirty="0">
                <a:solidFill>
                  <a:srgbClr val="FF0000"/>
                </a:solidFill>
              </a:rPr>
              <a:t>second approach is to increase iron concentrations in rice through </a:t>
            </a:r>
            <a:r>
              <a:rPr lang="en-US" sz="2800" dirty="0" smtClean="0">
                <a:solidFill>
                  <a:srgbClr val="FF0000"/>
                </a:solidFill>
              </a:rPr>
              <a:t>over expression </a:t>
            </a:r>
            <a:r>
              <a:rPr lang="en-US" sz="2800" dirty="0">
                <a:solidFill>
                  <a:srgbClr val="FF0000"/>
                </a:solidFill>
              </a:rPr>
              <a:t>of the </a:t>
            </a:r>
            <a:r>
              <a:rPr lang="en-US" sz="2800" dirty="0" err="1">
                <a:solidFill>
                  <a:srgbClr val="FF0000"/>
                </a:solidFill>
              </a:rPr>
              <a:t>nicotianamine</a:t>
            </a:r>
            <a:r>
              <a:rPr lang="en-US" sz="2800" dirty="0">
                <a:solidFill>
                  <a:srgbClr val="FF0000"/>
                </a:solidFill>
              </a:rPr>
              <a:t> </a:t>
            </a:r>
            <a:r>
              <a:rPr lang="en-US" sz="2800" dirty="0" err="1">
                <a:solidFill>
                  <a:srgbClr val="FF0000"/>
                </a:solidFill>
              </a:rPr>
              <a:t>synthase</a:t>
            </a:r>
            <a:r>
              <a:rPr lang="en-US" sz="2800" dirty="0">
                <a:solidFill>
                  <a:srgbClr val="FF0000"/>
                </a:solidFill>
              </a:rPr>
              <a:t> gene (NAS</a:t>
            </a:r>
            <a:r>
              <a:rPr lang="en-US" sz="2800" dirty="0" smtClean="0">
                <a:solidFill>
                  <a:srgbClr val="FF0000"/>
                </a:solidFill>
              </a:rPr>
              <a:t>). </a:t>
            </a:r>
          </a:p>
          <a:p>
            <a:pPr algn="just" fontAlgn="base"/>
            <a:endParaRPr lang="en-US" sz="2800" dirty="0">
              <a:solidFill>
                <a:srgbClr val="FF0000"/>
              </a:solidFill>
            </a:endParaRPr>
          </a:p>
          <a:p>
            <a:pPr algn="just" fontAlgn="base"/>
            <a:r>
              <a:rPr lang="en-US" sz="2800" dirty="0" err="1" smtClean="0">
                <a:solidFill>
                  <a:srgbClr val="FF0000"/>
                </a:solidFill>
              </a:rPr>
              <a:t>Nicotianamine</a:t>
            </a:r>
            <a:r>
              <a:rPr lang="en-US" sz="2800" dirty="0" smtClean="0">
                <a:solidFill>
                  <a:srgbClr val="FF0000"/>
                </a:solidFill>
              </a:rPr>
              <a:t>, which is a </a:t>
            </a:r>
            <a:r>
              <a:rPr lang="en-US" sz="2800" dirty="0" err="1" smtClean="0">
                <a:solidFill>
                  <a:srgbClr val="FF0000"/>
                </a:solidFill>
              </a:rPr>
              <a:t>chelator</a:t>
            </a:r>
            <a:r>
              <a:rPr lang="en-US" sz="2800" dirty="0" smtClean="0">
                <a:solidFill>
                  <a:srgbClr val="FF0000"/>
                </a:solidFill>
              </a:rPr>
              <a:t> of metal </a:t>
            </a:r>
            <a:r>
              <a:rPr lang="en-US" sz="2800" dirty="0" err="1" smtClean="0">
                <a:solidFill>
                  <a:srgbClr val="FF0000"/>
                </a:solidFill>
              </a:rPr>
              <a:t>cations</a:t>
            </a:r>
            <a:r>
              <a:rPr lang="en-US" sz="2800" dirty="0" smtClean="0">
                <a:solidFill>
                  <a:srgbClr val="FF0000"/>
                </a:solidFill>
              </a:rPr>
              <a:t>, such as Fe</a:t>
            </a:r>
            <a:r>
              <a:rPr lang="en-US" sz="2800" baseline="30000" dirty="0" smtClean="0">
                <a:solidFill>
                  <a:srgbClr val="FF0000"/>
                </a:solidFill>
              </a:rPr>
              <a:t>+2</a:t>
            </a:r>
            <a:r>
              <a:rPr lang="en-US" sz="2800" dirty="0" smtClean="0">
                <a:solidFill>
                  <a:srgbClr val="FF0000"/>
                </a:solidFill>
              </a:rPr>
              <a:t> and zinc (Zn</a:t>
            </a:r>
            <a:r>
              <a:rPr lang="en-US" sz="2800" baseline="30000" dirty="0" smtClean="0">
                <a:solidFill>
                  <a:srgbClr val="FF0000"/>
                </a:solidFill>
              </a:rPr>
              <a:t>+2</a:t>
            </a:r>
            <a:r>
              <a:rPr lang="en-US" sz="2800" dirty="0" smtClean="0">
                <a:solidFill>
                  <a:srgbClr val="FF0000"/>
                </a:solidFill>
              </a:rPr>
              <a:t>), is biosynthesized from </a:t>
            </a:r>
            <a:r>
              <a:rPr lang="en-US" sz="2800" dirty="0" err="1" smtClean="0">
                <a:solidFill>
                  <a:srgbClr val="FF0000"/>
                </a:solidFill>
              </a:rPr>
              <a:t>methionine</a:t>
            </a:r>
            <a:r>
              <a:rPr lang="en-US" sz="2800" dirty="0" smtClean="0">
                <a:solidFill>
                  <a:srgbClr val="FF0000"/>
                </a:solidFill>
              </a:rPr>
              <a:t> via S-</a:t>
            </a:r>
            <a:r>
              <a:rPr lang="en-US" sz="2800" dirty="0" err="1" smtClean="0">
                <a:solidFill>
                  <a:srgbClr val="FF0000"/>
                </a:solidFill>
              </a:rPr>
              <a:t>adenosyl</a:t>
            </a:r>
            <a:r>
              <a:rPr lang="en-US" sz="2800" dirty="0" smtClean="0">
                <a:solidFill>
                  <a:srgbClr val="FF0000"/>
                </a:solidFill>
              </a:rPr>
              <a:t> </a:t>
            </a:r>
            <a:r>
              <a:rPr lang="en-US" sz="2800" dirty="0" err="1" smtClean="0">
                <a:solidFill>
                  <a:srgbClr val="FF0000"/>
                </a:solidFill>
              </a:rPr>
              <a:t>methionine</a:t>
            </a:r>
            <a:r>
              <a:rPr lang="en-US" sz="2800" dirty="0" smtClean="0">
                <a:solidFill>
                  <a:srgbClr val="FF0000"/>
                </a:solidFill>
              </a:rPr>
              <a:t> </a:t>
            </a:r>
            <a:r>
              <a:rPr lang="en-US" sz="2800" dirty="0" err="1" smtClean="0">
                <a:solidFill>
                  <a:srgbClr val="FF0000"/>
                </a:solidFill>
              </a:rPr>
              <a:t>synthase</a:t>
            </a:r>
            <a:r>
              <a:rPr lang="en-US" sz="2800" dirty="0" smtClean="0">
                <a:solidFill>
                  <a:srgbClr val="FF0000"/>
                </a:solidFill>
              </a:rPr>
              <a:t>. </a:t>
            </a:r>
          </a:p>
          <a:p>
            <a:pPr algn="just" fontAlgn="base"/>
            <a:r>
              <a:rPr lang="en-US" sz="2800" dirty="0" smtClean="0">
                <a:solidFill>
                  <a:srgbClr val="FF0000"/>
                </a:solidFill>
              </a:rPr>
              <a:t> </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8915400" cy="5693866"/>
          </a:xfrm>
          <a:prstGeom prst="rect">
            <a:avLst/>
          </a:prstGeom>
        </p:spPr>
        <p:txBody>
          <a:bodyPr wrap="square">
            <a:spAutoFit/>
          </a:bodyPr>
          <a:lstStyle/>
          <a:p>
            <a:pPr algn="just" fontAlgn="base"/>
            <a:endParaRPr lang="en-US" sz="2800" dirty="0" smtClean="0"/>
          </a:p>
          <a:p>
            <a:pPr algn="just" fontAlgn="base"/>
            <a:r>
              <a:rPr lang="en-US" sz="2800" b="1" dirty="0" smtClean="0">
                <a:solidFill>
                  <a:srgbClr val="FF0000"/>
                </a:solidFill>
              </a:rPr>
              <a:t>The 3rd </a:t>
            </a:r>
            <a:r>
              <a:rPr lang="en-US" sz="2800" b="1" dirty="0">
                <a:solidFill>
                  <a:srgbClr val="FF0000"/>
                </a:solidFill>
              </a:rPr>
              <a:t>approach is to increase iron concentrations in rice and to enhance iron influx to seeds by expressing the Fe</a:t>
            </a:r>
            <a:r>
              <a:rPr lang="en-US" sz="2800" b="1" baseline="30000" dirty="0">
                <a:solidFill>
                  <a:srgbClr val="FF0000"/>
                </a:solidFill>
              </a:rPr>
              <a:t>+2</a:t>
            </a:r>
            <a:r>
              <a:rPr lang="en-US" sz="2800" b="1" dirty="0">
                <a:solidFill>
                  <a:srgbClr val="FF0000"/>
                </a:solidFill>
              </a:rPr>
              <a:t>- </a:t>
            </a:r>
            <a:r>
              <a:rPr lang="en-US" sz="2800" b="1" dirty="0" err="1">
                <a:solidFill>
                  <a:srgbClr val="FF0000"/>
                </a:solidFill>
              </a:rPr>
              <a:t>nicotianamine</a:t>
            </a:r>
            <a:r>
              <a:rPr lang="en-US" sz="2800" b="1" dirty="0">
                <a:solidFill>
                  <a:srgbClr val="FF0000"/>
                </a:solidFill>
              </a:rPr>
              <a:t> transporter gene OsYSL2</a:t>
            </a:r>
            <a:r>
              <a:rPr lang="en-US" sz="2800" b="1" dirty="0" smtClean="0">
                <a:solidFill>
                  <a:srgbClr val="FF0000"/>
                </a:solidFill>
              </a:rPr>
              <a:t>.</a:t>
            </a:r>
          </a:p>
          <a:p>
            <a:pPr algn="just" fontAlgn="base"/>
            <a:r>
              <a:rPr lang="en-US" sz="2800" b="1" dirty="0" smtClean="0">
                <a:solidFill>
                  <a:srgbClr val="FF0000"/>
                </a:solidFill>
              </a:rPr>
              <a:t> </a:t>
            </a:r>
          </a:p>
          <a:p>
            <a:pPr algn="just" fontAlgn="base"/>
            <a:r>
              <a:rPr lang="en-US" sz="2800" dirty="0" smtClean="0"/>
              <a:t>The 4th </a:t>
            </a:r>
            <a:r>
              <a:rPr lang="en-US" sz="2800" dirty="0"/>
              <a:t>approach to iron </a:t>
            </a:r>
            <a:r>
              <a:rPr lang="en-US" sz="2800" dirty="0" err="1"/>
              <a:t>biofortification</a:t>
            </a:r>
            <a:r>
              <a:rPr lang="en-US" sz="2800" dirty="0"/>
              <a:t> involves enhancing iron uptake and translocation by introducing genes responsible for biosynthesis of </a:t>
            </a:r>
            <a:r>
              <a:rPr lang="en-US" sz="2800" dirty="0" err="1"/>
              <a:t>mugineic</a:t>
            </a:r>
            <a:r>
              <a:rPr lang="en-US" sz="2800" dirty="0"/>
              <a:t> acid family </a:t>
            </a:r>
            <a:r>
              <a:rPr lang="en-US" sz="2800" dirty="0" err="1"/>
              <a:t>phytosiderophores</a:t>
            </a:r>
            <a:r>
              <a:rPr lang="en-US" sz="2800" dirty="0"/>
              <a:t> (MAs). </a:t>
            </a:r>
            <a:endParaRPr lang="en-US" sz="2800" dirty="0" smtClean="0"/>
          </a:p>
          <a:p>
            <a:pPr algn="just" fontAlgn="base"/>
            <a:endParaRPr lang="en-US" sz="2800" dirty="0" smtClean="0"/>
          </a:p>
          <a:p>
            <a:pPr algn="just" fontAlgn="base"/>
            <a:r>
              <a:rPr lang="en-US" sz="2800" b="1" dirty="0" smtClean="0">
                <a:solidFill>
                  <a:srgbClr val="00B0F0"/>
                </a:solidFill>
              </a:rPr>
              <a:t>The 5th </a:t>
            </a:r>
            <a:r>
              <a:rPr lang="en-US" sz="2800" b="1" dirty="0">
                <a:solidFill>
                  <a:srgbClr val="00B0F0"/>
                </a:solidFill>
              </a:rPr>
              <a:t>approach to enhance iron uptake from soil is the over expression of the OsIRT1 or OsYSL15 iron transporter genes. </a:t>
            </a:r>
            <a:endParaRPr lang="en-US" sz="2800" b="1" dirty="0" smtClean="0">
              <a:solidFill>
                <a:srgbClr val="00B0F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8915400" cy="4401205"/>
          </a:xfrm>
          <a:prstGeom prst="rect">
            <a:avLst/>
          </a:prstGeom>
        </p:spPr>
        <p:txBody>
          <a:bodyPr wrap="square">
            <a:spAutoFit/>
          </a:bodyPr>
          <a:lstStyle/>
          <a:p>
            <a:pPr algn="just" fontAlgn="base"/>
            <a:r>
              <a:rPr lang="en-US" sz="2800" b="1" dirty="0" smtClean="0"/>
              <a:t>The 6th </a:t>
            </a:r>
            <a:r>
              <a:rPr lang="en-US" sz="2800" b="1" dirty="0"/>
              <a:t>approach to enhanced iron uptake and translocation is </a:t>
            </a:r>
            <a:r>
              <a:rPr lang="en-US" sz="2800" b="1" dirty="0" err="1"/>
              <a:t>overexpression</a:t>
            </a:r>
            <a:r>
              <a:rPr lang="en-US" sz="2800" b="1" dirty="0"/>
              <a:t> of the iron homeostasis-related transcription factor OsIRO2. OsIRO2 is responsible for the regulation of key genes involved in MAs-related iron uptake. </a:t>
            </a:r>
            <a:endParaRPr lang="en-US" sz="2800" b="1" dirty="0" smtClean="0"/>
          </a:p>
          <a:p>
            <a:pPr algn="just" fontAlgn="base"/>
            <a:endParaRPr lang="en-US" sz="2800" b="1" dirty="0" smtClean="0"/>
          </a:p>
          <a:p>
            <a:pPr algn="just" fontAlgn="base"/>
            <a:r>
              <a:rPr lang="en-US" sz="2800" dirty="0" smtClean="0"/>
              <a:t>The 7th </a:t>
            </a:r>
            <a:r>
              <a:rPr lang="en-US" sz="2800" dirty="0"/>
              <a:t>approach to enhanced iron translocation from flag leaves to seeds utilizes the knockdown of the vacuolar iron transporter gene OsVIT1 or OsVIT2. </a:t>
            </a:r>
            <a:endParaRPr lang="en-US" sz="2800" dirty="0" smtClean="0"/>
          </a:p>
          <a:p>
            <a:pPr algn="just" fontAlgn="base"/>
            <a:endParaRPr lang="en-US"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915400" cy="4832092"/>
          </a:xfrm>
          <a:prstGeom prst="rect">
            <a:avLst/>
          </a:prstGeom>
        </p:spPr>
        <p:txBody>
          <a:bodyPr wrap="square">
            <a:spAutoFit/>
          </a:bodyPr>
          <a:lstStyle/>
          <a:p>
            <a:pPr algn="just"/>
            <a:r>
              <a:rPr lang="en-US" sz="2800" b="1" u="sng" dirty="0" smtClean="0"/>
              <a:t>Fe sources: </a:t>
            </a:r>
            <a:r>
              <a:rPr lang="en-US" sz="2800" dirty="0" smtClean="0"/>
              <a:t>Iron </a:t>
            </a:r>
            <a:r>
              <a:rPr lang="en-US" sz="2800" dirty="0"/>
              <a:t>for plants can come from a number of sources. </a:t>
            </a:r>
            <a:endParaRPr lang="en-US" sz="2800" dirty="0" smtClean="0"/>
          </a:p>
          <a:p>
            <a:pPr algn="just"/>
            <a:endParaRPr lang="en-US" sz="2800" dirty="0" smtClean="0"/>
          </a:p>
          <a:p>
            <a:pPr algn="just"/>
            <a:r>
              <a:rPr lang="en-US" sz="2800" dirty="0" smtClean="0"/>
              <a:t>Ferric </a:t>
            </a:r>
            <a:r>
              <a:rPr lang="en-US" sz="2800" dirty="0"/>
              <a:t>oxide is a chemical present in soil that gives dirt a distinctive red color, and plants can absorb iron from this chemical. </a:t>
            </a:r>
            <a:endParaRPr lang="en-US" sz="2800" dirty="0" smtClean="0"/>
          </a:p>
          <a:p>
            <a:pPr algn="just"/>
            <a:endParaRPr lang="en-US" sz="2800" dirty="0" smtClean="0"/>
          </a:p>
          <a:p>
            <a:pPr algn="just"/>
            <a:r>
              <a:rPr lang="en-US" sz="2800" dirty="0" smtClean="0"/>
              <a:t>Iron </a:t>
            </a:r>
            <a:r>
              <a:rPr lang="en-US" sz="2800" dirty="0"/>
              <a:t>is also present in decomposing plant matter, so adding compost to </a:t>
            </a:r>
            <a:r>
              <a:rPr lang="en-US" sz="2800" dirty="0" smtClean="0"/>
              <a:t>the </a:t>
            </a:r>
            <a:r>
              <a:rPr lang="en-US" sz="2800" dirty="0"/>
              <a:t>soil or even allowing dead leaves to collect on the surface can help to add iron to </a:t>
            </a:r>
            <a:r>
              <a:rPr lang="en-US" sz="2800" dirty="0" smtClean="0"/>
              <a:t>the soil.</a:t>
            </a:r>
            <a:endParaRPr lang="en-US" sz="2800" dirty="0"/>
          </a:p>
          <a:p>
            <a:pPr algn="just"/>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8839200" cy="5693866"/>
          </a:xfrm>
          <a:prstGeom prst="rect">
            <a:avLst/>
          </a:prstGeom>
        </p:spPr>
        <p:txBody>
          <a:bodyPr wrap="square">
            <a:spAutoFit/>
          </a:bodyPr>
          <a:lstStyle/>
          <a:p>
            <a:pPr algn="just"/>
            <a:r>
              <a:rPr lang="en-US" sz="2800" dirty="0" smtClean="0"/>
              <a:t>Fe involves to produce chlorophyll</a:t>
            </a:r>
            <a:r>
              <a:rPr lang="en-US" sz="2800" dirty="0"/>
              <a:t>, which gives the plant oxygen as well as its healthy green color. This is why plants with an iron deficiency, or </a:t>
            </a:r>
            <a:r>
              <a:rPr lang="en-US" sz="2800" dirty="0" err="1"/>
              <a:t>chlorosis</a:t>
            </a:r>
            <a:r>
              <a:rPr lang="en-US" sz="2800" dirty="0"/>
              <a:t>, show a sickly yellow color to their leaves</a:t>
            </a:r>
            <a:r>
              <a:rPr lang="en-US" sz="2800" dirty="0" smtClean="0"/>
              <a:t>.</a:t>
            </a:r>
          </a:p>
          <a:p>
            <a:pPr algn="just"/>
            <a:endParaRPr lang="en-US" sz="2800" dirty="0"/>
          </a:p>
          <a:p>
            <a:pPr algn="just"/>
            <a:r>
              <a:rPr lang="en-US" sz="2800" dirty="0" smtClean="0"/>
              <a:t>Iron </a:t>
            </a:r>
            <a:r>
              <a:rPr lang="en-US" sz="2800" dirty="0"/>
              <a:t>is also necessary for some enzyme </a:t>
            </a:r>
            <a:r>
              <a:rPr lang="en-US" sz="2800" dirty="0" smtClean="0"/>
              <a:t>functions in plants.</a:t>
            </a:r>
          </a:p>
          <a:p>
            <a:pPr algn="just"/>
            <a:endParaRPr lang="en-US" sz="2800" dirty="0" smtClean="0"/>
          </a:p>
          <a:p>
            <a:pPr algn="just"/>
            <a:r>
              <a:rPr lang="en-US" sz="2800" dirty="0" smtClean="0"/>
              <a:t>Biological N fixation reduced due to Fe deficiency because Fe and Mo-Fe proteins are very important components of </a:t>
            </a:r>
            <a:r>
              <a:rPr lang="en-US" sz="2800" dirty="0" err="1" smtClean="0"/>
              <a:t>nitrogenase</a:t>
            </a:r>
            <a:r>
              <a:rPr lang="en-US" sz="2800" dirty="0" smtClean="0"/>
              <a:t> enzyme.</a:t>
            </a:r>
          </a:p>
          <a:p>
            <a:pPr algn="just"/>
            <a:r>
              <a:rPr lang="en-US" sz="2800" dirty="0"/>
              <a:t> </a:t>
            </a:r>
            <a:r>
              <a:rPr lang="en-US" sz="2800" b="1" dirty="0" smtClean="0"/>
              <a:t>Conditions of Fe deficiency:</a:t>
            </a:r>
            <a:endParaRPr lang="en-US" sz="2800" b="1" dirty="0"/>
          </a:p>
          <a:p>
            <a:pPr algn="just"/>
            <a:r>
              <a:rPr lang="en-US" sz="2800" dirty="0"/>
              <a:t>A</a:t>
            </a:r>
            <a:r>
              <a:rPr lang="en-US" sz="2800" dirty="0" smtClean="0"/>
              <a:t>lkaline Soil  </a:t>
            </a:r>
            <a:r>
              <a:rPr lang="en-US" sz="2800" dirty="0"/>
              <a:t>or </a:t>
            </a:r>
            <a:r>
              <a:rPr lang="en-US" sz="2800" dirty="0" smtClean="0"/>
              <a:t>too </a:t>
            </a:r>
            <a:r>
              <a:rPr lang="en-US" sz="2800" dirty="0"/>
              <a:t>much lime added </a:t>
            </a:r>
            <a:r>
              <a:rPr lang="en-US" sz="2800" dirty="0" smtClean="0"/>
              <a:t>soil, Fe deficient soils </a:t>
            </a:r>
          </a:p>
          <a:p>
            <a:pPr algn="just"/>
            <a:r>
              <a:rPr lang="en-US" sz="2800" dirty="0" smtClean="0"/>
              <a:t>Correction: adding </a:t>
            </a:r>
            <a:r>
              <a:rPr lang="en-US" sz="2800" dirty="0"/>
              <a:t>an iron fertilizer, </a:t>
            </a:r>
            <a:r>
              <a:rPr lang="en-US" sz="2800" dirty="0" smtClean="0"/>
              <a:t>adding </a:t>
            </a:r>
            <a:r>
              <a:rPr lang="en-US" sz="2800" dirty="0"/>
              <a:t>garden sulfur</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descr="C:\Users\dell\Desktop\Fe.png"/>
          <p:cNvPicPr>
            <a:picLocks noChangeAspect="1" noChangeArrowheads="1"/>
          </p:cNvPicPr>
          <p:nvPr/>
        </p:nvPicPr>
        <p:blipFill>
          <a:blip r:embed="rId2" cstate="print"/>
          <a:srcRect/>
          <a:stretch>
            <a:fillRect/>
          </a:stretch>
        </p:blipFill>
        <p:spPr bwMode="auto">
          <a:xfrm>
            <a:off x="5653087" y="228600"/>
            <a:ext cx="3490913" cy="5395913"/>
          </a:xfrm>
          <a:prstGeom prst="rect">
            <a:avLst/>
          </a:prstGeom>
          <a:noFill/>
        </p:spPr>
      </p:pic>
      <p:sp>
        <p:nvSpPr>
          <p:cNvPr id="8" name="Rectangle 7"/>
          <p:cNvSpPr/>
          <p:nvPr/>
        </p:nvSpPr>
        <p:spPr>
          <a:xfrm>
            <a:off x="0" y="0"/>
            <a:ext cx="6096000" cy="1569660"/>
          </a:xfrm>
          <a:prstGeom prst="rect">
            <a:avLst/>
          </a:prstGeom>
        </p:spPr>
        <p:txBody>
          <a:bodyPr wrap="square">
            <a:spAutoFit/>
          </a:bodyPr>
          <a:lstStyle/>
          <a:p>
            <a:pPr algn="just"/>
            <a:r>
              <a:rPr lang="en-US" sz="2400" b="1" dirty="0"/>
              <a:t>Metal Imbalances</a:t>
            </a:r>
          </a:p>
          <a:p>
            <a:pPr algn="just"/>
            <a:r>
              <a:rPr lang="en-US" sz="2400" dirty="0"/>
              <a:t>Iron deficiencies may be caused by an imbalance with other metals such as copper (Cu), manganese (</a:t>
            </a:r>
            <a:r>
              <a:rPr lang="en-US" sz="2400" dirty="0" err="1"/>
              <a:t>Mn</a:t>
            </a:r>
            <a:r>
              <a:rPr lang="en-US" sz="2400" dirty="0"/>
              <a:t>) and molybdenum (Mo).</a:t>
            </a:r>
          </a:p>
        </p:txBody>
      </p:sp>
      <p:sp>
        <p:nvSpPr>
          <p:cNvPr id="9" name="Rectangle 8"/>
          <p:cNvSpPr/>
          <p:nvPr/>
        </p:nvSpPr>
        <p:spPr>
          <a:xfrm>
            <a:off x="0" y="1676400"/>
            <a:ext cx="5791200" cy="1938992"/>
          </a:xfrm>
          <a:prstGeom prst="rect">
            <a:avLst/>
          </a:prstGeom>
        </p:spPr>
        <p:txBody>
          <a:bodyPr wrap="square">
            <a:spAutoFit/>
          </a:bodyPr>
          <a:lstStyle/>
          <a:p>
            <a:r>
              <a:rPr lang="en-US" sz="2400" b="1" dirty="0" err="1"/>
              <a:t>Chlorosis</a:t>
            </a:r>
            <a:endParaRPr lang="en-US" sz="2400" b="1" dirty="0"/>
          </a:p>
          <a:p>
            <a:r>
              <a:rPr lang="en-US" sz="2400" dirty="0"/>
              <a:t>Plants deficient in Fe will often display a pale green leaf color (</a:t>
            </a:r>
            <a:r>
              <a:rPr lang="en-US" sz="2400" dirty="0" err="1"/>
              <a:t>chlorosis</a:t>
            </a:r>
            <a:r>
              <a:rPr lang="en-US" sz="2400" dirty="0"/>
              <a:t>), with sharp distinction between green veins and yellow </a:t>
            </a:r>
            <a:r>
              <a:rPr lang="en-US" sz="2400" dirty="0" err="1"/>
              <a:t>interveinal</a:t>
            </a:r>
            <a:r>
              <a:rPr lang="en-US" sz="2400" dirty="0"/>
              <a:t> tissues.</a:t>
            </a:r>
          </a:p>
        </p:txBody>
      </p:sp>
      <p:sp>
        <p:nvSpPr>
          <p:cNvPr id="10" name="Rectangle 9"/>
          <p:cNvSpPr/>
          <p:nvPr/>
        </p:nvSpPr>
        <p:spPr>
          <a:xfrm>
            <a:off x="0" y="3733800"/>
            <a:ext cx="5791200" cy="830997"/>
          </a:xfrm>
          <a:prstGeom prst="rect">
            <a:avLst/>
          </a:prstGeom>
        </p:spPr>
        <p:txBody>
          <a:bodyPr wrap="square">
            <a:spAutoFit/>
          </a:bodyPr>
          <a:lstStyle/>
          <a:p>
            <a:r>
              <a:rPr lang="en-US" sz="2400" b="1" dirty="0"/>
              <a:t>Chlorophyll Formation</a:t>
            </a:r>
          </a:p>
          <a:p>
            <a:r>
              <a:rPr lang="en-US" sz="2400" dirty="0"/>
              <a:t>Iron is a catalyst to chlorophyll formation.</a:t>
            </a:r>
          </a:p>
        </p:txBody>
      </p:sp>
      <p:sp>
        <p:nvSpPr>
          <p:cNvPr id="11" name="Rectangle 10"/>
          <p:cNvSpPr/>
          <p:nvPr/>
        </p:nvSpPr>
        <p:spPr>
          <a:xfrm>
            <a:off x="0" y="4724400"/>
            <a:ext cx="8763000" cy="830997"/>
          </a:xfrm>
          <a:prstGeom prst="rect">
            <a:avLst/>
          </a:prstGeom>
        </p:spPr>
        <p:txBody>
          <a:bodyPr wrap="square">
            <a:spAutoFit/>
          </a:bodyPr>
          <a:lstStyle/>
          <a:p>
            <a:r>
              <a:rPr lang="en-US" sz="2400" b="1" dirty="0"/>
              <a:t>Oxygen Carrier</a:t>
            </a:r>
          </a:p>
          <a:p>
            <a:r>
              <a:rPr lang="en-US" sz="2400" dirty="0"/>
              <a:t>Iron acts as an oxygen carrier in the nodules of legume roots.</a:t>
            </a:r>
          </a:p>
        </p:txBody>
      </p:sp>
      <p:sp>
        <p:nvSpPr>
          <p:cNvPr id="12" name="Rectangle 11"/>
          <p:cNvSpPr/>
          <p:nvPr/>
        </p:nvSpPr>
        <p:spPr>
          <a:xfrm>
            <a:off x="0" y="5791200"/>
            <a:ext cx="9144000" cy="830997"/>
          </a:xfrm>
          <a:prstGeom prst="rect">
            <a:avLst/>
          </a:prstGeom>
        </p:spPr>
        <p:txBody>
          <a:bodyPr wrap="square">
            <a:spAutoFit/>
          </a:bodyPr>
          <a:lstStyle/>
          <a:p>
            <a:r>
              <a:rPr lang="en-US" sz="2400" b="1" dirty="0" smtClean="0"/>
              <a:t>Solution of Fe deficiency</a:t>
            </a:r>
          </a:p>
          <a:p>
            <a:r>
              <a:rPr lang="en-US" sz="2400" b="1" dirty="0" smtClean="0"/>
              <a:t>Foliar </a:t>
            </a:r>
            <a:r>
              <a:rPr lang="en-US" sz="2400" b="1" dirty="0" err="1" smtClean="0"/>
              <a:t>Sprays:</a:t>
            </a:r>
            <a:r>
              <a:rPr lang="en-US" sz="2400" dirty="0" err="1" smtClean="0"/>
              <a:t>Most</a:t>
            </a:r>
            <a:r>
              <a:rPr lang="en-US" sz="2400" dirty="0" smtClean="0"/>
              <a:t> </a:t>
            </a:r>
            <a:r>
              <a:rPr lang="en-US" sz="2400" dirty="0"/>
              <a:t>Fe fertilizer sources </a:t>
            </a:r>
            <a:r>
              <a:rPr lang="en-US" sz="2400" dirty="0" smtClean="0"/>
              <a:t>works </a:t>
            </a:r>
            <a:r>
              <a:rPr lang="en-US" sz="2400" dirty="0"/>
              <a:t>as foliar sprays.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1893</Words>
  <Application>Microsoft Office PowerPoint</Application>
  <PresentationFormat>On-screen Show (4:3)</PresentationFormat>
  <Paragraphs>228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Fe</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Fe-Hicast</dc:title>
  <dc:creator>dell</dc:creator>
  <cp:lastModifiedBy>dell</cp:lastModifiedBy>
  <cp:revision>24</cp:revision>
  <dcterms:created xsi:type="dcterms:W3CDTF">2020-12-28T05:24:21Z</dcterms:created>
  <dcterms:modified xsi:type="dcterms:W3CDTF">2021-07-08T23:43:24Z</dcterms:modified>
</cp:coreProperties>
</file>