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4" r:id="rId4"/>
    <p:sldId id="259" r:id="rId5"/>
    <p:sldId id="265" r:id="rId6"/>
    <p:sldId id="260" r:id="rId7"/>
    <p:sldId id="266" r:id="rId8"/>
    <p:sldId id="261" r:id="rId9"/>
    <p:sldId id="262" r:id="rId10"/>
    <p:sldId id="263" r:id="rId11"/>
    <p:sldId id="267"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4F8042D-AC21-4112-92B7-49594EA39C3C}" type="datetimeFigureOut">
              <a:rPr lang="en-US" smtClean="0"/>
              <a:pPr/>
              <a:t>7/9/2021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FFCB5C-69D0-4E5F-9512-966634B90B7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4F8042D-AC21-4112-92B7-49594EA39C3C}" type="datetimeFigureOut">
              <a:rPr lang="en-US" smtClean="0"/>
              <a:pPr/>
              <a:t>7/9/2021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FFCB5C-69D0-4E5F-9512-966634B90B7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4F8042D-AC21-4112-92B7-49594EA39C3C}" type="datetimeFigureOut">
              <a:rPr lang="en-US" smtClean="0"/>
              <a:pPr/>
              <a:t>7/9/2021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FFCB5C-69D0-4E5F-9512-966634B90B7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4F8042D-AC21-4112-92B7-49594EA39C3C}" type="datetimeFigureOut">
              <a:rPr lang="en-US" smtClean="0"/>
              <a:pPr/>
              <a:t>7/9/2021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FFCB5C-69D0-4E5F-9512-966634B90B7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4F8042D-AC21-4112-92B7-49594EA39C3C}" type="datetimeFigureOut">
              <a:rPr lang="en-US" smtClean="0"/>
              <a:pPr/>
              <a:t>7/9/2021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FFCB5C-69D0-4E5F-9512-966634B90B7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4F8042D-AC21-4112-92B7-49594EA39C3C}" type="datetimeFigureOut">
              <a:rPr lang="en-US" smtClean="0"/>
              <a:pPr/>
              <a:t>7/9/2021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FFCB5C-69D0-4E5F-9512-966634B90B7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4F8042D-AC21-4112-92B7-49594EA39C3C}" type="datetimeFigureOut">
              <a:rPr lang="en-US" smtClean="0"/>
              <a:pPr/>
              <a:t>7/9/2021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3FFCB5C-69D0-4E5F-9512-966634B90B7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4F8042D-AC21-4112-92B7-49594EA39C3C}" type="datetimeFigureOut">
              <a:rPr lang="en-US" smtClean="0"/>
              <a:pPr/>
              <a:t>7/9/2021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3FFCB5C-69D0-4E5F-9512-966634B90B7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F8042D-AC21-4112-92B7-49594EA39C3C}" type="datetimeFigureOut">
              <a:rPr lang="en-US" smtClean="0"/>
              <a:pPr/>
              <a:t>7/9/2021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3FFCB5C-69D0-4E5F-9512-966634B90B7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4F8042D-AC21-4112-92B7-49594EA39C3C}" type="datetimeFigureOut">
              <a:rPr lang="en-US" smtClean="0"/>
              <a:pPr/>
              <a:t>7/9/2021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FFCB5C-69D0-4E5F-9512-966634B90B7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4F8042D-AC21-4112-92B7-49594EA39C3C}" type="datetimeFigureOut">
              <a:rPr lang="en-US" smtClean="0"/>
              <a:pPr/>
              <a:t>7/9/2021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FFCB5C-69D0-4E5F-9512-966634B90B7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F8042D-AC21-4112-92B7-49594EA39C3C}" type="datetimeFigureOut">
              <a:rPr lang="en-US" smtClean="0"/>
              <a:pPr/>
              <a:t>7/9/2021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FFCB5C-69D0-4E5F-9512-966634B90B7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ChangeArrowheads="1"/>
          </p:cNvSpPr>
          <p:nvPr/>
        </p:nvSpPr>
        <p:spPr bwMode="auto">
          <a:xfrm>
            <a:off x="0" y="378559"/>
            <a:ext cx="9144000"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Nepal </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has high </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dependence on agricultural production and </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has no chemical fertilizer industry within the country</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Nepal imports chemical fertilisers </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from China, Turkey, Egypt, India and other gulf countries via Kolkata port. </a:t>
            </a:r>
            <a:endPar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lang="en-GB" sz="2800" dirty="0" smtClean="0">
                <a:latin typeface="Times New Roman" pitchFamily="18" charset="0"/>
                <a:ea typeface="Calibri" pitchFamily="34" charset="0"/>
                <a:cs typeface="Times New Roman" pitchFamily="18" charset="0"/>
              </a:rPr>
              <a:t>F</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ertilizer procurement </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and distribution process is carried out by </a:t>
            </a:r>
            <a:r>
              <a:rPr kumimoji="0" lang="en-GB" sz="28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Krishi</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GB" sz="28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Samagri</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Company Ltd. </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known </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as Agriculture Inputs Company Ltd. (AICL) </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&amp; </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Salt Trading Company Ltd. (STCL</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The </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illegal smuggling of subsidised chemical fertilisers from India </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affected </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the </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Nepalese markets.</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p>
          <a:p>
            <a:pPr algn="just" eaLnBrk="0" fontAlgn="base" hangingPunct="0">
              <a:spcBef>
                <a:spcPct val="0"/>
              </a:spcBef>
              <a:spcAft>
                <a:spcPct val="0"/>
              </a:spcAft>
            </a:pPr>
            <a:r>
              <a:rPr lang="en-GB" sz="2800" dirty="0" smtClean="0">
                <a:latin typeface="Times New Roman" pitchFamily="18" charset="0"/>
                <a:ea typeface="Calibri" pitchFamily="34" charset="0"/>
                <a:cs typeface="Times New Roman" pitchFamily="18" charset="0"/>
              </a:rPr>
              <a:t>The monopoly of these two companies existed and private involvement </a:t>
            </a:r>
            <a:r>
              <a:rPr lang="en-GB" sz="2800" dirty="0" smtClean="0">
                <a:latin typeface="Times New Roman" pitchFamily="18" charset="0"/>
                <a:ea typeface="Calibri" pitchFamily="34" charset="0"/>
                <a:cs typeface="Times New Roman" pitchFamily="18" charset="0"/>
              </a:rPr>
              <a:t>lacking</a:t>
            </a:r>
            <a:endPar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p:txBody>
      </p:sp>
      <p:sp>
        <p:nvSpPr>
          <p:cNvPr id="3" name="TextBox 2"/>
          <p:cNvSpPr txBox="1"/>
          <p:nvPr/>
        </p:nvSpPr>
        <p:spPr>
          <a:xfrm>
            <a:off x="0" y="-76200"/>
            <a:ext cx="4212179" cy="523220"/>
          </a:xfrm>
          <a:prstGeom prst="rect">
            <a:avLst/>
          </a:prstGeom>
          <a:noFill/>
        </p:spPr>
        <p:txBody>
          <a:bodyPr wrap="none" rtlCol="0">
            <a:spAutoFit/>
          </a:bodyPr>
          <a:lstStyle/>
          <a:p>
            <a:r>
              <a:rPr lang="en-US" sz="2800" b="1" u="sng" dirty="0" smtClean="0"/>
              <a:t>Fertilizer situation in Nepal</a:t>
            </a:r>
            <a:endParaRPr lang="en-US" sz="2800" b="1" u="sng"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0" y="36969"/>
            <a:ext cx="9144000" cy="371486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Micronutrient status is low in cultivated soil of Nepal. Most studies have recorded largely the same magnitude of deficiencies in the country. These micronutrient deficiencies limit agricultural production and affect human nutrition directly or indirectly. There is no any shortage or crisis of micronutrient fertiliser in our country since its requirement in lower concentration but micronutrient status is low due to its inappropriate method used and its use in lower concentration untimely.</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The Government of Nepal should focus on following things to improve the fertilizer situation in Nepal :</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The Soil Management Directorate, Ministry of Agricultural Development, Nepal should focus on the importance and need for soil fertility management by a soil testing mobile van program in each and every municipality and rural municipality of Nepal so that farmers can get their soil tested for nutrient deficiencies and fertiliser requirements at their doorsteps.</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Ministry of Agriculture and Cooperatives should come with a long-term plan aiming at sustainable management of soil fertility.</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To address current problem of short supply government should increase the quota </a:t>
            </a:r>
            <a:r>
              <a:rPr kumimoji="0" lang="en-GB" sz="28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atleast</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GB" sz="28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upto</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three hundred thousand metric tons.</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Government should improve the equity and effectiveness of Nepal`s fertilizer subsidy program.</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AICL should process inviting bids for tenders to supply fertilisers from Indian ports to Nepal during lockdown period by following necessary safety protocols against COVID-19 pandemic.</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Government of Nepal should focus on strategies to upscale organic fertiliser use in Nepal to achieve productivity, </a:t>
            </a:r>
            <a:r>
              <a:rPr kumimoji="0" lang="en-GB" sz="28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resilence</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and sustainable development goals.</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Government should make timely availability of fertiliser during the crop requirement phase and in significant amount.</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Government should maintain stock of fertiliser in such a amount that demand can be fulfilled in lean or crisis or Covid-19 pandemic.</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Government should control black marketing of fertilisers during pandemic period.</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Government should control extreme rise in price of fertiliser during pandemic period.</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Government should made provision of transport of fertilisers easy during pandemic.</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Government should focus on the availability of Poultry Manure, </a:t>
            </a:r>
            <a:r>
              <a:rPr kumimoji="0" lang="en-GB" sz="28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Vermi</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-compost, Farm Yard Manure, Compost and other organic and biological fertiliser so as to meet the requirement of fertiliser and reduce dependency on chemical fertilizers.</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Government should establish their own plant for the manufacture of chemical fertilisers like Urea, DAP, MOP, SSP and other essential fertiliser.</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The monopoly of AICL and STCL should be controlled by starting private involvement in the trade and supply of chemical fertiliser.</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The yield and productivity of crops are declining due to inappropriate use of micronutrient chemical fertiliser. So, the government should create awareness by the help of </a:t>
            </a:r>
            <a:r>
              <a:rPr kumimoji="0" lang="en-GB" sz="28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Krishi</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GB" sz="28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Gyan</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Kendra and </a:t>
            </a:r>
            <a:r>
              <a:rPr kumimoji="0" lang="en-GB" sz="28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Krishi</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GB" sz="28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Bikash</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GB" sz="28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Karyalaya</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to use micronutrient chemical fertiliser in appropriate time, proportion and in effective way.</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Government are only focusing on the Macronutrient fertiliser like N, P, K, Ca, Mg, S but not on the micronutrient fertiliser like </a:t>
            </a:r>
            <a:r>
              <a:rPr kumimoji="0" lang="en-GB" sz="28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Cl</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B, Zn, Co, Mo, Fe, </a:t>
            </a:r>
            <a:r>
              <a:rPr kumimoji="0" lang="en-GB" sz="28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Mn</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Government must carry out research on the micronutrient status on the cultivated soil of Nepal and should provide suitable remedy measures whether to use or not and if to use then in what amount and in what time.</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Government should carried out research on fertility status of soil all over Nepal </a:t>
            </a:r>
            <a:r>
              <a:rPr kumimoji="0" lang="en-GB" sz="28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inorder</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to suggest how much fertiliser to be used in the soil so that low or excessive use of fertiliser can be controlled.</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Government should focus on creating awareness among farmers with the help of Agriculture expert about nutrient loss mechanism in the soil and the best way to manage nutrient in the soil so that excessive use of chemical fertiliser can be reduced.</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Due to political instability in our country, the government is unable to carry out works efficiently as well as one party intervene on the work of other party and government itself has unwillingness to work </a:t>
            </a:r>
            <a:r>
              <a:rPr kumimoji="0" lang="en-GB" sz="28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sensiorly</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and efficiently. So government should carry out fertilizer related work like import from other countries, </a:t>
            </a:r>
            <a:r>
              <a:rPr kumimoji="0" lang="en-GB" sz="28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delievering</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to farmers and establishing fertiliser plant as soon as possible with every political party collaborative effort.</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Local cooperatives must show the details of the fertilizers they have imported and sales record of fertilisers they m</a:t>
            </a:r>
            <a:r>
              <a:rPr kumimoji="0" lang="en-US" sz="2800" b="0" i="0" u="none" strike="noStrike" cap="none" normalizeH="0" baseline="0" dirty="0" smtClean="0">
                <a:ln>
                  <a:noFill/>
                </a:ln>
                <a:solidFill>
                  <a:schemeClr val="tx1"/>
                </a:solidFill>
                <a:effectLst/>
                <a:latin typeface="Arial" pitchFamily="34" charset="0"/>
                <a:cs typeface="Arial" pitchFamily="34" charset="0"/>
              </a:rPr>
              <a: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ChangeArrowheads="1"/>
          </p:cNvSpPr>
          <p:nvPr/>
        </p:nvSpPr>
        <p:spPr bwMode="auto">
          <a:xfrm>
            <a:off x="0" y="-76200"/>
            <a:ext cx="9144000" cy="69865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According to the Agriculture Ministry, </a:t>
            </a:r>
            <a:endPar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lang="en-GB" sz="2800" dirty="0" smtClean="0">
                <a:latin typeface="Times New Roman" pitchFamily="18" charset="0"/>
                <a:ea typeface="Calibri" pitchFamily="34" charset="0"/>
                <a:cs typeface="Times New Roman" pitchFamily="18" charset="0"/>
              </a:rPr>
              <a:t>	</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the </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annual demand </a:t>
            </a:r>
            <a:r>
              <a:rPr lang="en-GB" sz="2800" dirty="0" smtClean="0">
                <a:latin typeface="Times New Roman" pitchFamily="18" charset="0"/>
                <a:ea typeface="Calibri" pitchFamily="34" charset="0"/>
                <a:cs typeface="Times New Roman" pitchFamily="18" charset="0"/>
              </a:rPr>
              <a:t>of </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chemical </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fertilizer </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is more </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than </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800,000 </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tonnes </a:t>
            </a:r>
            <a:endPar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while import is </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just around 450,000 tonnes. The rest is met by informal imports or shipments smuggled through the open border. </a:t>
            </a:r>
            <a:endPar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GB" sz="2800" dirty="0" smtClean="0">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Out </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of the required necessity of 800,000 tonnes, only 340,000 tonnes were distributed to the farmers, whereas 21,500 tonnes remain stuck in </a:t>
            </a:r>
            <a:r>
              <a:rPr kumimoji="0" lang="en-GB" sz="28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Kandala</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port of </a:t>
            </a:r>
            <a:r>
              <a:rPr kumimoji="0" lang="en-GB" sz="28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Gujrat</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and 89,000 tonnes in Kolkata port. </a:t>
            </a:r>
            <a:endPar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GB" sz="2800" dirty="0" smtClean="0">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Though </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the Minister of Agriculture and Livestock Development in his statement had claimed the lack of urea would not be much of a problem with the sufficient amount of DAP and MOP at hand, the problem seems quite grave now</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ChangeArrowheads="1"/>
          </p:cNvSpPr>
          <p:nvPr/>
        </p:nvSpPr>
        <p:spPr bwMode="auto">
          <a:xfrm>
            <a:off x="0" y="120908"/>
            <a:ext cx="9144000" cy="48320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As </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 short-term solution, the government has recently made a deal with Bangladesh for about 50,000 tonnes of fertilisers to be supplied</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Because of the </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pandemic emergence, the problem remains unsolved. </a:t>
            </a:r>
            <a:endPar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Though </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the government in the current fiscal year 2020/2021 had allocated Rs 10 billion for the purchase of fertilisers as compared to Rs 8.99 billion of the previous year, the expenditure result has not reached the doorsteps of farmers.</a:t>
            </a: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0"/>
            <a:ext cx="9144000"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The main season paddy is usually cultivated in the monsoon. </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Lowland </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paddy demands even a larger portion of fertiliser for increasing yield and productivity</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p>
          <a:p>
            <a:pPr marL="0" marR="0" lvl="0" indent="0" algn="just" defTabSz="914400" rtl="0" eaLnBrk="1" fontAlgn="base" latinLnBrk="0" hangingPunct="1">
              <a:lnSpc>
                <a:spcPct val="100000"/>
              </a:lnSpc>
              <a:spcBef>
                <a:spcPct val="0"/>
              </a:spcBef>
              <a:spcAft>
                <a:spcPct val="0"/>
              </a:spcAft>
              <a:buClrTx/>
              <a:buSzTx/>
              <a:buFontTx/>
              <a:buNone/>
              <a:tabLst/>
            </a:pPr>
            <a:endParaRPr lang="en-GB" sz="2800" dirty="0" smtClean="0">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During </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the paddy season, urea requirement stands at 120,000 tonnes and 50,000 tonnes of </a:t>
            </a:r>
            <a:r>
              <a:rPr kumimoji="0" lang="en-GB" sz="28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Diammonium</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phosphate (DAP). </a:t>
            </a:r>
            <a:endPar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GB" sz="2800" dirty="0" smtClean="0">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Farmers </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still </a:t>
            </a:r>
            <a:r>
              <a:rPr kumimoji="0" lang="en-GB" sz="28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donot</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get the amount as recommended to achieve the proper result.  Though the government has blamed Covid-19 pandemic for the fertilizer shortage but the problem is a lack of a system to ensure buffer stocks</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 2018, Nepal had proposed renewal of the agreement to procure chemical fertilisers for </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least </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five years at the import parity price. </a:t>
            </a:r>
            <a:endPar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381000"/>
            <a:ext cx="9144000" cy="61247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Prime Minister Agriculture Modernisation Project introduced in 2017 that aims to increase agriculture production.</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The Agriculture Ministry had proposed importing 150,000 tonnes of fertilizer (urea 100,000 tonnes and potash 50,000 tonnes) in the first year 2018. </a:t>
            </a:r>
          </a:p>
          <a:p>
            <a:pPr marL="0" marR="0" lvl="0" indent="0" algn="just" defTabSz="914400" rtl="0" eaLnBrk="0" fontAlgn="base" latinLnBrk="0" hangingPunct="0">
              <a:lnSpc>
                <a:spcPct val="100000"/>
              </a:lnSpc>
              <a:spcBef>
                <a:spcPct val="0"/>
              </a:spcBef>
              <a:spcAft>
                <a:spcPct val="0"/>
              </a:spcAft>
              <a:buClrTx/>
              <a:buSzTx/>
              <a:buFontTx/>
              <a:buNone/>
              <a:tabLst/>
            </a:pPr>
            <a:endParaRPr lang="en-GB" sz="2800" dirty="0" smtClean="0">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 the second year, the ministry had proposed importing 170,000 tonnes of fertiliser under a government-to-government deal, </a:t>
            </a:r>
          </a:p>
          <a:p>
            <a:pPr marL="0" marR="0" lvl="0" indent="0" algn="just" defTabSz="914400" rtl="0" eaLnBrk="0" fontAlgn="base" latinLnBrk="0" hangingPunct="0">
              <a:lnSpc>
                <a:spcPct val="100000"/>
              </a:lnSpc>
              <a:spcBef>
                <a:spcPct val="0"/>
              </a:spcBef>
              <a:spcAft>
                <a:spcPct val="0"/>
              </a:spcAft>
              <a:buClrTx/>
              <a:buSzTx/>
              <a:buFontTx/>
              <a:buNone/>
              <a:tabLst/>
            </a:pPr>
            <a:endParaRPr lang="en-GB" sz="2800" dirty="0" smtClean="0">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195,000 tonnes in the third year and </a:t>
            </a:r>
          </a:p>
          <a:p>
            <a:pPr marL="0" marR="0" lvl="0" indent="0" algn="just" defTabSz="914400" rtl="0" eaLnBrk="0" fontAlgn="base" latinLnBrk="0" hangingPunct="0">
              <a:lnSpc>
                <a:spcPct val="100000"/>
              </a:lnSpc>
              <a:spcBef>
                <a:spcPct val="0"/>
              </a:spcBef>
              <a:spcAft>
                <a:spcPct val="0"/>
              </a:spcAft>
              <a:buClrTx/>
              <a:buSzTx/>
              <a:buFontTx/>
              <a:buNone/>
              <a:tabLst/>
            </a:pPr>
            <a:endParaRPr lang="en-GB" sz="2800" dirty="0" smtClean="0">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210,000 tonnes each in the </a:t>
            </a:r>
            <a:r>
              <a:rPr kumimoji="0" lang="en-GB" sz="28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fourh</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and fifth years.</a:t>
            </a: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430888"/>
            <a:ext cx="9144000" cy="61247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The </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annual average fertiliser requirement in Nepal to </a:t>
            </a:r>
            <a:r>
              <a:rPr kumimoji="0" lang="en-GB" sz="28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repienish</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the soil nutrition is 310kg/ha but only 29kg of fertilizer is added to the soil. Fifty percent of nutrient loss from the soil occurs during the early monsoon</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Government supports the use of organic fertiliser. The Ministry of Agriculture provides a subsidy to the farmer purchasing the organic fertiliser at a rate of NPR 10 per kg or 50% of the sales price whichever is low. Similarly, the organic fertilizers production plant is also subsidized by providing 50% of the cost. </a:t>
            </a:r>
            <a:endPar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en-GB" sz="2800" dirty="0" smtClean="0">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There </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are 25 centres that produce organic fertilisers with the annual capacity of 100,600 MT (2015AD). </a:t>
            </a: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0"/>
            <a:ext cx="9144000"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Last </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year, the government had increased the budget for the distribution of subsidised chemical fertilisers from Rs 5 billion to Rs 9 billion to ensure timely and sufficient supply. </a:t>
            </a:r>
            <a:endPar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GB" sz="2800" dirty="0" smtClean="0">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But </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it is still getting its act together and blames the Covid-19 pandemic for the delay in supply.</a:t>
            </a: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0" y="76200"/>
            <a:ext cx="9144000"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As of 2021, chemical fertilizer are not produced in Nepal. In the 1980s, there were plans to build the plant and feasibility study were carried out, but the plans have not been implemented. </a:t>
            </a:r>
            <a:endPar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They </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are mainly imported from or through India. Mainly seven types of chemical fertilisers are used in Nepal. These are Urea, </a:t>
            </a:r>
            <a:r>
              <a:rPr kumimoji="0" lang="en-GB" sz="28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Diammonium</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Phosphate (DAP), </a:t>
            </a:r>
            <a:r>
              <a:rPr kumimoji="0" lang="en-GB" sz="28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Murate</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of Potash (MOP), Ammonium Sulphate, Single Super Phosphate (SSP), Ammonium Phosphate Sulphate (APS) and NPK. The use of chemical fertilisers has an increasing trend. Among them, Urea and DAP is the most used ones</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Urea, the most commonly used fertiliser in Nepal, is the cheapest and most efficient nitrogen fertiliser for the fields. </a:t>
            </a: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0" y="-80308"/>
            <a:ext cx="9144000" cy="177587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Using mobile lab, spatial distributions of chemical properties, including pH, organic matter (OM), total nitrogen (N), available phosphorus (P</a:t>
            </a:r>
            <a:r>
              <a:rPr kumimoji="0" lang="en-GB" sz="2800"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2</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a:t>
            </a:r>
            <a:r>
              <a:rPr kumimoji="0" lang="en-GB" sz="2800"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5</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and available potassium (K</a:t>
            </a:r>
            <a:r>
              <a:rPr kumimoji="0" lang="en-GB" sz="2800"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2</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 are taken from the 0 to 15 cm depth from selected agricultural field. For each crop to be grown, farmers are provided with individual soil health reports and fertiliser recommendations ( rate, amount and type).</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Farmers may not face fertiliser crisis this year with record high imports in the pipeline, officials says. But there are worries about fulfilling demand for fiscal year 2021-2022, beginning mid July, as global prices of the vital farm inputs have shot up. According to officials of Agriculture Inputs Company and Salt Trading Corporation, plant nutrients have become very expensive worldwide, but supplies in Nepal would not be affected as shipments are already on their way.</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According to reports, prices of urea and </a:t>
            </a:r>
            <a:r>
              <a:rPr kumimoji="0" lang="en-GB" sz="28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diammonium</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phosphate (DAP), the worlds mostly used fertilisers, jumped by a steep 21 percent in February compared to last month. DAP had an average price of $102, while urea was at $453 per tonne, up $80. Its increasing each passing day. The increase in global prices means that planned imports of fertilizers will have to be reduced. We can only by the quantity allowed by the budget allocated to us. This year, out of planned imports of 500,000 tonnes of chemical fertilizer, Salt Trading Corporation has been assigned to import 150,000 tonnes. As per our quota, we have only 24,000 tonnes left to be imported so the price volatility will not impact us much. Fertiliser imported from China through </a:t>
            </a:r>
            <a:r>
              <a:rPr kumimoji="0" lang="en-GB" sz="28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Tatopani</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border with the aim of supplying it to Kathmandu in a short time is still stuck in the warehouse of </a:t>
            </a:r>
            <a:r>
              <a:rPr kumimoji="0" lang="en-GB" sz="28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Tatopani</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customs due to the lengthy </a:t>
            </a:r>
            <a:r>
              <a:rPr kumimoji="0" lang="en-GB" sz="28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paperworks</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and troublesome government process.</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The government is to set up a fertilizer factory in the country to be operated through the public-private partnership (PPP) model. As suggested by the Investment Board of Nepal (IBN), the gas-based plant is the most viable financially. This plant could be established at a projected cost of Rs 22 billion while the electricity-based one may require as much as Rs. 157 billion. </a:t>
            </a:r>
            <a:r>
              <a:rPr kumimoji="0" lang="en-GB" sz="28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Dhalkebar</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of </a:t>
            </a:r>
            <a:r>
              <a:rPr kumimoji="0" lang="en-GB" sz="28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Dhanusha</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district and </a:t>
            </a:r>
            <a:r>
              <a:rPr kumimoji="0" lang="en-GB" sz="28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Bardghat</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of </a:t>
            </a:r>
            <a:r>
              <a:rPr kumimoji="0" lang="en-GB" sz="28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Nawalparasi</a:t>
            </a:r>
            <a:r>
              <a:rPr kumimoji="0" lang="en-GB"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district are the proposed locations for setting up the plant. The government now must focus on materialising this project at the earliest.</a:t>
            </a:r>
            <a:r>
              <a:rPr kumimoji="0" lang="en-US" sz="2800" b="0" i="0" u="none" strike="noStrike" cap="none" normalizeH="0" baseline="0" dirty="0" smtClean="0">
                <a:ln>
                  <a:noFill/>
                </a:ln>
                <a:solidFill>
                  <a:schemeClr val="tx1"/>
                </a:solidFill>
                <a:effectLst/>
                <a:latin typeface="Arial" pitchFamily="34" charset="0"/>
                <a:cs typeface="Arial" pitchFamily="34" charset="0"/>
              </a:rPr>
              <a:t>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TotalTime>
  <Words>1820</Words>
  <Application>Microsoft Office PowerPoint</Application>
  <PresentationFormat>On-screen Show (4:3)</PresentationFormat>
  <Paragraphs>77</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dell</dc:creator>
  <cp:lastModifiedBy>dell</cp:lastModifiedBy>
  <cp:revision>2</cp:revision>
  <dcterms:created xsi:type="dcterms:W3CDTF">2021-07-08T23:41:34Z</dcterms:created>
  <dcterms:modified xsi:type="dcterms:W3CDTF">2021-07-09T00:09:09Z</dcterms:modified>
</cp:coreProperties>
</file>