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1" r:id="rId6"/>
    <p:sldId id="260" r:id="rId7"/>
    <p:sldId id="263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pPr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pPr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pPr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pPr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pPr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pPr/>
              <a:t>7/1/2021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pPr/>
              <a:t>7/1/2021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pPr/>
              <a:t>7/1/2021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pPr/>
              <a:t>7/1/2021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pPr/>
              <a:t>7/1/2021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0D53-9B6F-42F7-940F-6F4CA02BE9A1}" type="datetimeFigureOut">
              <a:rPr lang="en-US" smtClean="0"/>
              <a:pPr/>
              <a:t>7/1/2021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C8B98-B09D-40C7-BC1E-36DB497D0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A0D53-9B6F-42F7-940F-6F4CA02BE9A1}" type="datetimeFigureOut">
              <a:rPr lang="en-US" smtClean="0"/>
              <a:pPr/>
              <a:t>7/1/2021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1C8B98-B09D-40C7-BC1E-36DB497D07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4800" y="152400"/>
            <a:ext cx="86868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POTASSIUM (K) </a:t>
            </a:r>
          </a:p>
          <a:p>
            <a:r>
              <a:rPr lang="en-US" sz="2400" dirty="0" smtClean="0"/>
              <a:t>K  concentration in plant cell varies from 1 to 5%. </a:t>
            </a:r>
          </a:p>
          <a:p>
            <a:endParaRPr lang="en-US" sz="2400" dirty="0"/>
          </a:p>
          <a:p>
            <a:r>
              <a:rPr lang="en-US" sz="2400" dirty="0" smtClean="0"/>
              <a:t>It is absorbed by plant roots as K+ ion. </a:t>
            </a:r>
          </a:p>
          <a:p>
            <a:endParaRPr lang="en-US" sz="2400" dirty="0"/>
          </a:p>
          <a:p>
            <a:r>
              <a:rPr lang="en-US" sz="2400" dirty="0" smtClean="0"/>
              <a:t>Plant requirement of this element is high. </a:t>
            </a:r>
          </a:p>
          <a:p>
            <a:r>
              <a:rPr lang="en-US" sz="2400" dirty="0" smtClean="0"/>
              <a:t>It is mobile nutrient </a:t>
            </a:r>
          </a:p>
          <a:p>
            <a:r>
              <a:rPr lang="en-US" sz="2400" dirty="0" smtClean="0"/>
              <a:t>It works as catalytic nutrient and called chemical policeman.</a:t>
            </a:r>
          </a:p>
          <a:p>
            <a:endParaRPr lang="en-US" sz="2400" dirty="0"/>
          </a:p>
          <a:p>
            <a:r>
              <a:rPr lang="en-US" sz="2400" dirty="0" smtClean="0"/>
              <a:t>The K content range from 0.05 to 3.5% of mineral soils. </a:t>
            </a:r>
          </a:p>
          <a:p>
            <a:endParaRPr lang="en-US" sz="2400" dirty="0"/>
          </a:p>
          <a:p>
            <a:r>
              <a:rPr lang="en-US" sz="2400" dirty="0" smtClean="0"/>
              <a:t>The majority of K in soil remains in the form of K bearing minerals such as feldspar and mica. </a:t>
            </a:r>
          </a:p>
          <a:p>
            <a:endParaRPr lang="en-US" sz="2400" dirty="0" smtClean="0"/>
          </a:p>
          <a:p>
            <a:r>
              <a:rPr lang="en-US" sz="2400" dirty="0" smtClean="0"/>
              <a:t>High K bearing minerals are </a:t>
            </a:r>
            <a:r>
              <a:rPr lang="en-US" sz="2400" dirty="0" err="1" smtClean="0"/>
              <a:t>Biotite</a:t>
            </a:r>
            <a:r>
              <a:rPr lang="en-US" sz="2400" dirty="0" smtClean="0"/>
              <a:t>, Muscovite, Orthoclase and Microcline. 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52400"/>
            <a:ext cx="89916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POTASSIUM (K) </a:t>
            </a:r>
          </a:p>
          <a:p>
            <a:r>
              <a:rPr lang="en-US" sz="2400" dirty="0" smtClean="0"/>
              <a:t>Potassium found in soil are of 4 forms:-</a:t>
            </a:r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i</a:t>
            </a:r>
            <a:r>
              <a:rPr lang="en-US" sz="2400" dirty="0" smtClean="0"/>
              <a:t>. Soil solution K</a:t>
            </a:r>
          </a:p>
          <a:p>
            <a:r>
              <a:rPr lang="en-US" sz="2400" dirty="0" smtClean="0"/>
              <a:t> ii. Exchangeable K </a:t>
            </a:r>
          </a:p>
          <a:p>
            <a:r>
              <a:rPr lang="en-US" sz="2400" dirty="0" smtClean="0"/>
              <a:t>iii. Non exchangeable or fixed K and</a:t>
            </a:r>
          </a:p>
          <a:p>
            <a:r>
              <a:rPr lang="en-US" sz="2400" dirty="0" smtClean="0"/>
              <a:t> iv. Lattice or mineral bound K </a:t>
            </a:r>
          </a:p>
          <a:p>
            <a:endParaRPr lang="en-US" sz="2400" dirty="0" smtClean="0"/>
          </a:p>
          <a:p>
            <a:r>
              <a:rPr lang="en-US" sz="2400" dirty="0" smtClean="0"/>
              <a:t>K in soil remains in dynamic equilibrium with each other. K in soil solution is readily available to the plants. Soil solution K constitutes 2 to 10 % of readily available K. </a:t>
            </a:r>
          </a:p>
          <a:p>
            <a:r>
              <a:rPr lang="en-US" sz="2400" dirty="0" smtClean="0"/>
              <a:t>K concentration in soil solution depends on type of clay, moisture content, intensity of leaching, the amount of exchangeable K and nature of other </a:t>
            </a:r>
            <a:r>
              <a:rPr lang="en-US" sz="2400" dirty="0" err="1" smtClean="0"/>
              <a:t>cations</a:t>
            </a:r>
            <a:r>
              <a:rPr lang="en-US" sz="2400" dirty="0" smtClean="0"/>
              <a:t> and their concentration in the soil solution. </a:t>
            </a:r>
          </a:p>
          <a:p>
            <a:r>
              <a:rPr lang="en-US" sz="2400" dirty="0" smtClean="0"/>
              <a:t>Loss of solution K by leaching or plant uptake makes equilibrium by moving K from exchange sites to soil solution.</a:t>
            </a:r>
          </a:p>
          <a:p>
            <a:r>
              <a:rPr lang="en-US" sz="2400" dirty="0" smtClean="0"/>
              <a:t> </a:t>
            </a:r>
          </a:p>
          <a:p>
            <a:r>
              <a:rPr lang="en-US" sz="2400" dirty="0" smtClean="0"/>
              <a:t>ii. Exchangeable K: is a fraction of total K adsorbed on the negatively charged surface by electrostatic force which is easily replaceable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52400" y="76200"/>
            <a:ext cx="876300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/>
              <a:t>Exchangeable K is also readily available to the crop plants. It occupies about  90 to 98%  of readily available  form. </a:t>
            </a:r>
          </a:p>
          <a:p>
            <a:endParaRPr lang="en-US" sz="2000" dirty="0"/>
          </a:p>
          <a:p>
            <a:r>
              <a:rPr lang="en-US" sz="2000" dirty="0" smtClean="0"/>
              <a:t>iii. Non exchangeable K or fixed K of K present in the edges of 2:1 type minerals, like vermiculite, </a:t>
            </a:r>
            <a:r>
              <a:rPr lang="en-US" sz="2000" dirty="0" err="1" smtClean="0"/>
              <a:t>illite</a:t>
            </a:r>
            <a:r>
              <a:rPr lang="en-US" sz="2000" dirty="0" smtClean="0"/>
              <a:t> and </a:t>
            </a:r>
            <a:r>
              <a:rPr lang="en-US" sz="2000" dirty="0" err="1" smtClean="0"/>
              <a:t>smectite</a:t>
            </a:r>
            <a:r>
              <a:rPr lang="en-US" sz="2000" dirty="0" smtClean="0"/>
              <a:t> .</a:t>
            </a:r>
          </a:p>
          <a:p>
            <a:r>
              <a:rPr lang="en-US" sz="2000" dirty="0" smtClean="0"/>
              <a:t>It constitutes about 1 to 10% of total K content in soils </a:t>
            </a:r>
          </a:p>
          <a:p>
            <a:r>
              <a:rPr lang="en-US" sz="2000" dirty="0" smtClean="0"/>
              <a:t>This K is not easily available to higher plants. </a:t>
            </a:r>
          </a:p>
          <a:p>
            <a:endParaRPr lang="en-US" sz="2000" dirty="0"/>
          </a:p>
          <a:p>
            <a:r>
              <a:rPr lang="en-US" sz="2000" dirty="0" smtClean="0"/>
              <a:t>After depletion of solution K by crop uptake or leaching, K from exchange site moves to solution and K from </a:t>
            </a:r>
            <a:r>
              <a:rPr lang="en-US" sz="2000" dirty="0" err="1" smtClean="0"/>
              <a:t>nonexchangeable</a:t>
            </a:r>
            <a:r>
              <a:rPr lang="en-US" sz="2000" dirty="0" smtClean="0"/>
              <a:t> sites to exchange sites</a:t>
            </a:r>
          </a:p>
          <a:p>
            <a:r>
              <a:rPr lang="en-US" sz="2000" dirty="0" smtClean="0"/>
              <a:t>This fraction serves as the reservoir for long term . However, the release of non exchangeable K is not fast enough to meet up the crop demand during a growing season. It can be useful for next season crop.</a:t>
            </a:r>
          </a:p>
          <a:p>
            <a:endParaRPr lang="en-US" sz="2000" dirty="0"/>
          </a:p>
          <a:p>
            <a:r>
              <a:rPr lang="en-US" sz="2000" dirty="0" smtClean="0"/>
              <a:t>iv. Lattice or mineral K: This form constitutes the major part (90-98%) of total K in mineral soils . Example K present in primary minerals like mica (muscovite and </a:t>
            </a:r>
            <a:r>
              <a:rPr lang="en-US" sz="2000" dirty="0" err="1" smtClean="0"/>
              <a:t>biotite</a:t>
            </a:r>
            <a:r>
              <a:rPr lang="en-US" sz="2000" dirty="0" smtClean="0"/>
              <a:t>) and feldspars(microcline and orthoclase). The relative weathering of these minerals are in the order: </a:t>
            </a:r>
          </a:p>
          <a:p>
            <a:r>
              <a:rPr lang="en-US" sz="2000" dirty="0" err="1" smtClean="0"/>
              <a:t>biotite</a:t>
            </a:r>
            <a:r>
              <a:rPr lang="en-US" sz="2000" dirty="0" smtClean="0"/>
              <a:t>&gt;muscovite&gt;feldspars. </a:t>
            </a:r>
          </a:p>
          <a:p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4357"/>
            <a:ext cx="9144000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/>
              <a:t>Function of K: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K Plays an important role in activating a number of enzymes and coenzymes and help in protein synthesis.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Helps in closing and opening of stomata by guard cells.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Helps in intake of N and P and regulation of N and P activity in plant.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Enhances the synthesis and translocation of carbohydrate (CHO)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K encourages cell wall thickening and stalk strengthening.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Increases the sugar content of sugarcane and sugar beet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Encourages root growth, winter hardiness and disease resistance.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Improve the quality of seed and fruit by enhancing flavor and color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Helps in cell division </a:t>
            </a:r>
          </a:p>
          <a:p>
            <a:pPr marL="514350" indent="-514350" algn="just">
              <a:buFont typeface="+mj-lt"/>
              <a:buAutoNum type="romanUcPeriod"/>
            </a:pPr>
            <a:r>
              <a:rPr lang="en-US" sz="2400" dirty="0" smtClean="0"/>
              <a:t>Helps in </a:t>
            </a:r>
            <a:r>
              <a:rPr lang="en-US" sz="2400" dirty="0" err="1" smtClean="0"/>
              <a:t>photosynthate</a:t>
            </a:r>
            <a:r>
              <a:rPr lang="en-US" sz="2400" dirty="0" smtClean="0"/>
              <a:t> transport and deposition, photorespiration and </a:t>
            </a:r>
            <a:r>
              <a:rPr lang="en-US" sz="2400" dirty="0" err="1" smtClean="0"/>
              <a:t>phosphorylation</a:t>
            </a:r>
            <a:r>
              <a:rPr lang="en-US" sz="2400" dirty="0" smtClean="0"/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94357"/>
            <a:ext cx="9144000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b="1" u="sng" dirty="0" smtClean="0"/>
              <a:t>Deficiency of K </a:t>
            </a:r>
          </a:p>
          <a:p>
            <a:pPr algn="just"/>
            <a:r>
              <a:rPr lang="en-US" sz="2400" dirty="0" smtClean="0"/>
              <a:t>Potassium is a mobile nutrient and moves from old leaves to younger ones when K is deficient in soil. So, deficiency symptoms appear in older leaves</a:t>
            </a:r>
          </a:p>
          <a:p>
            <a:pPr algn="just"/>
            <a:r>
              <a:rPr lang="en-US" sz="2400" dirty="0" smtClean="0"/>
              <a:t> </a:t>
            </a:r>
            <a:r>
              <a:rPr lang="en-US" sz="2400" b="1" u="sng" dirty="0" smtClean="0"/>
              <a:t>The deficiency symptoms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Mottling, spotting streaking or curling of leaves starting from lower leaves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Weakening of straw, lodging, small grains and stalk breakage in corn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Greatly reduced crop production; poorly opening of cotton bolls.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Decrease resistance to plant disease and pests.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Characteristics white spots appear near leaf margin of alfalfa.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Scorched margins of corn, pea, grain crops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Burning the leaf edges starting first on tips of older leaves, leaving midrib green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Small and shriveled fruits and leaves. </a:t>
            </a:r>
          </a:p>
          <a:p>
            <a:pPr algn="just">
              <a:buFont typeface="Wingdings" pitchFamily="2" charset="2"/>
              <a:buChar char="Ø"/>
            </a:pPr>
            <a:r>
              <a:rPr lang="en-US" sz="2400" dirty="0" smtClean="0"/>
              <a:t>Lack of K in wetland rice increases the severity of leaf diseases such as stem rot, sheath blight, brown leaf spots etc.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28600"/>
            <a:ext cx="5638800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/>
              <a:t>Potassium deficiency made worse by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Acidic soils (low pH)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Sandy or light soils (leaching)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Drought conditions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High rainfall (leaching)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or heavy irrigation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Heavy clay (</a:t>
            </a:r>
            <a:r>
              <a:rPr lang="en-US" sz="2400" dirty="0" err="1" smtClean="0"/>
              <a:t>illite</a:t>
            </a:r>
            <a:r>
              <a:rPr lang="en-US" sz="2400" dirty="0" smtClean="0"/>
              <a:t>) soils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Soils with low K reserves</a:t>
            </a:r>
          </a:p>
        </p:txBody>
      </p:sp>
      <p:sp>
        <p:nvSpPr>
          <p:cNvPr id="2050" name="AutoShape 2" descr="8: Potassium (K) deficient maize plants; yellowing of leaves starts... |  Download Scientific Diagr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051" name="Picture 3" descr="C:\Users\dell\Desktop\Potassium-K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419600" y="762000"/>
            <a:ext cx="4367134" cy="2895600"/>
          </a:xfrm>
          <a:prstGeom prst="rect">
            <a:avLst/>
          </a:prstGeom>
          <a:noFill/>
        </p:spPr>
      </p:pic>
      <p:pic>
        <p:nvPicPr>
          <p:cNvPr id="2052" name="Picture 4" descr="C:\Users\dell\Desktop\deficiency guide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352799"/>
            <a:ext cx="5105400" cy="37271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:\Users\dell\Desktop\deficiency guid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57199"/>
            <a:ext cx="8610600" cy="628606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1"/>
            <a:ext cx="91440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Potassium fertilizers: </a:t>
            </a:r>
          </a:p>
          <a:p>
            <a:endParaRPr lang="en-US" sz="2400" dirty="0"/>
          </a:p>
          <a:p>
            <a:pPr marL="342900" indent="-342900">
              <a:buAutoNum type="arabicPeriod"/>
            </a:pPr>
            <a:r>
              <a:rPr lang="en-US" sz="2400" b="1" dirty="0" smtClean="0"/>
              <a:t>Potassium chloride(MOP) </a:t>
            </a:r>
          </a:p>
          <a:p>
            <a:pPr marL="342900" indent="-342900"/>
            <a:r>
              <a:rPr lang="en-US" sz="2400" dirty="0" smtClean="0"/>
              <a:t>It contains 60% K2O and varies in color form pink or red to brown or white. It is the most common fertilizer source of K used for direct application. </a:t>
            </a:r>
          </a:p>
          <a:p>
            <a:pPr marL="342900" indent="-342900"/>
            <a:r>
              <a:rPr lang="en-US" sz="2400" dirty="0" smtClean="0"/>
              <a:t>2</a:t>
            </a:r>
            <a:r>
              <a:rPr lang="en-US" sz="2400" smtClean="0"/>
              <a:t>. </a:t>
            </a:r>
            <a:r>
              <a:rPr lang="en-US" sz="2400" b="1" smtClean="0"/>
              <a:t>Potassium </a:t>
            </a:r>
            <a:r>
              <a:rPr lang="en-US" sz="2400" b="1" dirty="0" err="1" smtClean="0"/>
              <a:t>sulphate</a:t>
            </a:r>
            <a:r>
              <a:rPr lang="en-US" sz="2400" b="1" dirty="0" smtClean="0"/>
              <a:t>(SOP) </a:t>
            </a:r>
          </a:p>
          <a:p>
            <a:pPr marL="342900" indent="-342900"/>
            <a:r>
              <a:rPr lang="en-US" sz="2400" b="1" dirty="0" smtClean="0"/>
              <a:t>It</a:t>
            </a:r>
            <a:r>
              <a:rPr lang="en-US" sz="2400" dirty="0" smtClean="0"/>
              <a:t> is white solid containing 48-52% K2O and 17% S. It is used in </a:t>
            </a:r>
            <a:r>
              <a:rPr lang="en-US" sz="2400" dirty="0" err="1" smtClean="0"/>
              <a:t>Cl</a:t>
            </a:r>
            <a:r>
              <a:rPr lang="en-US" sz="2400" dirty="0" smtClean="0"/>
              <a:t> sensitive crops such as potatoes, tobaccos and fruit trees. </a:t>
            </a:r>
          </a:p>
          <a:p>
            <a:pPr marL="342900" indent="-342900"/>
            <a:r>
              <a:rPr lang="en-US" sz="2400" dirty="0" smtClean="0"/>
              <a:t>3. </a:t>
            </a:r>
            <a:r>
              <a:rPr lang="en-US" sz="2400" b="1" dirty="0" err="1" smtClean="0"/>
              <a:t>Sulphate</a:t>
            </a:r>
            <a:r>
              <a:rPr lang="en-US" sz="2400" b="1" dirty="0" smtClean="0"/>
              <a:t> of Magnesia/Potassium </a:t>
            </a:r>
            <a:r>
              <a:rPr lang="en-US" sz="2400" b="1" dirty="0" err="1" smtClean="0"/>
              <a:t>Schoenite</a:t>
            </a:r>
            <a:r>
              <a:rPr lang="en-US" sz="2400" b="1" dirty="0" smtClean="0"/>
              <a:t> </a:t>
            </a:r>
          </a:p>
          <a:p>
            <a:pPr marL="342900" indent="-342900"/>
            <a:r>
              <a:rPr lang="en-US" sz="2400" dirty="0" smtClean="0"/>
              <a:t>Potassium </a:t>
            </a:r>
            <a:r>
              <a:rPr lang="en-US" sz="2400" dirty="0" err="1" smtClean="0"/>
              <a:t>schoenite</a:t>
            </a:r>
            <a:r>
              <a:rPr lang="en-US" sz="2400" dirty="0" smtClean="0"/>
              <a:t> contains 20-25% K2O and 10-12% </a:t>
            </a:r>
            <a:r>
              <a:rPr lang="en-US" sz="2400" dirty="0" err="1" smtClean="0"/>
              <a:t>MgO</a:t>
            </a:r>
            <a:r>
              <a:rPr lang="en-US" sz="2400" dirty="0" smtClean="0"/>
              <a:t>. It is the double salt of potassium and magnesium </a:t>
            </a:r>
            <a:r>
              <a:rPr lang="en-US" sz="2400" dirty="0" err="1" smtClean="0"/>
              <a:t>sulphate</a:t>
            </a:r>
            <a:r>
              <a:rPr lang="en-US" sz="2400" dirty="0" smtClean="0"/>
              <a:t> (K2SO4.MgSO4.6H2O) produced from the brines. </a:t>
            </a:r>
          </a:p>
          <a:p>
            <a:pPr marL="342900" indent="-342900"/>
            <a:r>
              <a:rPr lang="en-US" sz="2400" dirty="0" smtClean="0"/>
              <a:t>4. </a:t>
            </a:r>
            <a:r>
              <a:rPr lang="en-US" sz="2400" b="1" dirty="0" smtClean="0"/>
              <a:t>Potassium nitrate </a:t>
            </a:r>
          </a:p>
          <a:p>
            <a:pPr marL="342900" indent="-342900"/>
            <a:r>
              <a:rPr lang="en-US" sz="2400" dirty="0" smtClean="0"/>
              <a:t>It contains 13%N and 37% K. It is largely used on fruit trees and on crops as cotton and vegetables.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879</Words>
  <Application>Microsoft Office PowerPoint</Application>
  <PresentationFormat>On-screen Show (4:3)</PresentationFormat>
  <Paragraphs>78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dell</cp:lastModifiedBy>
  <cp:revision>5</cp:revision>
  <dcterms:created xsi:type="dcterms:W3CDTF">2021-07-01T08:20:44Z</dcterms:created>
  <dcterms:modified xsi:type="dcterms:W3CDTF">2021-07-01T08:40:52Z</dcterms:modified>
</cp:coreProperties>
</file>