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notesSlides/notesSlide2.xml" ContentType="application/vnd.openxmlformats-officedocument.presentationml.notesSlide+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diagrams/colors2.xml" ContentType="application/vnd.openxmlformats-officedocument.drawingml.diagramColors+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diagrams/layout4.xml" ContentType="application/vnd.openxmlformats-officedocument.drawingml.diagram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6" r:id="rId2"/>
    <p:sldId id="257" r:id="rId3"/>
    <p:sldId id="274" r:id="rId4"/>
    <p:sldId id="258" r:id="rId5"/>
    <p:sldId id="259" r:id="rId6"/>
    <p:sldId id="261" r:id="rId7"/>
    <p:sldId id="266" r:id="rId8"/>
    <p:sldId id="275" r:id="rId9"/>
    <p:sldId id="276" r:id="rId10"/>
    <p:sldId id="277" r:id="rId11"/>
    <p:sldId id="267" r:id="rId12"/>
    <p:sldId id="278" r:id="rId13"/>
    <p:sldId id="279" r:id="rId14"/>
    <p:sldId id="280" r:id="rId15"/>
    <p:sldId id="281" r:id="rId16"/>
    <p:sldId id="282" r:id="rId17"/>
    <p:sldId id="283" r:id="rId18"/>
    <p:sldId id="284" r:id="rId19"/>
    <p:sldId id="268" r:id="rId20"/>
    <p:sldId id="262" r:id="rId21"/>
    <p:sldId id="263" r:id="rId22"/>
    <p:sldId id="264" r:id="rId23"/>
    <p:sldId id="265" r:id="rId24"/>
    <p:sldId id="270" r:id="rId25"/>
    <p:sldId id="271" r:id="rId26"/>
    <p:sldId id="272" r:id="rId27"/>
    <p:sldId id="269" r:id="rId28"/>
    <p:sldId id="273"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E079399-FE4B-42E9-94A6-E4424CB2FB36}" type="doc">
      <dgm:prSet loTypeId="urn:microsoft.com/office/officeart/2005/8/layout/hProcess6" loCatId="process" qsTypeId="urn:microsoft.com/office/officeart/2005/8/quickstyle/simple1" qsCatId="simple" csTypeId="urn:microsoft.com/office/officeart/2005/8/colors/accent1_2" csCatId="accent1" phldr="1"/>
      <dgm:spPr/>
      <dgm:t>
        <a:bodyPr/>
        <a:lstStyle/>
        <a:p>
          <a:endParaRPr lang="en-US"/>
        </a:p>
      </dgm:t>
    </dgm:pt>
    <dgm:pt modelId="{7508C794-DB5D-4099-BCC5-73B8773D95F6}">
      <dgm:prSet phldrT="[Text]"/>
      <dgm:spPr>
        <a:solidFill>
          <a:srgbClr val="00B050"/>
        </a:solidFill>
      </dgm:spPr>
      <dgm:t>
        <a:bodyPr/>
        <a:lstStyle/>
        <a:p>
          <a:r>
            <a:rPr lang="en-US" dirty="0"/>
            <a:t>Organic-1.0</a:t>
          </a:r>
        </a:p>
      </dgm:t>
    </dgm:pt>
    <dgm:pt modelId="{A20ED638-9940-4B65-A66F-3BED1048F955}" type="parTrans" cxnId="{858EB727-C73A-4279-9BF8-7776DF497CC9}">
      <dgm:prSet/>
      <dgm:spPr/>
      <dgm:t>
        <a:bodyPr/>
        <a:lstStyle/>
        <a:p>
          <a:endParaRPr lang="en-US"/>
        </a:p>
      </dgm:t>
    </dgm:pt>
    <dgm:pt modelId="{15A6A57E-6B4D-4ADD-B2E0-FAA2ECDD818C}" type="sibTrans" cxnId="{858EB727-C73A-4279-9BF8-7776DF497CC9}">
      <dgm:prSet/>
      <dgm:spPr/>
      <dgm:t>
        <a:bodyPr/>
        <a:lstStyle/>
        <a:p>
          <a:endParaRPr lang="en-US"/>
        </a:p>
      </dgm:t>
    </dgm:pt>
    <dgm:pt modelId="{4DDA7334-9B9D-4698-B69F-AFF52B8E22EF}">
      <dgm:prSet phldrT="[Text]" custT="1"/>
      <dgm:spPr>
        <a:solidFill>
          <a:srgbClr val="00B0F0">
            <a:alpha val="90000"/>
          </a:srgbClr>
        </a:solidFill>
      </dgm:spPr>
      <dgm:t>
        <a:bodyPr/>
        <a:lstStyle/>
        <a:p>
          <a:r>
            <a:rPr lang="en-US" sz="1400" dirty="0"/>
            <a:t>Discovery Phase</a:t>
          </a:r>
        </a:p>
      </dgm:t>
    </dgm:pt>
    <dgm:pt modelId="{A0A2BA2A-2BF3-4BE5-A16D-66480F85E28F}" type="parTrans" cxnId="{BF33D485-ED35-478B-AC52-C98F01042694}">
      <dgm:prSet/>
      <dgm:spPr/>
      <dgm:t>
        <a:bodyPr/>
        <a:lstStyle/>
        <a:p>
          <a:endParaRPr lang="en-US"/>
        </a:p>
      </dgm:t>
    </dgm:pt>
    <dgm:pt modelId="{0E17D4DA-DF76-4768-91AC-75AB051B2C97}" type="sibTrans" cxnId="{BF33D485-ED35-478B-AC52-C98F01042694}">
      <dgm:prSet/>
      <dgm:spPr/>
      <dgm:t>
        <a:bodyPr/>
        <a:lstStyle/>
        <a:p>
          <a:endParaRPr lang="en-US"/>
        </a:p>
      </dgm:t>
    </dgm:pt>
    <dgm:pt modelId="{FB972C44-16B5-4BBB-AC92-AC3BEC0480A5}">
      <dgm:prSet phldrT="[Text]" custT="1"/>
      <dgm:spPr>
        <a:solidFill>
          <a:srgbClr val="00B0F0">
            <a:alpha val="90000"/>
          </a:srgbClr>
        </a:solidFill>
      </dgm:spPr>
      <dgm:t>
        <a:bodyPr/>
        <a:lstStyle/>
        <a:p>
          <a:r>
            <a:rPr lang="en-US" sz="1400" dirty="0"/>
            <a:t>1920s</a:t>
          </a:r>
        </a:p>
      </dgm:t>
    </dgm:pt>
    <dgm:pt modelId="{E3AA6F47-C5A3-4B65-8E66-FFB4EA0733E1}" type="parTrans" cxnId="{E3B8D650-9294-4FA2-B993-42C729EA4ED7}">
      <dgm:prSet/>
      <dgm:spPr/>
      <dgm:t>
        <a:bodyPr/>
        <a:lstStyle/>
        <a:p>
          <a:endParaRPr lang="en-US"/>
        </a:p>
      </dgm:t>
    </dgm:pt>
    <dgm:pt modelId="{56C13FA8-E694-410F-96FC-32469D6D3C77}" type="sibTrans" cxnId="{E3B8D650-9294-4FA2-B993-42C729EA4ED7}">
      <dgm:prSet/>
      <dgm:spPr/>
      <dgm:t>
        <a:bodyPr/>
        <a:lstStyle/>
        <a:p>
          <a:endParaRPr lang="en-US"/>
        </a:p>
      </dgm:t>
    </dgm:pt>
    <dgm:pt modelId="{DE26A48E-F3CF-4280-BFD8-9CE4861A805B}">
      <dgm:prSet phldrT="[Text]"/>
      <dgm:spPr>
        <a:solidFill>
          <a:srgbClr val="00B050"/>
        </a:solidFill>
      </dgm:spPr>
      <dgm:t>
        <a:bodyPr/>
        <a:lstStyle/>
        <a:p>
          <a:r>
            <a:rPr lang="en-US" dirty="0"/>
            <a:t>Organic-2.0</a:t>
          </a:r>
        </a:p>
      </dgm:t>
    </dgm:pt>
    <dgm:pt modelId="{98871A4B-2F1A-4DC8-9A5F-C393F47CDB2F}" type="parTrans" cxnId="{B5FEF283-6312-438C-BF46-96D9A7B863BB}">
      <dgm:prSet/>
      <dgm:spPr/>
      <dgm:t>
        <a:bodyPr/>
        <a:lstStyle/>
        <a:p>
          <a:endParaRPr lang="en-US"/>
        </a:p>
      </dgm:t>
    </dgm:pt>
    <dgm:pt modelId="{6F168391-6BB9-43B7-8BC3-44A64BA405EA}" type="sibTrans" cxnId="{B5FEF283-6312-438C-BF46-96D9A7B863BB}">
      <dgm:prSet/>
      <dgm:spPr/>
      <dgm:t>
        <a:bodyPr/>
        <a:lstStyle/>
        <a:p>
          <a:endParaRPr lang="en-US"/>
        </a:p>
      </dgm:t>
    </dgm:pt>
    <dgm:pt modelId="{D0FA916F-5B98-4BBB-BAD6-555930B282ED}">
      <dgm:prSet phldrT="[Text]" custT="1"/>
      <dgm:spPr>
        <a:solidFill>
          <a:srgbClr val="00B0F0">
            <a:alpha val="90000"/>
          </a:srgbClr>
        </a:solidFill>
      </dgm:spPr>
      <dgm:t>
        <a:bodyPr/>
        <a:lstStyle/>
        <a:p>
          <a:r>
            <a:rPr lang="en-US" sz="1400" b="0" i="0" dirty="0"/>
            <a:t>Codified ideas into standards </a:t>
          </a:r>
          <a:endParaRPr lang="en-US" sz="1400" dirty="0"/>
        </a:p>
      </dgm:t>
    </dgm:pt>
    <dgm:pt modelId="{7719CD3F-11EA-4BB5-8481-A47B54F22D79}" type="parTrans" cxnId="{E1890554-92F6-4278-9F9F-F873B2FC0B3C}">
      <dgm:prSet/>
      <dgm:spPr/>
      <dgm:t>
        <a:bodyPr/>
        <a:lstStyle/>
        <a:p>
          <a:endParaRPr lang="en-US"/>
        </a:p>
      </dgm:t>
    </dgm:pt>
    <dgm:pt modelId="{A1E7831B-38B1-4FE0-9A0C-07472CB33D80}" type="sibTrans" cxnId="{E1890554-92F6-4278-9F9F-F873B2FC0B3C}">
      <dgm:prSet/>
      <dgm:spPr/>
      <dgm:t>
        <a:bodyPr/>
        <a:lstStyle/>
        <a:p>
          <a:endParaRPr lang="en-US"/>
        </a:p>
      </dgm:t>
    </dgm:pt>
    <dgm:pt modelId="{760D884C-B7B5-4280-9F9A-772C916ADB6D}">
      <dgm:prSet phldrT="[Text]" custT="1"/>
      <dgm:spPr>
        <a:solidFill>
          <a:srgbClr val="00B0F0">
            <a:alpha val="90000"/>
          </a:srgbClr>
        </a:solidFill>
      </dgm:spPr>
      <dgm:t>
        <a:bodyPr/>
        <a:lstStyle/>
        <a:p>
          <a:r>
            <a:rPr lang="en-US" sz="1400" b="0" i="0" dirty="0"/>
            <a:t>1970s</a:t>
          </a:r>
          <a:endParaRPr lang="en-US" sz="1000" dirty="0"/>
        </a:p>
      </dgm:t>
    </dgm:pt>
    <dgm:pt modelId="{A043316C-7B53-4EA4-9F02-7B107FB2AC15}" type="parTrans" cxnId="{7218D95C-C10E-494E-AFDE-6698AD1E6AF7}">
      <dgm:prSet/>
      <dgm:spPr/>
      <dgm:t>
        <a:bodyPr/>
        <a:lstStyle/>
        <a:p>
          <a:endParaRPr lang="en-US"/>
        </a:p>
      </dgm:t>
    </dgm:pt>
    <dgm:pt modelId="{4E9A3B70-448C-4759-90D5-8D8F785A5B9F}" type="sibTrans" cxnId="{7218D95C-C10E-494E-AFDE-6698AD1E6AF7}">
      <dgm:prSet/>
      <dgm:spPr/>
      <dgm:t>
        <a:bodyPr/>
        <a:lstStyle/>
        <a:p>
          <a:endParaRPr lang="en-US"/>
        </a:p>
      </dgm:t>
    </dgm:pt>
    <dgm:pt modelId="{E58DB0FB-0672-4BD3-BBB5-1DDA08B8EF07}">
      <dgm:prSet phldrT="[Text]"/>
      <dgm:spPr>
        <a:solidFill>
          <a:srgbClr val="00B050"/>
        </a:solidFill>
      </dgm:spPr>
      <dgm:t>
        <a:bodyPr/>
        <a:lstStyle/>
        <a:p>
          <a:r>
            <a:rPr lang="en-US" dirty="0"/>
            <a:t>Organic-3.0</a:t>
          </a:r>
        </a:p>
      </dgm:t>
    </dgm:pt>
    <dgm:pt modelId="{F52ED288-979A-4C72-969F-ED8B80E4A8ED}" type="parTrans" cxnId="{600F34B9-7654-4DE0-A717-75F727F02442}">
      <dgm:prSet/>
      <dgm:spPr/>
      <dgm:t>
        <a:bodyPr/>
        <a:lstStyle/>
        <a:p>
          <a:endParaRPr lang="en-US"/>
        </a:p>
      </dgm:t>
    </dgm:pt>
    <dgm:pt modelId="{DD8C4BF3-80A8-49FA-B40B-5CEDB4F1BC98}" type="sibTrans" cxnId="{600F34B9-7654-4DE0-A717-75F727F02442}">
      <dgm:prSet/>
      <dgm:spPr/>
      <dgm:t>
        <a:bodyPr/>
        <a:lstStyle/>
        <a:p>
          <a:endParaRPr lang="en-US"/>
        </a:p>
      </dgm:t>
    </dgm:pt>
    <dgm:pt modelId="{89D92CF9-CAFB-477A-B32D-4E3D47EB6E60}">
      <dgm:prSet phldrT="[Text]" custT="1"/>
      <dgm:spPr>
        <a:solidFill>
          <a:srgbClr val="00B0F0">
            <a:alpha val="90000"/>
          </a:srgbClr>
        </a:solidFill>
      </dgm:spPr>
      <dgm:t>
        <a:bodyPr/>
        <a:lstStyle/>
        <a:p>
          <a:r>
            <a:rPr lang="en-US" sz="1400" b="0" i="0" dirty="0"/>
            <a:t>Organic systems as a part of the multiple solutions </a:t>
          </a:r>
          <a:endParaRPr lang="en-US" sz="1400" b="0" dirty="0"/>
        </a:p>
      </dgm:t>
    </dgm:pt>
    <dgm:pt modelId="{46682DD9-DDA3-4ED6-858C-0F07FF575D74}" type="parTrans" cxnId="{B221CCB8-976B-4560-987D-518A24C9B5FA}">
      <dgm:prSet/>
      <dgm:spPr/>
      <dgm:t>
        <a:bodyPr/>
        <a:lstStyle/>
        <a:p>
          <a:endParaRPr lang="en-US"/>
        </a:p>
      </dgm:t>
    </dgm:pt>
    <dgm:pt modelId="{B1114A7E-287E-4C27-B151-19F593E7CD67}" type="sibTrans" cxnId="{B221CCB8-976B-4560-987D-518A24C9B5FA}">
      <dgm:prSet/>
      <dgm:spPr/>
      <dgm:t>
        <a:bodyPr/>
        <a:lstStyle/>
        <a:p>
          <a:endParaRPr lang="en-US"/>
        </a:p>
      </dgm:t>
    </dgm:pt>
    <dgm:pt modelId="{201C14C6-8B83-481E-8579-ADFE7B4540EB}">
      <dgm:prSet phldrT="[Text]" custT="1"/>
      <dgm:spPr>
        <a:solidFill>
          <a:srgbClr val="00B0F0">
            <a:alpha val="90000"/>
          </a:srgbClr>
        </a:solidFill>
      </dgm:spPr>
      <dgm:t>
        <a:bodyPr/>
        <a:lstStyle/>
        <a:p>
          <a:r>
            <a:rPr lang="en-US" sz="1400" b="0" dirty="0"/>
            <a:t>2015</a:t>
          </a:r>
          <a:endParaRPr lang="en-US" sz="1000" b="0" dirty="0"/>
        </a:p>
      </dgm:t>
    </dgm:pt>
    <dgm:pt modelId="{D8C59417-7D90-4F98-A35E-D09ADBC31093}" type="parTrans" cxnId="{ACC69FF2-3508-4910-B62B-0E80F7F6A8D7}">
      <dgm:prSet/>
      <dgm:spPr/>
      <dgm:t>
        <a:bodyPr/>
        <a:lstStyle/>
        <a:p>
          <a:endParaRPr lang="en-US"/>
        </a:p>
      </dgm:t>
    </dgm:pt>
    <dgm:pt modelId="{9843ED87-4C16-46DB-B963-292A3F4943FF}" type="sibTrans" cxnId="{ACC69FF2-3508-4910-B62B-0E80F7F6A8D7}">
      <dgm:prSet/>
      <dgm:spPr/>
      <dgm:t>
        <a:bodyPr/>
        <a:lstStyle/>
        <a:p>
          <a:endParaRPr lang="en-US"/>
        </a:p>
      </dgm:t>
    </dgm:pt>
    <dgm:pt modelId="{876B8F75-99E6-4312-9A45-A0719A11066B}" type="pres">
      <dgm:prSet presAssocID="{8E079399-FE4B-42E9-94A6-E4424CB2FB36}" presName="theList" presStyleCnt="0">
        <dgm:presLayoutVars>
          <dgm:dir/>
          <dgm:animLvl val="lvl"/>
          <dgm:resizeHandles val="exact"/>
        </dgm:presLayoutVars>
      </dgm:prSet>
      <dgm:spPr/>
      <dgm:t>
        <a:bodyPr/>
        <a:lstStyle/>
        <a:p>
          <a:endParaRPr lang="en-US"/>
        </a:p>
      </dgm:t>
    </dgm:pt>
    <dgm:pt modelId="{F32E5063-3291-4215-A2D3-7A33D32B7AA7}" type="pres">
      <dgm:prSet presAssocID="{7508C794-DB5D-4099-BCC5-73B8773D95F6}" presName="compNode" presStyleCnt="0"/>
      <dgm:spPr/>
    </dgm:pt>
    <dgm:pt modelId="{80707FE5-E1FB-4D6C-A7B0-751279B96A17}" type="pres">
      <dgm:prSet presAssocID="{7508C794-DB5D-4099-BCC5-73B8773D95F6}" presName="noGeometry" presStyleCnt="0"/>
      <dgm:spPr/>
    </dgm:pt>
    <dgm:pt modelId="{7D33F628-3823-4650-B34C-48479E5C2361}" type="pres">
      <dgm:prSet presAssocID="{7508C794-DB5D-4099-BCC5-73B8773D95F6}" presName="childTextVisible" presStyleLbl="bgAccFollowNode1" presStyleIdx="0" presStyleCnt="3">
        <dgm:presLayoutVars>
          <dgm:bulletEnabled val="1"/>
        </dgm:presLayoutVars>
      </dgm:prSet>
      <dgm:spPr/>
      <dgm:t>
        <a:bodyPr/>
        <a:lstStyle/>
        <a:p>
          <a:endParaRPr lang="en-US"/>
        </a:p>
      </dgm:t>
    </dgm:pt>
    <dgm:pt modelId="{67548AD9-94A9-442A-927F-5FAF7C0584C1}" type="pres">
      <dgm:prSet presAssocID="{7508C794-DB5D-4099-BCC5-73B8773D95F6}" presName="childTextHidden" presStyleLbl="bgAccFollowNode1" presStyleIdx="0" presStyleCnt="3"/>
      <dgm:spPr/>
      <dgm:t>
        <a:bodyPr/>
        <a:lstStyle/>
        <a:p>
          <a:endParaRPr lang="en-US"/>
        </a:p>
      </dgm:t>
    </dgm:pt>
    <dgm:pt modelId="{3921CEB8-1FEF-42B8-853C-7E08A33C5FA5}" type="pres">
      <dgm:prSet presAssocID="{7508C794-DB5D-4099-BCC5-73B8773D95F6}" presName="parentText" presStyleLbl="node1" presStyleIdx="0" presStyleCnt="3">
        <dgm:presLayoutVars>
          <dgm:chMax val="1"/>
          <dgm:bulletEnabled val="1"/>
        </dgm:presLayoutVars>
      </dgm:prSet>
      <dgm:spPr/>
      <dgm:t>
        <a:bodyPr/>
        <a:lstStyle/>
        <a:p>
          <a:endParaRPr lang="en-US"/>
        </a:p>
      </dgm:t>
    </dgm:pt>
    <dgm:pt modelId="{32A21DDB-6323-4EA3-B7FE-EEC9EDF7E794}" type="pres">
      <dgm:prSet presAssocID="{7508C794-DB5D-4099-BCC5-73B8773D95F6}" presName="aSpace" presStyleCnt="0"/>
      <dgm:spPr/>
    </dgm:pt>
    <dgm:pt modelId="{C44598AE-ABA0-4A79-9A25-2347C417ED7C}" type="pres">
      <dgm:prSet presAssocID="{DE26A48E-F3CF-4280-BFD8-9CE4861A805B}" presName="compNode" presStyleCnt="0"/>
      <dgm:spPr/>
    </dgm:pt>
    <dgm:pt modelId="{5D5FA8B5-C156-4913-8E31-565375D8CA11}" type="pres">
      <dgm:prSet presAssocID="{DE26A48E-F3CF-4280-BFD8-9CE4861A805B}" presName="noGeometry" presStyleCnt="0"/>
      <dgm:spPr/>
    </dgm:pt>
    <dgm:pt modelId="{08E50A78-9601-44AE-A0F2-2A59B513245C}" type="pres">
      <dgm:prSet presAssocID="{DE26A48E-F3CF-4280-BFD8-9CE4861A805B}" presName="childTextVisible" presStyleLbl="bgAccFollowNode1" presStyleIdx="1" presStyleCnt="3" custScaleX="110206">
        <dgm:presLayoutVars>
          <dgm:bulletEnabled val="1"/>
        </dgm:presLayoutVars>
      </dgm:prSet>
      <dgm:spPr/>
      <dgm:t>
        <a:bodyPr/>
        <a:lstStyle/>
        <a:p>
          <a:endParaRPr lang="en-US"/>
        </a:p>
      </dgm:t>
    </dgm:pt>
    <dgm:pt modelId="{A40CDDE3-2C92-4ECF-9D21-F8A94476EDD0}" type="pres">
      <dgm:prSet presAssocID="{DE26A48E-F3CF-4280-BFD8-9CE4861A805B}" presName="childTextHidden" presStyleLbl="bgAccFollowNode1" presStyleIdx="1" presStyleCnt="3"/>
      <dgm:spPr/>
      <dgm:t>
        <a:bodyPr/>
        <a:lstStyle/>
        <a:p>
          <a:endParaRPr lang="en-US"/>
        </a:p>
      </dgm:t>
    </dgm:pt>
    <dgm:pt modelId="{562E3FA9-1DCA-42B9-9C01-DFBBFFDB1999}" type="pres">
      <dgm:prSet presAssocID="{DE26A48E-F3CF-4280-BFD8-9CE4861A805B}" presName="parentText" presStyleLbl="node1" presStyleIdx="1" presStyleCnt="3">
        <dgm:presLayoutVars>
          <dgm:chMax val="1"/>
          <dgm:bulletEnabled val="1"/>
        </dgm:presLayoutVars>
      </dgm:prSet>
      <dgm:spPr/>
      <dgm:t>
        <a:bodyPr/>
        <a:lstStyle/>
        <a:p>
          <a:endParaRPr lang="en-US"/>
        </a:p>
      </dgm:t>
    </dgm:pt>
    <dgm:pt modelId="{802707B5-984C-4CD7-8EF8-A5D27AF69AB0}" type="pres">
      <dgm:prSet presAssocID="{DE26A48E-F3CF-4280-BFD8-9CE4861A805B}" presName="aSpace" presStyleCnt="0"/>
      <dgm:spPr/>
    </dgm:pt>
    <dgm:pt modelId="{D0FA6020-B806-40D4-990C-36E58F807B1F}" type="pres">
      <dgm:prSet presAssocID="{E58DB0FB-0672-4BD3-BBB5-1DDA08B8EF07}" presName="compNode" presStyleCnt="0"/>
      <dgm:spPr/>
    </dgm:pt>
    <dgm:pt modelId="{E30B1E9E-C2BE-4D41-A8CE-7B782CC21275}" type="pres">
      <dgm:prSet presAssocID="{E58DB0FB-0672-4BD3-BBB5-1DDA08B8EF07}" presName="noGeometry" presStyleCnt="0"/>
      <dgm:spPr/>
    </dgm:pt>
    <dgm:pt modelId="{E042FC10-0EF2-451B-837A-F4F39C18EF13}" type="pres">
      <dgm:prSet presAssocID="{E58DB0FB-0672-4BD3-BBB5-1DDA08B8EF07}" presName="childTextVisible" presStyleLbl="bgAccFollowNode1" presStyleIdx="2" presStyleCnt="3" custScaleX="115779">
        <dgm:presLayoutVars>
          <dgm:bulletEnabled val="1"/>
        </dgm:presLayoutVars>
      </dgm:prSet>
      <dgm:spPr/>
      <dgm:t>
        <a:bodyPr/>
        <a:lstStyle/>
        <a:p>
          <a:endParaRPr lang="en-US"/>
        </a:p>
      </dgm:t>
    </dgm:pt>
    <dgm:pt modelId="{94FA2557-FFC1-421D-82C1-81CDF7EB8A98}" type="pres">
      <dgm:prSet presAssocID="{E58DB0FB-0672-4BD3-BBB5-1DDA08B8EF07}" presName="childTextHidden" presStyleLbl="bgAccFollowNode1" presStyleIdx="2" presStyleCnt="3"/>
      <dgm:spPr/>
      <dgm:t>
        <a:bodyPr/>
        <a:lstStyle/>
        <a:p>
          <a:endParaRPr lang="en-US"/>
        </a:p>
      </dgm:t>
    </dgm:pt>
    <dgm:pt modelId="{F9FCE2C8-E364-431F-8CAC-2F8C4D018D25}" type="pres">
      <dgm:prSet presAssocID="{E58DB0FB-0672-4BD3-BBB5-1DDA08B8EF07}" presName="parentText" presStyleLbl="node1" presStyleIdx="2" presStyleCnt="3">
        <dgm:presLayoutVars>
          <dgm:chMax val="1"/>
          <dgm:bulletEnabled val="1"/>
        </dgm:presLayoutVars>
      </dgm:prSet>
      <dgm:spPr/>
      <dgm:t>
        <a:bodyPr/>
        <a:lstStyle/>
        <a:p>
          <a:endParaRPr lang="en-US"/>
        </a:p>
      </dgm:t>
    </dgm:pt>
  </dgm:ptLst>
  <dgm:cxnLst>
    <dgm:cxn modelId="{C4B76688-D733-42D5-9121-3AFFE8466BB8}" type="presOf" srcId="{89D92CF9-CAFB-477A-B32D-4E3D47EB6E60}" destId="{94FA2557-FFC1-421D-82C1-81CDF7EB8A98}" srcOrd="1" destOrd="0" presId="urn:microsoft.com/office/officeart/2005/8/layout/hProcess6"/>
    <dgm:cxn modelId="{172A5082-32FC-4E51-B082-F83DDE46E873}" type="presOf" srcId="{D0FA916F-5B98-4BBB-BAD6-555930B282ED}" destId="{A40CDDE3-2C92-4ECF-9D21-F8A94476EDD0}" srcOrd="1" destOrd="0" presId="urn:microsoft.com/office/officeart/2005/8/layout/hProcess6"/>
    <dgm:cxn modelId="{872639EF-51E0-455D-8715-B768C9F6A5A7}" type="presOf" srcId="{E58DB0FB-0672-4BD3-BBB5-1DDA08B8EF07}" destId="{F9FCE2C8-E364-431F-8CAC-2F8C4D018D25}" srcOrd="0" destOrd="0" presId="urn:microsoft.com/office/officeart/2005/8/layout/hProcess6"/>
    <dgm:cxn modelId="{5749F682-8AC8-45D6-A2F1-5B579CDB5DB3}" type="presOf" srcId="{4DDA7334-9B9D-4698-B69F-AFF52B8E22EF}" destId="{67548AD9-94A9-442A-927F-5FAF7C0584C1}" srcOrd="1" destOrd="0" presId="urn:microsoft.com/office/officeart/2005/8/layout/hProcess6"/>
    <dgm:cxn modelId="{B221CCB8-976B-4560-987D-518A24C9B5FA}" srcId="{E58DB0FB-0672-4BD3-BBB5-1DDA08B8EF07}" destId="{89D92CF9-CAFB-477A-B32D-4E3D47EB6E60}" srcOrd="0" destOrd="0" parTransId="{46682DD9-DDA3-4ED6-858C-0F07FF575D74}" sibTransId="{B1114A7E-287E-4C27-B151-19F593E7CD67}"/>
    <dgm:cxn modelId="{8F2A667E-DB8A-4B94-AB83-E0C04BBDEBF1}" type="presOf" srcId="{201C14C6-8B83-481E-8579-ADFE7B4540EB}" destId="{94FA2557-FFC1-421D-82C1-81CDF7EB8A98}" srcOrd="1" destOrd="1" presId="urn:microsoft.com/office/officeart/2005/8/layout/hProcess6"/>
    <dgm:cxn modelId="{7218D95C-C10E-494E-AFDE-6698AD1E6AF7}" srcId="{DE26A48E-F3CF-4280-BFD8-9CE4861A805B}" destId="{760D884C-B7B5-4280-9F9A-772C916ADB6D}" srcOrd="1" destOrd="0" parTransId="{A043316C-7B53-4EA4-9F02-7B107FB2AC15}" sibTransId="{4E9A3B70-448C-4759-90D5-8D8F785A5B9F}"/>
    <dgm:cxn modelId="{E1890554-92F6-4278-9F9F-F873B2FC0B3C}" srcId="{DE26A48E-F3CF-4280-BFD8-9CE4861A805B}" destId="{D0FA916F-5B98-4BBB-BAD6-555930B282ED}" srcOrd="0" destOrd="0" parTransId="{7719CD3F-11EA-4BB5-8481-A47B54F22D79}" sibTransId="{A1E7831B-38B1-4FE0-9A0C-07472CB33D80}"/>
    <dgm:cxn modelId="{503066A6-3C86-4880-87E4-625DED0911A2}" type="presOf" srcId="{DE26A48E-F3CF-4280-BFD8-9CE4861A805B}" destId="{562E3FA9-1DCA-42B9-9C01-DFBBFFDB1999}" srcOrd="0" destOrd="0" presId="urn:microsoft.com/office/officeart/2005/8/layout/hProcess6"/>
    <dgm:cxn modelId="{600F34B9-7654-4DE0-A717-75F727F02442}" srcId="{8E079399-FE4B-42E9-94A6-E4424CB2FB36}" destId="{E58DB0FB-0672-4BD3-BBB5-1DDA08B8EF07}" srcOrd="2" destOrd="0" parTransId="{F52ED288-979A-4C72-969F-ED8B80E4A8ED}" sibTransId="{DD8C4BF3-80A8-49FA-B40B-5CEDB4F1BC98}"/>
    <dgm:cxn modelId="{56639A1C-9C75-4C73-B631-1DBC1FCB5C72}" type="presOf" srcId="{760D884C-B7B5-4280-9F9A-772C916ADB6D}" destId="{08E50A78-9601-44AE-A0F2-2A59B513245C}" srcOrd="0" destOrd="1" presId="urn:microsoft.com/office/officeart/2005/8/layout/hProcess6"/>
    <dgm:cxn modelId="{5DE140E6-F26F-4342-BF0A-07B5B9CA29D3}" type="presOf" srcId="{760D884C-B7B5-4280-9F9A-772C916ADB6D}" destId="{A40CDDE3-2C92-4ECF-9D21-F8A94476EDD0}" srcOrd="1" destOrd="1" presId="urn:microsoft.com/office/officeart/2005/8/layout/hProcess6"/>
    <dgm:cxn modelId="{B5FEF283-6312-438C-BF46-96D9A7B863BB}" srcId="{8E079399-FE4B-42E9-94A6-E4424CB2FB36}" destId="{DE26A48E-F3CF-4280-BFD8-9CE4861A805B}" srcOrd="1" destOrd="0" parTransId="{98871A4B-2F1A-4DC8-9A5F-C393F47CDB2F}" sibTransId="{6F168391-6BB9-43B7-8BC3-44A64BA405EA}"/>
    <dgm:cxn modelId="{6ED0A177-3E97-44B8-B1BF-BDBEA18301C1}" type="presOf" srcId="{7508C794-DB5D-4099-BCC5-73B8773D95F6}" destId="{3921CEB8-1FEF-42B8-853C-7E08A33C5FA5}" srcOrd="0" destOrd="0" presId="urn:microsoft.com/office/officeart/2005/8/layout/hProcess6"/>
    <dgm:cxn modelId="{1AAF0399-37A9-4E65-863C-24C6A1AAF603}" type="presOf" srcId="{FB972C44-16B5-4BBB-AC92-AC3BEC0480A5}" destId="{67548AD9-94A9-442A-927F-5FAF7C0584C1}" srcOrd="1" destOrd="1" presId="urn:microsoft.com/office/officeart/2005/8/layout/hProcess6"/>
    <dgm:cxn modelId="{E3B8D650-9294-4FA2-B993-42C729EA4ED7}" srcId="{7508C794-DB5D-4099-BCC5-73B8773D95F6}" destId="{FB972C44-16B5-4BBB-AC92-AC3BEC0480A5}" srcOrd="1" destOrd="0" parTransId="{E3AA6F47-C5A3-4B65-8E66-FFB4EA0733E1}" sibTransId="{56C13FA8-E694-410F-96FC-32469D6D3C77}"/>
    <dgm:cxn modelId="{15212D28-E315-4FD7-9F37-A434F0D0C7C5}" type="presOf" srcId="{FB972C44-16B5-4BBB-AC92-AC3BEC0480A5}" destId="{7D33F628-3823-4650-B34C-48479E5C2361}" srcOrd="0" destOrd="1" presId="urn:microsoft.com/office/officeart/2005/8/layout/hProcess6"/>
    <dgm:cxn modelId="{C9040C17-7296-4D5D-8DA4-7D0C3E6272F0}" type="presOf" srcId="{201C14C6-8B83-481E-8579-ADFE7B4540EB}" destId="{E042FC10-0EF2-451B-837A-F4F39C18EF13}" srcOrd="0" destOrd="1" presId="urn:microsoft.com/office/officeart/2005/8/layout/hProcess6"/>
    <dgm:cxn modelId="{ACC69FF2-3508-4910-B62B-0E80F7F6A8D7}" srcId="{E58DB0FB-0672-4BD3-BBB5-1DDA08B8EF07}" destId="{201C14C6-8B83-481E-8579-ADFE7B4540EB}" srcOrd="1" destOrd="0" parTransId="{D8C59417-7D90-4F98-A35E-D09ADBC31093}" sibTransId="{9843ED87-4C16-46DB-B963-292A3F4943FF}"/>
    <dgm:cxn modelId="{C3C28DD1-4A10-4E77-8B7E-1FCF1EF0071F}" type="presOf" srcId="{4DDA7334-9B9D-4698-B69F-AFF52B8E22EF}" destId="{7D33F628-3823-4650-B34C-48479E5C2361}" srcOrd="0" destOrd="0" presId="urn:microsoft.com/office/officeart/2005/8/layout/hProcess6"/>
    <dgm:cxn modelId="{858EB727-C73A-4279-9BF8-7776DF497CC9}" srcId="{8E079399-FE4B-42E9-94A6-E4424CB2FB36}" destId="{7508C794-DB5D-4099-BCC5-73B8773D95F6}" srcOrd="0" destOrd="0" parTransId="{A20ED638-9940-4B65-A66F-3BED1048F955}" sibTransId="{15A6A57E-6B4D-4ADD-B2E0-FAA2ECDD818C}"/>
    <dgm:cxn modelId="{716E13EE-95FB-4491-9DBA-737048FACDF9}" type="presOf" srcId="{D0FA916F-5B98-4BBB-BAD6-555930B282ED}" destId="{08E50A78-9601-44AE-A0F2-2A59B513245C}" srcOrd="0" destOrd="0" presId="urn:microsoft.com/office/officeart/2005/8/layout/hProcess6"/>
    <dgm:cxn modelId="{BF33D485-ED35-478B-AC52-C98F01042694}" srcId="{7508C794-DB5D-4099-BCC5-73B8773D95F6}" destId="{4DDA7334-9B9D-4698-B69F-AFF52B8E22EF}" srcOrd="0" destOrd="0" parTransId="{A0A2BA2A-2BF3-4BE5-A16D-66480F85E28F}" sibTransId="{0E17D4DA-DF76-4768-91AC-75AB051B2C97}"/>
    <dgm:cxn modelId="{BD3B367D-AB43-4D1D-84B2-A9259078ACDA}" type="presOf" srcId="{89D92CF9-CAFB-477A-B32D-4E3D47EB6E60}" destId="{E042FC10-0EF2-451B-837A-F4F39C18EF13}" srcOrd="0" destOrd="0" presId="urn:microsoft.com/office/officeart/2005/8/layout/hProcess6"/>
    <dgm:cxn modelId="{5CB8C584-8B2C-46D6-9824-9EFCA26A77A9}" type="presOf" srcId="{8E079399-FE4B-42E9-94A6-E4424CB2FB36}" destId="{876B8F75-99E6-4312-9A45-A0719A11066B}" srcOrd="0" destOrd="0" presId="urn:microsoft.com/office/officeart/2005/8/layout/hProcess6"/>
    <dgm:cxn modelId="{E1BABC91-6E68-4BC4-9968-C3AA12882A0A}" type="presParOf" srcId="{876B8F75-99E6-4312-9A45-A0719A11066B}" destId="{F32E5063-3291-4215-A2D3-7A33D32B7AA7}" srcOrd="0" destOrd="0" presId="urn:microsoft.com/office/officeart/2005/8/layout/hProcess6"/>
    <dgm:cxn modelId="{4F50643B-A954-4272-9753-980230C6683D}" type="presParOf" srcId="{F32E5063-3291-4215-A2D3-7A33D32B7AA7}" destId="{80707FE5-E1FB-4D6C-A7B0-751279B96A17}" srcOrd="0" destOrd="0" presId="urn:microsoft.com/office/officeart/2005/8/layout/hProcess6"/>
    <dgm:cxn modelId="{D55A4251-B6E8-43C2-B61B-7602026C9511}" type="presParOf" srcId="{F32E5063-3291-4215-A2D3-7A33D32B7AA7}" destId="{7D33F628-3823-4650-B34C-48479E5C2361}" srcOrd="1" destOrd="0" presId="urn:microsoft.com/office/officeart/2005/8/layout/hProcess6"/>
    <dgm:cxn modelId="{D0CA61B7-6E3C-404C-8E1F-66A1545309B2}" type="presParOf" srcId="{F32E5063-3291-4215-A2D3-7A33D32B7AA7}" destId="{67548AD9-94A9-442A-927F-5FAF7C0584C1}" srcOrd="2" destOrd="0" presId="urn:microsoft.com/office/officeart/2005/8/layout/hProcess6"/>
    <dgm:cxn modelId="{11B34EA0-C7CC-4AEC-81F7-D346BC1E5E1E}" type="presParOf" srcId="{F32E5063-3291-4215-A2D3-7A33D32B7AA7}" destId="{3921CEB8-1FEF-42B8-853C-7E08A33C5FA5}" srcOrd="3" destOrd="0" presId="urn:microsoft.com/office/officeart/2005/8/layout/hProcess6"/>
    <dgm:cxn modelId="{83E02E73-5F91-4184-84E3-6D8259688FDE}" type="presParOf" srcId="{876B8F75-99E6-4312-9A45-A0719A11066B}" destId="{32A21DDB-6323-4EA3-B7FE-EEC9EDF7E794}" srcOrd="1" destOrd="0" presId="urn:microsoft.com/office/officeart/2005/8/layout/hProcess6"/>
    <dgm:cxn modelId="{D292EC29-EA2F-43F6-9F1A-68332F6A0813}" type="presParOf" srcId="{876B8F75-99E6-4312-9A45-A0719A11066B}" destId="{C44598AE-ABA0-4A79-9A25-2347C417ED7C}" srcOrd="2" destOrd="0" presId="urn:microsoft.com/office/officeart/2005/8/layout/hProcess6"/>
    <dgm:cxn modelId="{0BD81649-565A-47EF-B4EB-8BCD53E55CEA}" type="presParOf" srcId="{C44598AE-ABA0-4A79-9A25-2347C417ED7C}" destId="{5D5FA8B5-C156-4913-8E31-565375D8CA11}" srcOrd="0" destOrd="0" presId="urn:microsoft.com/office/officeart/2005/8/layout/hProcess6"/>
    <dgm:cxn modelId="{1601FF00-FD91-4593-9EB9-4790D0384988}" type="presParOf" srcId="{C44598AE-ABA0-4A79-9A25-2347C417ED7C}" destId="{08E50A78-9601-44AE-A0F2-2A59B513245C}" srcOrd="1" destOrd="0" presId="urn:microsoft.com/office/officeart/2005/8/layout/hProcess6"/>
    <dgm:cxn modelId="{50E45A27-659E-475B-8251-C221C24A3EE1}" type="presParOf" srcId="{C44598AE-ABA0-4A79-9A25-2347C417ED7C}" destId="{A40CDDE3-2C92-4ECF-9D21-F8A94476EDD0}" srcOrd="2" destOrd="0" presId="urn:microsoft.com/office/officeart/2005/8/layout/hProcess6"/>
    <dgm:cxn modelId="{4831434D-D6F8-4D84-8464-18F77E854109}" type="presParOf" srcId="{C44598AE-ABA0-4A79-9A25-2347C417ED7C}" destId="{562E3FA9-1DCA-42B9-9C01-DFBBFFDB1999}" srcOrd="3" destOrd="0" presId="urn:microsoft.com/office/officeart/2005/8/layout/hProcess6"/>
    <dgm:cxn modelId="{D72C86F5-62C6-46CA-B6C1-EBBBA7C4AAD0}" type="presParOf" srcId="{876B8F75-99E6-4312-9A45-A0719A11066B}" destId="{802707B5-984C-4CD7-8EF8-A5D27AF69AB0}" srcOrd="3" destOrd="0" presId="urn:microsoft.com/office/officeart/2005/8/layout/hProcess6"/>
    <dgm:cxn modelId="{52363DE0-E1C3-49C6-BDC7-52F8B47C5961}" type="presParOf" srcId="{876B8F75-99E6-4312-9A45-A0719A11066B}" destId="{D0FA6020-B806-40D4-990C-36E58F807B1F}" srcOrd="4" destOrd="0" presId="urn:microsoft.com/office/officeart/2005/8/layout/hProcess6"/>
    <dgm:cxn modelId="{FDA0D0C9-0CB1-43BA-BAD1-2C48A4020016}" type="presParOf" srcId="{D0FA6020-B806-40D4-990C-36E58F807B1F}" destId="{E30B1E9E-C2BE-4D41-A8CE-7B782CC21275}" srcOrd="0" destOrd="0" presId="urn:microsoft.com/office/officeart/2005/8/layout/hProcess6"/>
    <dgm:cxn modelId="{18CB3844-4F18-4571-8B04-F63EE99A9658}" type="presParOf" srcId="{D0FA6020-B806-40D4-990C-36E58F807B1F}" destId="{E042FC10-0EF2-451B-837A-F4F39C18EF13}" srcOrd="1" destOrd="0" presId="urn:microsoft.com/office/officeart/2005/8/layout/hProcess6"/>
    <dgm:cxn modelId="{6E9624F1-4D54-42EA-80D2-16BD195CB579}" type="presParOf" srcId="{D0FA6020-B806-40D4-990C-36E58F807B1F}" destId="{94FA2557-FFC1-421D-82C1-81CDF7EB8A98}" srcOrd="2" destOrd="0" presId="urn:microsoft.com/office/officeart/2005/8/layout/hProcess6"/>
    <dgm:cxn modelId="{47601FD3-D573-4937-BC44-744B0A525418}" type="presParOf" srcId="{D0FA6020-B806-40D4-990C-36E58F807B1F}" destId="{F9FCE2C8-E364-431F-8CAC-2F8C4D018D25}" srcOrd="3" destOrd="0" presId="urn:microsoft.com/office/officeart/2005/8/layout/hProcess6"/>
  </dgm:cxnLst>
  <dgm:bg>
    <a:noFill/>
  </dgm:bg>
  <dgm:whole/>
</dgm:dataModel>
</file>

<file path=ppt/diagrams/data2.xml><?xml version="1.0" encoding="utf-8"?>
<dgm:dataModel xmlns:dgm="http://schemas.openxmlformats.org/drawingml/2006/diagram" xmlns:a="http://schemas.openxmlformats.org/drawingml/2006/main">
  <dgm:ptLst>
    <dgm:pt modelId="{BC018331-B2EB-4AA1-9AFE-5248EAEE8ED5}" type="doc">
      <dgm:prSet loTypeId="urn:microsoft.com/office/officeart/2009/3/layout/StepUpProcess" loCatId="process" qsTypeId="urn:microsoft.com/office/officeart/2005/8/quickstyle/simple1" qsCatId="simple" csTypeId="urn:microsoft.com/office/officeart/2005/8/colors/accent1_2" csCatId="accent1" phldr="1"/>
      <dgm:spPr/>
      <dgm:t>
        <a:bodyPr/>
        <a:lstStyle/>
        <a:p>
          <a:endParaRPr lang="en-US"/>
        </a:p>
      </dgm:t>
    </dgm:pt>
    <dgm:pt modelId="{9E39BB40-12EB-4A3C-A247-A86A0B241A66}">
      <dgm:prSet phldrT="[Text]"/>
      <dgm:spPr/>
      <dgm:t>
        <a:bodyPr/>
        <a:lstStyle/>
        <a:p>
          <a:r>
            <a:rPr lang="en-US" dirty="0"/>
            <a:t>Institute for Sustainable Agriculture Nepal </a:t>
          </a:r>
        </a:p>
      </dgm:t>
    </dgm:pt>
    <dgm:pt modelId="{E277A4D9-9A79-451E-B042-03B80C4B0CCB}" type="parTrans" cxnId="{106F05B9-83C4-4749-B2FE-613E3972A57E}">
      <dgm:prSet/>
      <dgm:spPr/>
      <dgm:t>
        <a:bodyPr/>
        <a:lstStyle/>
        <a:p>
          <a:endParaRPr lang="en-US"/>
        </a:p>
      </dgm:t>
    </dgm:pt>
    <dgm:pt modelId="{BEFCF5E3-74B8-471B-BA8A-599672FC932E}" type="sibTrans" cxnId="{106F05B9-83C4-4749-B2FE-613E3972A57E}">
      <dgm:prSet/>
      <dgm:spPr/>
      <dgm:t>
        <a:bodyPr/>
        <a:lstStyle/>
        <a:p>
          <a:endParaRPr lang="en-US"/>
        </a:p>
      </dgm:t>
    </dgm:pt>
    <dgm:pt modelId="{5B56AACF-4FE5-415E-85E9-8C6AC265B997}">
      <dgm:prSet phldrT="[Text]"/>
      <dgm:spPr/>
      <dgm:t>
        <a:bodyPr/>
        <a:lstStyle/>
        <a:p>
          <a:r>
            <a:rPr lang="en-US" dirty="0"/>
            <a:t>Nepal Permaculture Group</a:t>
          </a:r>
        </a:p>
      </dgm:t>
    </dgm:pt>
    <dgm:pt modelId="{30EED59F-0667-4853-A874-2008BADAA5AD}" type="parTrans" cxnId="{DD53C0CA-1853-4E02-BF0B-8FF303A9964A}">
      <dgm:prSet/>
      <dgm:spPr/>
      <dgm:t>
        <a:bodyPr/>
        <a:lstStyle/>
        <a:p>
          <a:endParaRPr lang="en-US"/>
        </a:p>
      </dgm:t>
    </dgm:pt>
    <dgm:pt modelId="{727314D9-E221-4441-BD1B-DB9A79CCBB0E}" type="sibTrans" cxnId="{DD53C0CA-1853-4E02-BF0B-8FF303A9964A}">
      <dgm:prSet/>
      <dgm:spPr/>
      <dgm:t>
        <a:bodyPr/>
        <a:lstStyle/>
        <a:p>
          <a:endParaRPr lang="en-US"/>
        </a:p>
      </dgm:t>
    </dgm:pt>
    <dgm:pt modelId="{88AE858A-60BB-404B-A453-78CD91E2562D}">
      <dgm:prSet phldrT="[Text]"/>
      <dgm:spPr/>
      <dgm:t>
        <a:bodyPr/>
        <a:lstStyle/>
        <a:p>
          <a:r>
            <a:rPr lang="en-US" dirty="0"/>
            <a:t>Organic farm in </a:t>
          </a:r>
          <a:r>
            <a:rPr lang="en-US" dirty="0" err="1"/>
            <a:t>Gamchha</a:t>
          </a:r>
          <a:r>
            <a:rPr lang="en-US" dirty="0"/>
            <a:t>, Bhaktapur</a:t>
          </a:r>
        </a:p>
      </dgm:t>
    </dgm:pt>
    <dgm:pt modelId="{CE5F93A2-6375-4CBB-9F15-B8FBC2A451FA}" type="sibTrans" cxnId="{17107E0E-9963-4BFF-9594-265BD7D6EE5A}">
      <dgm:prSet/>
      <dgm:spPr/>
      <dgm:t>
        <a:bodyPr/>
        <a:lstStyle/>
        <a:p>
          <a:endParaRPr lang="en-US"/>
        </a:p>
      </dgm:t>
    </dgm:pt>
    <dgm:pt modelId="{2F7F6571-2288-449F-9B4D-18BF69BFD65B}" type="parTrans" cxnId="{17107E0E-9963-4BFF-9594-265BD7D6EE5A}">
      <dgm:prSet/>
      <dgm:spPr/>
      <dgm:t>
        <a:bodyPr/>
        <a:lstStyle/>
        <a:p>
          <a:endParaRPr lang="en-US"/>
        </a:p>
      </dgm:t>
    </dgm:pt>
    <dgm:pt modelId="{1EA2DECC-C824-44C9-B7CC-119B062A634E}" type="pres">
      <dgm:prSet presAssocID="{BC018331-B2EB-4AA1-9AFE-5248EAEE8ED5}" presName="rootnode" presStyleCnt="0">
        <dgm:presLayoutVars>
          <dgm:chMax/>
          <dgm:chPref/>
          <dgm:dir/>
          <dgm:animLvl val="lvl"/>
        </dgm:presLayoutVars>
      </dgm:prSet>
      <dgm:spPr/>
      <dgm:t>
        <a:bodyPr/>
        <a:lstStyle/>
        <a:p>
          <a:endParaRPr lang="en-US"/>
        </a:p>
      </dgm:t>
    </dgm:pt>
    <dgm:pt modelId="{185B92E3-65A2-4775-A37E-168B771C1CB1}" type="pres">
      <dgm:prSet presAssocID="{9E39BB40-12EB-4A3C-A247-A86A0B241A66}" presName="composite" presStyleCnt="0"/>
      <dgm:spPr/>
    </dgm:pt>
    <dgm:pt modelId="{AFE089C3-8B10-45DF-AA16-8ED5742D6F38}" type="pres">
      <dgm:prSet presAssocID="{9E39BB40-12EB-4A3C-A247-A86A0B241A66}" presName="LShape" presStyleLbl="alignNode1" presStyleIdx="0" presStyleCnt="5" custScaleX="115967" custScaleY="95889"/>
      <dgm:spPr>
        <a:solidFill>
          <a:srgbClr val="00B050"/>
        </a:solidFill>
        <a:ln>
          <a:solidFill>
            <a:srgbClr val="00B050"/>
          </a:solidFill>
        </a:ln>
      </dgm:spPr>
    </dgm:pt>
    <dgm:pt modelId="{793B1A72-7EC2-4D0A-ADEA-0D40B7710A7D}" type="pres">
      <dgm:prSet presAssocID="{9E39BB40-12EB-4A3C-A247-A86A0B241A66}" presName="ParentText" presStyleLbl="revTx" presStyleIdx="0" presStyleCnt="3" custScaleX="120277">
        <dgm:presLayoutVars>
          <dgm:chMax val="0"/>
          <dgm:chPref val="0"/>
          <dgm:bulletEnabled val="1"/>
        </dgm:presLayoutVars>
      </dgm:prSet>
      <dgm:spPr/>
      <dgm:t>
        <a:bodyPr/>
        <a:lstStyle/>
        <a:p>
          <a:endParaRPr lang="en-US"/>
        </a:p>
      </dgm:t>
    </dgm:pt>
    <dgm:pt modelId="{DA7B0437-5FF7-4076-8392-442112AD6332}" type="pres">
      <dgm:prSet presAssocID="{9E39BB40-12EB-4A3C-A247-A86A0B241A66}" presName="Triangle" presStyleLbl="alignNode1" presStyleIdx="1" presStyleCnt="5"/>
      <dgm:spPr>
        <a:solidFill>
          <a:srgbClr val="FF0000"/>
        </a:solidFill>
        <a:ln>
          <a:solidFill>
            <a:srgbClr val="FF0000"/>
          </a:solidFill>
        </a:ln>
      </dgm:spPr>
    </dgm:pt>
    <dgm:pt modelId="{988F3C5F-B05C-4AE1-93AB-4A960C31E1A7}" type="pres">
      <dgm:prSet presAssocID="{BEFCF5E3-74B8-471B-BA8A-599672FC932E}" presName="sibTrans" presStyleCnt="0"/>
      <dgm:spPr/>
    </dgm:pt>
    <dgm:pt modelId="{A45F0A49-37C8-4BBD-AF07-8C8701009E5A}" type="pres">
      <dgm:prSet presAssocID="{BEFCF5E3-74B8-471B-BA8A-599672FC932E}" presName="space" presStyleCnt="0"/>
      <dgm:spPr/>
    </dgm:pt>
    <dgm:pt modelId="{8ECB88A5-F0DC-463F-BF0F-2EF101C4CC08}" type="pres">
      <dgm:prSet presAssocID="{88AE858A-60BB-404B-A453-78CD91E2562D}" presName="composite" presStyleCnt="0"/>
      <dgm:spPr/>
    </dgm:pt>
    <dgm:pt modelId="{FEE397DC-4F0A-43AA-AA03-15AA1CB7DC28}" type="pres">
      <dgm:prSet presAssocID="{88AE858A-60BB-404B-A453-78CD91E2562D}" presName="LShape" presStyleLbl="alignNode1" presStyleIdx="2" presStyleCnt="5"/>
      <dgm:spPr>
        <a:solidFill>
          <a:srgbClr val="7030A0"/>
        </a:solidFill>
        <a:ln>
          <a:solidFill>
            <a:srgbClr val="7030A0"/>
          </a:solidFill>
        </a:ln>
      </dgm:spPr>
    </dgm:pt>
    <dgm:pt modelId="{89AB0F0D-DD75-4F94-A945-408C141FDC22}" type="pres">
      <dgm:prSet presAssocID="{88AE858A-60BB-404B-A453-78CD91E2562D}" presName="ParentText" presStyleLbl="revTx" presStyleIdx="1" presStyleCnt="3">
        <dgm:presLayoutVars>
          <dgm:chMax val="0"/>
          <dgm:chPref val="0"/>
          <dgm:bulletEnabled val="1"/>
        </dgm:presLayoutVars>
      </dgm:prSet>
      <dgm:spPr/>
      <dgm:t>
        <a:bodyPr/>
        <a:lstStyle/>
        <a:p>
          <a:endParaRPr lang="en-US"/>
        </a:p>
      </dgm:t>
    </dgm:pt>
    <dgm:pt modelId="{9BDACE5F-5182-48EB-AC08-60EF40B437EB}" type="pres">
      <dgm:prSet presAssocID="{88AE858A-60BB-404B-A453-78CD91E2562D}" presName="Triangle" presStyleLbl="alignNode1" presStyleIdx="3" presStyleCnt="5"/>
      <dgm:spPr>
        <a:solidFill>
          <a:srgbClr val="FF0000"/>
        </a:solidFill>
        <a:ln>
          <a:solidFill>
            <a:srgbClr val="FF0000"/>
          </a:solidFill>
        </a:ln>
      </dgm:spPr>
    </dgm:pt>
    <dgm:pt modelId="{BE58CB6C-AF19-428F-AE9A-F7BB5C70B9D2}" type="pres">
      <dgm:prSet presAssocID="{CE5F93A2-6375-4CBB-9F15-B8FBC2A451FA}" presName="sibTrans" presStyleCnt="0"/>
      <dgm:spPr/>
    </dgm:pt>
    <dgm:pt modelId="{5E7D7C90-3FAE-43D8-849A-30AD66FF8EC3}" type="pres">
      <dgm:prSet presAssocID="{CE5F93A2-6375-4CBB-9F15-B8FBC2A451FA}" presName="space" presStyleCnt="0"/>
      <dgm:spPr/>
    </dgm:pt>
    <dgm:pt modelId="{6D8651F2-3F89-432D-894C-BFDB17D75830}" type="pres">
      <dgm:prSet presAssocID="{5B56AACF-4FE5-415E-85E9-8C6AC265B997}" presName="composite" presStyleCnt="0"/>
      <dgm:spPr/>
    </dgm:pt>
    <dgm:pt modelId="{0E650769-3ABF-4060-A46A-AA9B5318F967}" type="pres">
      <dgm:prSet presAssocID="{5B56AACF-4FE5-415E-85E9-8C6AC265B997}" presName="LShape" presStyleLbl="alignNode1" presStyleIdx="4" presStyleCnt="5"/>
      <dgm:spPr>
        <a:solidFill>
          <a:srgbClr val="00B0F0"/>
        </a:solidFill>
        <a:ln>
          <a:solidFill>
            <a:srgbClr val="00B0F0"/>
          </a:solidFill>
        </a:ln>
      </dgm:spPr>
    </dgm:pt>
    <dgm:pt modelId="{180F9E43-AFE5-4A6C-BB29-0635654FDA85}" type="pres">
      <dgm:prSet presAssocID="{5B56AACF-4FE5-415E-85E9-8C6AC265B997}" presName="ParentText" presStyleLbl="revTx" presStyleIdx="2" presStyleCnt="3">
        <dgm:presLayoutVars>
          <dgm:chMax val="0"/>
          <dgm:chPref val="0"/>
          <dgm:bulletEnabled val="1"/>
        </dgm:presLayoutVars>
      </dgm:prSet>
      <dgm:spPr/>
      <dgm:t>
        <a:bodyPr/>
        <a:lstStyle/>
        <a:p>
          <a:endParaRPr lang="en-US"/>
        </a:p>
      </dgm:t>
    </dgm:pt>
  </dgm:ptLst>
  <dgm:cxnLst>
    <dgm:cxn modelId="{B4140271-AEE7-477E-AF7D-88754E38ACAA}" type="presOf" srcId="{9E39BB40-12EB-4A3C-A247-A86A0B241A66}" destId="{793B1A72-7EC2-4D0A-ADEA-0D40B7710A7D}" srcOrd="0" destOrd="0" presId="urn:microsoft.com/office/officeart/2009/3/layout/StepUpProcess"/>
    <dgm:cxn modelId="{E8DDC796-06F5-42D6-8AC6-6DC5A77F9F86}" type="presOf" srcId="{5B56AACF-4FE5-415E-85E9-8C6AC265B997}" destId="{180F9E43-AFE5-4A6C-BB29-0635654FDA85}" srcOrd="0" destOrd="0" presId="urn:microsoft.com/office/officeart/2009/3/layout/StepUpProcess"/>
    <dgm:cxn modelId="{17107E0E-9963-4BFF-9594-265BD7D6EE5A}" srcId="{BC018331-B2EB-4AA1-9AFE-5248EAEE8ED5}" destId="{88AE858A-60BB-404B-A453-78CD91E2562D}" srcOrd="1" destOrd="0" parTransId="{2F7F6571-2288-449F-9B4D-18BF69BFD65B}" sibTransId="{CE5F93A2-6375-4CBB-9F15-B8FBC2A451FA}"/>
    <dgm:cxn modelId="{B7E9332C-9B0D-4B11-9444-859CCE10F09C}" type="presOf" srcId="{88AE858A-60BB-404B-A453-78CD91E2562D}" destId="{89AB0F0D-DD75-4F94-A945-408C141FDC22}" srcOrd="0" destOrd="0" presId="urn:microsoft.com/office/officeart/2009/3/layout/StepUpProcess"/>
    <dgm:cxn modelId="{100A76DB-BAF9-4EB3-BCF7-E621202B363C}" type="presOf" srcId="{BC018331-B2EB-4AA1-9AFE-5248EAEE8ED5}" destId="{1EA2DECC-C824-44C9-B7CC-119B062A634E}" srcOrd="0" destOrd="0" presId="urn:microsoft.com/office/officeart/2009/3/layout/StepUpProcess"/>
    <dgm:cxn modelId="{DD53C0CA-1853-4E02-BF0B-8FF303A9964A}" srcId="{BC018331-B2EB-4AA1-9AFE-5248EAEE8ED5}" destId="{5B56AACF-4FE5-415E-85E9-8C6AC265B997}" srcOrd="2" destOrd="0" parTransId="{30EED59F-0667-4853-A874-2008BADAA5AD}" sibTransId="{727314D9-E221-4441-BD1B-DB9A79CCBB0E}"/>
    <dgm:cxn modelId="{106F05B9-83C4-4749-B2FE-613E3972A57E}" srcId="{BC018331-B2EB-4AA1-9AFE-5248EAEE8ED5}" destId="{9E39BB40-12EB-4A3C-A247-A86A0B241A66}" srcOrd="0" destOrd="0" parTransId="{E277A4D9-9A79-451E-B042-03B80C4B0CCB}" sibTransId="{BEFCF5E3-74B8-471B-BA8A-599672FC932E}"/>
    <dgm:cxn modelId="{8B1EE190-96A5-4170-8342-490A6FDE1AA5}" type="presParOf" srcId="{1EA2DECC-C824-44C9-B7CC-119B062A634E}" destId="{185B92E3-65A2-4775-A37E-168B771C1CB1}" srcOrd="0" destOrd="0" presId="urn:microsoft.com/office/officeart/2009/3/layout/StepUpProcess"/>
    <dgm:cxn modelId="{B1136EC5-74CD-4F32-9078-3070D029EB4E}" type="presParOf" srcId="{185B92E3-65A2-4775-A37E-168B771C1CB1}" destId="{AFE089C3-8B10-45DF-AA16-8ED5742D6F38}" srcOrd="0" destOrd="0" presId="urn:microsoft.com/office/officeart/2009/3/layout/StepUpProcess"/>
    <dgm:cxn modelId="{FCFCB868-9284-4FCD-AFCE-AF4C78F4C2CB}" type="presParOf" srcId="{185B92E3-65A2-4775-A37E-168B771C1CB1}" destId="{793B1A72-7EC2-4D0A-ADEA-0D40B7710A7D}" srcOrd="1" destOrd="0" presId="urn:microsoft.com/office/officeart/2009/3/layout/StepUpProcess"/>
    <dgm:cxn modelId="{7BE55047-B527-4C1F-A60B-EC057D675DC4}" type="presParOf" srcId="{185B92E3-65A2-4775-A37E-168B771C1CB1}" destId="{DA7B0437-5FF7-4076-8392-442112AD6332}" srcOrd="2" destOrd="0" presId="urn:microsoft.com/office/officeart/2009/3/layout/StepUpProcess"/>
    <dgm:cxn modelId="{404E2994-F353-44E5-A9DC-1D2D5205CDCE}" type="presParOf" srcId="{1EA2DECC-C824-44C9-B7CC-119B062A634E}" destId="{988F3C5F-B05C-4AE1-93AB-4A960C31E1A7}" srcOrd="1" destOrd="0" presId="urn:microsoft.com/office/officeart/2009/3/layout/StepUpProcess"/>
    <dgm:cxn modelId="{EF4BCCBF-D8A6-40C4-9F54-B0EC6DFE9CD4}" type="presParOf" srcId="{988F3C5F-B05C-4AE1-93AB-4A960C31E1A7}" destId="{A45F0A49-37C8-4BBD-AF07-8C8701009E5A}" srcOrd="0" destOrd="0" presId="urn:microsoft.com/office/officeart/2009/3/layout/StepUpProcess"/>
    <dgm:cxn modelId="{2E4B7110-63BD-4DCA-80CD-EA6E3714A006}" type="presParOf" srcId="{1EA2DECC-C824-44C9-B7CC-119B062A634E}" destId="{8ECB88A5-F0DC-463F-BF0F-2EF101C4CC08}" srcOrd="2" destOrd="0" presId="urn:microsoft.com/office/officeart/2009/3/layout/StepUpProcess"/>
    <dgm:cxn modelId="{3B8D44BF-0744-4145-A82F-84F6566855AE}" type="presParOf" srcId="{8ECB88A5-F0DC-463F-BF0F-2EF101C4CC08}" destId="{FEE397DC-4F0A-43AA-AA03-15AA1CB7DC28}" srcOrd="0" destOrd="0" presId="urn:microsoft.com/office/officeart/2009/3/layout/StepUpProcess"/>
    <dgm:cxn modelId="{7728AF0D-43BB-459D-BB44-15E68F517824}" type="presParOf" srcId="{8ECB88A5-F0DC-463F-BF0F-2EF101C4CC08}" destId="{89AB0F0D-DD75-4F94-A945-408C141FDC22}" srcOrd="1" destOrd="0" presId="urn:microsoft.com/office/officeart/2009/3/layout/StepUpProcess"/>
    <dgm:cxn modelId="{814C1666-FADA-4E05-BD26-907531DD77CF}" type="presParOf" srcId="{8ECB88A5-F0DC-463F-BF0F-2EF101C4CC08}" destId="{9BDACE5F-5182-48EB-AC08-60EF40B437EB}" srcOrd="2" destOrd="0" presId="urn:microsoft.com/office/officeart/2009/3/layout/StepUpProcess"/>
    <dgm:cxn modelId="{6E41839B-A60A-44FB-AC1B-9166ACF09711}" type="presParOf" srcId="{1EA2DECC-C824-44C9-B7CC-119B062A634E}" destId="{BE58CB6C-AF19-428F-AE9A-F7BB5C70B9D2}" srcOrd="3" destOrd="0" presId="urn:microsoft.com/office/officeart/2009/3/layout/StepUpProcess"/>
    <dgm:cxn modelId="{AC09B7C0-E19E-4C70-B8CC-83FDE7C7D2CD}" type="presParOf" srcId="{BE58CB6C-AF19-428F-AE9A-F7BB5C70B9D2}" destId="{5E7D7C90-3FAE-43D8-849A-30AD66FF8EC3}" srcOrd="0" destOrd="0" presId="urn:microsoft.com/office/officeart/2009/3/layout/StepUpProcess"/>
    <dgm:cxn modelId="{06AC2020-8DC4-420C-B0E9-B1A03B954F60}" type="presParOf" srcId="{1EA2DECC-C824-44C9-B7CC-119B062A634E}" destId="{6D8651F2-3F89-432D-894C-BFDB17D75830}" srcOrd="4" destOrd="0" presId="urn:microsoft.com/office/officeart/2009/3/layout/StepUpProcess"/>
    <dgm:cxn modelId="{F85036A2-0FCD-429D-B8CF-50E16E27455E}" type="presParOf" srcId="{6D8651F2-3F89-432D-894C-BFDB17D75830}" destId="{0E650769-3ABF-4060-A46A-AA9B5318F967}" srcOrd="0" destOrd="0" presId="urn:microsoft.com/office/officeart/2009/3/layout/StepUpProcess"/>
    <dgm:cxn modelId="{C114DADB-C52D-41D5-9126-C1D814A8C377}" type="presParOf" srcId="{6D8651F2-3F89-432D-894C-BFDB17D75830}" destId="{180F9E43-AFE5-4A6C-BB29-0635654FDA85}" srcOrd="1" destOrd="0" presId="urn:microsoft.com/office/officeart/2009/3/layout/StepUpProcess"/>
  </dgm:cxnLst>
  <dgm:bg/>
  <dgm:whole/>
</dgm:dataModel>
</file>

<file path=ppt/diagrams/data3.xml><?xml version="1.0" encoding="utf-8"?>
<dgm:dataModel xmlns:dgm="http://schemas.openxmlformats.org/drawingml/2006/diagram" xmlns:a="http://schemas.openxmlformats.org/drawingml/2006/main">
  <dgm:ptLst>
    <dgm:pt modelId="{7ECA58DB-E4E2-4D65-B29F-AEE1F909765D}" type="doc">
      <dgm:prSet loTypeId="urn:microsoft.com/office/officeart/2009/3/layout/StepUpProcess" loCatId="process" qsTypeId="urn:microsoft.com/office/officeart/2005/8/quickstyle/simple1" qsCatId="simple" csTypeId="urn:microsoft.com/office/officeart/2005/8/colors/accent1_2" csCatId="accent1" phldr="1"/>
      <dgm:spPr/>
      <dgm:t>
        <a:bodyPr/>
        <a:lstStyle/>
        <a:p>
          <a:endParaRPr lang="en-US"/>
        </a:p>
      </dgm:t>
    </dgm:pt>
    <dgm:pt modelId="{29CC0A2E-B604-4D5D-A36B-5D2999B628FE}">
      <dgm:prSet phldrT="[Text]"/>
      <dgm:spPr/>
      <dgm:t>
        <a:bodyPr/>
        <a:lstStyle/>
        <a:p>
          <a:r>
            <a:rPr lang="en-US" dirty="0"/>
            <a:t>First national workshop on organic farming </a:t>
          </a:r>
        </a:p>
      </dgm:t>
    </dgm:pt>
    <dgm:pt modelId="{6393B7D2-71B3-4909-BB44-72B23C56DE72}" type="parTrans" cxnId="{2F11B760-D888-4618-A9F9-21706FA0A8F1}">
      <dgm:prSet/>
      <dgm:spPr/>
      <dgm:t>
        <a:bodyPr/>
        <a:lstStyle/>
        <a:p>
          <a:endParaRPr lang="en-US"/>
        </a:p>
      </dgm:t>
    </dgm:pt>
    <dgm:pt modelId="{8E87811B-8B0C-447A-965A-7CC8617748A1}" type="sibTrans" cxnId="{2F11B760-D888-4618-A9F9-21706FA0A8F1}">
      <dgm:prSet/>
      <dgm:spPr/>
      <dgm:t>
        <a:bodyPr/>
        <a:lstStyle/>
        <a:p>
          <a:endParaRPr lang="en-US"/>
        </a:p>
      </dgm:t>
    </dgm:pt>
    <dgm:pt modelId="{CE82E82A-592B-437C-A7D6-47A5B59569BA}">
      <dgm:prSet phldrT="[Text]"/>
      <dgm:spPr/>
      <dgm:t>
        <a:bodyPr/>
        <a:lstStyle/>
        <a:p>
          <a:r>
            <a:rPr lang="en-US" dirty="0"/>
            <a:t>DADO, </a:t>
          </a:r>
          <a:r>
            <a:rPr lang="en-US" dirty="0" err="1"/>
            <a:t>Jumla</a:t>
          </a:r>
          <a:r>
            <a:rPr lang="en-US" dirty="0"/>
            <a:t> started OA</a:t>
          </a:r>
        </a:p>
      </dgm:t>
    </dgm:pt>
    <dgm:pt modelId="{AD1D1E25-E717-40E2-96AF-842EC8C4F16E}" type="parTrans" cxnId="{A5AFE73E-4C4C-4D2F-834B-37B55235DC08}">
      <dgm:prSet/>
      <dgm:spPr/>
      <dgm:t>
        <a:bodyPr/>
        <a:lstStyle/>
        <a:p>
          <a:endParaRPr lang="en-US"/>
        </a:p>
      </dgm:t>
    </dgm:pt>
    <dgm:pt modelId="{3C8FCA88-81CE-459E-B7E5-698CCCC4A1BC}" type="sibTrans" cxnId="{A5AFE73E-4C4C-4D2F-834B-37B55235DC08}">
      <dgm:prSet/>
      <dgm:spPr/>
      <dgm:t>
        <a:bodyPr/>
        <a:lstStyle/>
        <a:p>
          <a:endParaRPr lang="en-US"/>
        </a:p>
      </dgm:t>
    </dgm:pt>
    <dgm:pt modelId="{15B02254-5838-4E71-BA09-71D717CAC6C6}">
      <dgm:prSet phldrT="[Text]"/>
      <dgm:spPr/>
      <dgm:t>
        <a:bodyPr/>
        <a:lstStyle/>
        <a:p>
          <a:r>
            <a:rPr lang="en-US" b="0" dirty="0"/>
            <a:t>National Exhibition on Organic Products</a:t>
          </a:r>
        </a:p>
      </dgm:t>
    </dgm:pt>
    <dgm:pt modelId="{0EC4AED3-01DB-4577-A063-A7E0469DB626}" type="parTrans" cxnId="{C7BCCE3D-95CF-450D-8C16-23C3A0D479F9}">
      <dgm:prSet/>
      <dgm:spPr/>
      <dgm:t>
        <a:bodyPr/>
        <a:lstStyle/>
        <a:p>
          <a:endParaRPr lang="en-US"/>
        </a:p>
      </dgm:t>
    </dgm:pt>
    <dgm:pt modelId="{C2D19E5D-8FF9-41A6-AB32-0CFDDD10B284}" type="sibTrans" cxnId="{C7BCCE3D-95CF-450D-8C16-23C3A0D479F9}">
      <dgm:prSet/>
      <dgm:spPr/>
      <dgm:t>
        <a:bodyPr/>
        <a:lstStyle/>
        <a:p>
          <a:endParaRPr lang="en-US"/>
        </a:p>
      </dgm:t>
    </dgm:pt>
    <dgm:pt modelId="{32188844-6010-4A3F-AD64-46F3C5136FB3}" type="pres">
      <dgm:prSet presAssocID="{7ECA58DB-E4E2-4D65-B29F-AEE1F909765D}" presName="rootnode" presStyleCnt="0">
        <dgm:presLayoutVars>
          <dgm:chMax/>
          <dgm:chPref/>
          <dgm:dir/>
          <dgm:animLvl val="lvl"/>
        </dgm:presLayoutVars>
      </dgm:prSet>
      <dgm:spPr/>
      <dgm:t>
        <a:bodyPr/>
        <a:lstStyle/>
        <a:p>
          <a:endParaRPr lang="en-US"/>
        </a:p>
      </dgm:t>
    </dgm:pt>
    <dgm:pt modelId="{A6D5D6FE-0B9C-4895-B5CD-1A0DDC882165}" type="pres">
      <dgm:prSet presAssocID="{29CC0A2E-B604-4D5D-A36B-5D2999B628FE}" presName="composite" presStyleCnt="0"/>
      <dgm:spPr/>
    </dgm:pt>
    <dgm:pt modelId="{438B368F-CE62-4446-B9B2-44200726FFD3}" type="pres">
      <dgm:prSet presAssocID="{29CC0A2E-B604-4D5D-A36B-5D2999B628FE}" presName="LShape" presStyleLbl="alignNode1" presStyleIdx="0" presStyleCnt="5"/>
      <dgm:spPr>
        <a:solidFill>
          <a:srgbClr val="C00000"/>
        </a:solidFill>
        <a:ln>
          <a:solidFill>
            <a:srgbClr val="C00000"/>
          </a:solidFill>
        </a:ln>
      </dgm:spPr>
    </dgm:pt>
    <dgm:pt modelId="{FEBB02A7-46FB-487B-8C80-71D2472D13CE}" type="pres">
      <dgm:prSet presAssocID="{29CC0A2E-B604-4D5D-A36B-5D2999B628FE}" presName="ParentText" presStyleLbl="revTx" presStyleIdx="0" presStyleCnt="3">
        <dgm:presLayoutVars>
          <dgm:chMax val="0"/>
          <dgm:chPref val="0"/>
          <dgm:bulletEnabled val="1"/>
        </dgm:presLayoutVars>
      </dgm:prSet>
      <dgm:spPr/>
      <dgm:t>
        <a:bodyPr/>
        <a:lstStyle/>
        <a:p>
          <a:endParaRPr lang="en-US"/>
        </a:p>
      </dgm:t>
    </dgm:pt>
    <dgm:pt modelId="{47F0E375-1374-48F1-B766-3A5F55319D89}" type="pres">
      <dgm:prSet presAssocID="{29CC0A2E-B604-4D5D-A36B-5D2999B628FE}" presName="Triangle" presStyleLbl="alignNode1" presStyleIdx="1" presStyleCnt="5"/>
      <dgm:spPr>
        <a:solidFill>
          <a:srgbClr val="C00000"/>
        </a:solidFill>
        <a:ln>
          <a:solidFill>
            <a:srgbClr val="C00000"/>
          </a:solidFill>
        </a:ln>
      </dgm:spPr>
    </dgm:pt>
    <dgm:pt modelId="{AFF48DED-5889-4EDC-BF5B-6516047FC813}" type="pres">
      <dgm:prSet presAssocID="{8E87811B-8B0C-447A-965A-7CC8617748A1}" presName="sibTrans" presStyleCnt="0"/>
      <dgm:spPr/>
    </dgm:pt>
    <dgm:pt modelId="{0D11DB64-6963-4230-A9BB-98DD64D21973}" type="pres">
      <dgm:prSet presAssocID="{8E87811B-8B0C-447A-965A-7CC8617748A1}" presName="space" presStyleCnt="0"/>
      <dgm:spPr/>
    </dgm:pt>
    <dgm:pt modelId="{109EFD4B-7E8F-464A-8322-F1C1770F559C}" type="pres">
      <dgm:prSet presAssocID="{CE82E82A-592B-437C-A7D6-47A5B59569BA}" presName="composite" presStyleCnt="0"/>
      <dgm:spPr/>
    </dgm:pt>
    <dgm:pt modelId="{E46E9BF3-EFD8-468A-BB4B-0122CCAE201D}" type="pres">
      <dgm:prSet presAssocID="{CE82E82A-592B-437C-A7D6-47A5B59569BA}" presName="LShape" presStyleLbl="alignNode1" presStyleIdx="2" presStyleCnt="5"/>
      <dgm:spPr>
        <a:solidFill>
          <a:srgbClr val="00B050"/>
        </a:solidFill>
        <a:ln>
          <a:solidFill>
            <a:srgbClr val="00B050"/>
          </a:solidFill>
        </a:ln>
      </dgm:spPr>
    </dgm:pt>
    <dgm:pt modelId="{4B6BE340-9BEC-4C8B-8872-EB4804382D3D}" type="pres">
      <dgm:prSet presAssocID="{CE82E82A-592B-437C-A7D6-47A5B59569BA}" presName="ParentText" presStyleLbl="revTx" presStyleIdx="1" presStyleCnt="3">
        <dgm:presLayoutVars>
          <dgm:chMax val="0"/>
          <dgm:chPref val="0"/>
          <dgm:bulletEnabled val="1"/>
        </dgm:presLayoutVars>
      </dgm:prSet>
      <dgm:spPr/>
      <dgm:t>
        <a:bodyPr/>
        <a:lstStyle/>
        <a:p>
          <a:endParaRPr lang="en-US"/>
        </a:p>
      </dgm:t>
    </dgm:pt>
    <dgm:pt modelId="{3C2AF658-9123-476B-9ABB-4436361E90DF}" type="pres">
      <dgm:prSet presAssocID="{CE82E82A-592B-437C-A7D6-47A5B59569BA}" presName="Triangle" presStyleLbl="alignNode1" presStyleIdx="3" presStyleCnt="5"/>
      <dgm:spPr>
        <a:solidFill>
          <a:srgbClr val="C00000"/>
        </a:solidFill>
        <a:ln>
          <a:solidFill>
            <a:srgbClr val="C00000"/>
          </a:solidFill>
        </a:ln>
      </dgm:spPr>
    </dgm:pt>
    <dgm:pt modelId="{CC90BAAF-763A-41ED-BC5C-9B29FBC8C33D}" type="pres">
      <dgm:prSet presAssocID="{3C8FCA88-81CE-459E-B7E5-698CCCC4A1BC}" presName="sibTrans" presStyleCnt="0"/>
      <dgm:spPr/>
    </dgm:pt>
    <dgm:pt modelId="{17C7F57D-0003-4011-B1C8-B06102F9054F}" type="pres">
      <dgm:prSet presAssocID="{3C8FCA88-81CE-459E-B7E5-698CCCC4A1BC}" presName="space" presStyleCnt="0"/>
      <dgm:spPr/>
    </dgm:pt>
    <dgm:pt modelId="{C5E21D9E-834A-40BB-8F93-3744E17D9BC2}" type="pres">
      <dgm:prSet presAssocID="{15B02254-5838-4E71-BA09-71D717CAC6C6}" presName="composite" presStyleCnt="0"/>
      <dgm:spPr/>
    </dgm:pt>
    <dgm:pt modelId="{A34FAFBF-0B00-4BFC-A1DE-8798CC6A8FCC}" type="pres">
      <dgm:prSet presAssocID="{15B02254-5838-4E71-BA09-71D717CAC6C6}" presName="LShape" presStyleLbl="alignNode1" presStyleIdx="4" presStyleCnt="5"/>
      <dgm:spPr>
        <a:solidFill>
          <a:srgbClr val="7030A0"/>
        </a:solidFill>
        <a:ln>
          <a:solidFill>
            <a:srgbClr val="7030A0"/>
          </a:solidFill>
        </a:ln>
      </dgm:spPr>
    </dgm:pt>
    <dgm:pt modelId="{520DFB80-4D0D-4B24-B35F-E34E63042EDC}" type="pres">
      <dgm:prSet presAssocID="{15B02254-5838-4E71-BA09-71D717CAC6C6}" presName="ParentText" presStyleLbl="revTx" presStyleIdx="2" presStyleCnt="3">
        <dgm:presLayoutVars>
          <dgm:chMax val="0"/>
          <dgm:chPref val="0"/>
          <dgm:bulletEnabled val="1"/>
        </dgm:presLayoutVars>
      </dgm:prSet>
      <dgm:spPr/>
      <dgm:t>
        <a:bodyPr/>
        <a:lstStyle/>
        <a:p>
          <a:endParaRPr lang="en-US"/>
        </a:p>
      </dgm:t>
    </dgm:pt>
  </dgm:ptLst>
  <dgm:cxnLst>
    <dgm:cxn modelId="{A5AFE73E-4C4C-4D2F-834B-37B55235DC08}" srcId="{7ECA58DB-E4E2-4D65-B29F-AEE1F909765D}" destId="{CE82E82A-592B-437C-A7D6-47A5B59569BA}" srcOrd="1" destOrd="0" parTransId="{AD1D1E25-E717-40E2-96AF-842EC8C4F16E}" sibTransId="{3C8FCA88-81CE-459E-B7E5-698CCCC4A1BC}"/>
    <dgm:cxn modelId="{A52AD15D-8681-445F-8805-C4D4BC0DF08A}" type="presOf" srcId="{15B02254-5838-4E71-BA09-71D717CAC6C6}" destId="{520DFB80-4D0D-4B24-B35F-E34E63042EDC}" srcOrd="0" destOrd="0" presId="urn:microsoft.com/office/officeart/2009/3/layout/StepUpProcess"/>
    <dgm:cxn modelId="{C316BB49-921D-463A-B0E8-49379F7E70B3}" type="presOf" srcId="{7ECA58DB-E4E2-4D65-B29F-AEE1F909765D}" destId="{32188844-6010-4A3F-AD64-46F3C5136FB3}" srcOrd="0" destOrd="0" presId="urn:microsoft.com/office/officeart/2009/3/layout/StepUpProcess"/>
    <dgm:cxn modelId="{44196B47-0CB5-4A1A-83C1-FBBDA73574C3}" type="presOf" srcId="{CE82E82A-592B-437C-A7D6-47A5B59569BA}" destId="{4B6BE340-9BEC-4C8B-8872-EB4804382D3D}" srcOrd="0" destOrd="0" presId="urn:microsoft.com/office/officeart/2009/3/layout/StepUpProcess"/>
    <dgm:cxn modelId="{D00B883D-3177-47BC-975D-1B188A876002}" type="presOf" srcId="{29CC0A2E-B604-4D5D-A36B-5D2999B628FE}" destId="{FEBB02A7-46FB-487B-8C80-71D2472D13CE}" srcOrd="0" destOrd="0" presId="urn:microsoft.com/office/officeart/2009/3/layout/StepUpProcess"/>
    <dgm:cxn modelId="{2F11B760-D888-4618-A9F9-21706FA0A8F1}" srcId="{7ECA58DB-E4E2-4D65-B29F-AEE1F909765D}" destId="{29CC0A2E-B604-4D5D-A36B-5D2999B628FE}" srcOrd="0" destOrd="0" parTransId="{6393B7D2-71B3-4909-BB44-72B23C56DE72}" sibTransId="{8E87811B-8B0C-447A-965A-7CC8617748A1}"/>
    <dgm:cxn modelId="{C7BCCE3D-95CF-450D-8C16-23C3A0D479F9}" srcId="{7ECA58DB-E4E2-4D65-B29F-AEE1F909765D}" destId="{15B02254-5838-4E71-BA09-71D717CAC6C6}" srcOrd="2" destOrd="0" parTransId="{0EC4AED3-01DB-4577-A063-A7E0469DB626}" sibTransId="{C2D19E5D-8FF9-41A6-AB32-0CFDDD10B284}"/>
    <dgm:cxn modelId="{B06D9555-70B4-4F51-9E32-25B62064B43A}" type="presParOf" srcId="{32188844-6010-4A3F-AD64-46F3C5136FB3}" destId="{A6D5D6FE-0B9C-4895-B5CD-1A0DDC882165}" srcOrd="0" destOrd="0" presId="urn:microsoft.com/office/officeart/2009/3/layout/StepUpProcess"/>
    <dgm:cxn modelId="{6957D7C2-DE38-4870-876D-250FFF57CDA2}" type="presParOf" srcId="{A6D5D6FE-0B9C-4895-B5CD-1A0DDC882165}" destId="{438B368F-CE62-4446-B9B2-44200726FFD3}" srcOrd="0" destOrd="0" presId="urn:microsoft.com/office/officeart/2009/3/layout/StepUpProcess"/>
    <dgm:cxn modelId="{E9811638-7749-468F-B107-49DEA0BE74D0}" type="presParOf" srcId="{A6D5D6FE-0B9C-4895-B5CD-1A0DDC882165}" destId="{FEBB02A7-46FB-487B-8C80-71D2472D13CE}" srcOrd="1" destOrd="0" presId="urn:microsoft.com/office/officeart/2009/3/layout/StepUpProcess"/>
    <dgm:cxn modelId="{C2F45B48-5888-43F9-9045-75D1B90176ED}" type="presParOf" srcId="{A6D5D6FE-0B9C-4895-B5CD-1A0DDC882165}" destId="{47F0E375-1374-48F1-B766-3A5F55319D89}" srcOrd="2" destOrd="0" presId="urn:microsoft.com/office/officeart/2009/3/layout/StepUpProcess"/>
    <dgm:cxn modelId="{5301F4EE-0B06-4F50-88EE-9614A06E3E09}" type="presParOf" srcId="{32188844-6010-4A3F-AD64-46F3C5136FB3}" destId="{AFF48DED-5889-4EDC-BF5B-6516047FC813}" srcOrd="1" destOrd="0" presId="urn:microsoft.com/office/officeart/2009/3/layout/StepUpProcess"/>
    <dgm:cxn modelId="{6F47BB11-5F0D-4A14-8082-668CE3C810A8}" type="presParOf" srcId="{AFF48DED-5889-4EDC-BF5B-6516047FC813}" destId="{0D11DB64-6963-4230-A9BB-98DD64D21973}" srcOrd="0" destOrd="0" presId="urn:microsoft.com/office/officeart/2009/3/layout/StepUpProcess"/>
    <dgm:cxn modelId="{54C56566-2F78-435F-B252-1FAC5BADBE53}" type="presParOf" srcId="{32188844-6010-4A3F-AD64-46F3C5136FB3}" destId="{109EFD4B-7E8F-464A-8322-F1C1770F559C}" srcOrd="2" destOrd="0" presId="urn:microsoft.com/office/officeart/2009/3/layout/StepUpProcess"/>
    <dgm:cxn modelId="{FF37A2A1-9059-491E-ABD5-E3E741D7EF84}" type="presParOf" srcId="{109EFD4B-7E8F-464A-8322-F1C1770F559C}" destId="{E46E9BF3-EFD8-468A-BB4B-0122CCAE201D}" srcOrd="0" destOrd="0" presId="urn:microsoft.com/office/officeart/2009/3/layout/StepUpProcess"/>
    <dgm:cxn modelId="{903D9152-931A-4822-A563-6FF7F163A390}" type="presParOf" srcId="{109EFD4B-7E8F-464A-8322-F1C1770F559C}" destId="{4B6BE340-9BEC-4C8B-8872-EB4804382D3D}" srcOrd="1" destOrd="0" presId="urn:microsoft.com/office/officeart/2009/3/layout/StepUpProcess"/>
    <dgm:cxn modelId="{20C1857C-D398-472B-81FD-ACDA024DC17B}" type="presParOf" srcId="{109EFD4B-7E8F-464A-8322-F1C1770F559C}" destId="{3C2AF658-9123-476B-9ABB-4436361E90DF}" srcOrd="2" destOrd="0" presId="urn:microsoft.com/office/officeart/2009/3/layout/StepUpProcess"/>
    <dgm:cxn modelId="{B0D54365-FD45-4B78-B2A2-B15D8B43BA6D}" type="presParOf" srcId="{32188844-6010-4A3F-AD64-46F3C5136FB3}" destId="{CC90BAAF-763A-41ED-BC5C-9B29FBC8C33D}" srcOrd="3" destOrd="0" presId="urn:microsoft.com/office/officeart/2009/3/layout/StepUpProcess"/>
    <dgm:cxn modelId="{AF780740-16BD-48EA-B9CF-63604BA7285C}" type="presParOf" srcId="{CC90BAAF-763A-41ED-BC5C-9B29FBC8C33D}" destId="{17C7F57D-0003-4011-B1C8-B06102F9054F}" srcOrd="0" destOrd="0" presId="urn:microsoft.com/office/officeart/2009/3/layout/StepUpProcess"/>
    <dgm:cxn modelId="{F33142BE-51A4-46D6-AC7D-FED22F4AB9B7}" type="presParOf" srcId="{32188844-6010-4A3F-AD64-46F3C5136FB3}" destId="{C5E21D9E-834A-40BB-8F93-3744E17D9BC2}" srcOrd="4" destOrd="0" presId="urn:microsoft.com/office/officeart/2009/3/layout/StepUpProcess"/>
    <dgm:cxn modelId="{1A75384E-0A7B-41AD-A0EA-8D6E0300D17F}" type="presParOf" srcId="{C5E21D9E-834A-40BB-8F93-3744E17D9BC2}" destId="{A34FAFBF-0B00-4BFC-A1DE-8798CC6A8FCC}" srcOrd="0" destOrd="0" presId="urn:microsoft.com/office/officeart/2009/3/layout/StepUpProcess"/>
    <dgm:cxn modelId="{6608BB58-C181-4704-AE0A-C2C2B012E5AB}" type="presParOf" srcId="{C5E21D9E-834A-40BB-8F93-3744E17D9BC2}" destId="{520DFB80-4D0D-4B24-B35F-E34E63042EDC}" srcOrd="1" destOrd="0" presId="urn:microsoft.com/office/officeart/2009/3/layout/StepUpProcess"/>
  </dgm:cxnLst>
  <dgm:bg/>
  <dgm:whole/>
</dgm:dataModel>
</file>

<file path=ppt/diagrams/data4.xml><?xml version="1.0" encoding="utf-8"?>
<dgm:dataModel xmlns:dgm="http://schemas.openxmlformats.org/drawingml/2006/diagram" xmlns:a="http://schemas.openxmlformats.org/drawingml/2006/main">
  <dgm:ptLst>
    <dgm:pt modelId="{28DCB599-C9BB-4322-BC5F-BFFC20FDE9F8}" type="doc">
      <dgm:prSet loTypeId="urn:microsoft.com/office/officeart/2005/8/layout/cycle4#1" loCatId="matrix" qsTypeId="urn:microsoft.com/office/officeart/2005/8/quickstyle/simple1" qsCatId="simple" csTypeId="urn:microsoft.com/office/officeart/2005/8/colors/colorful5" csCatId="colorful" phldr="1"/>
      <dgm:spPr/>
      <dgm:t>
        <a:bodyPr/>
        <a:lstStyle/>
        <a:p>
          <a:endParaRPr lang="en-US"/>
        </a:p>
      </dgm:t>
    </dgm:pt>
    <dgm:pt modelId="{F384D541-2362-45E9-A2B5-4AD18AB15805}">
      <dgm:prSet phldrT="[Text]"/>
      <dgm:spPr/>
      <dgm:t>
        <a:bodyPr/>
        <a:lstStyle/>
        <a:p>
          <a:r>
            <a:rPr lang="en-US" dirty="0">
              <a:solidFill>
                <a:srgbClr val="002060"/>
              </a:solidFill>
            </a:rPr>
            <a:t>Research</a:t>
          </a:r>
        </a:p>
      </dgm:t>
    </dgm:pt>
    <dgm:pt modelId="{12A73ABC-1C55-4F90-AE9D-E59B14C8607F}" type="parTrans" cxnId="{DAACFEB7-AC07-4B5B-876B-4B7A2210BB54}">
      <dgm:prSet/>
      <dgm:spPr/>
      <dgm:t>
        <a:bodyPr/>
        <a:lstStyle/>
        <a:p>
          <a:endParaRPr lang="en-US"/>
        </a:p>
      </dgm:t>
    </dgm:pt>
    <dgm:pt modelId="{9E241210-9284-4AF6-85A5-68E5DF952CAE}" type="sibTrans" cxnId="{DAACFEB7-AC07-4B5B-876B-4B7A2210BB54}">
      <dgm:prSet/>
      <dgm:spPr/>
      <dgm:t>
        <a:bodyPr/>
        <a:lstStyle/>
        <a:p>
          <a:endParaRPr lang="en-US"/>
        </a:p>
      </dgm:t>
    </dgm:pt>
    <dgm:pt modelId="{5897BA3D-5C04-4A5F-BA35-A56E18ECEEAD}">
      <dgm:prSet phldrT="[Text]" custT="1"/>
      <dgm:spPr/>
      <dgm:t>
        <a:bodyPr/>
        <a:lstStyle/>
        <a:p>
          <a:pPr>
            <a:buFont typeface="Arial" panose="020B0604020202020204" pitchFamily="34" charset="0"/>
            <a:buChar char="•"/>
          </a:pPr>
          <a:r>
            <a:rPr lang="en-US" sz="1400" dirty="0"/>
            <a:t>Government sector </a:t>
          </a:r>
        </a:p>
      </dgm:t>
    </dgm:pt>
    <dgm:pt modelId="{C1928F2F-8559-43BF-BF5C-59C9DB8D1732}" type="parTrans" cxnId="{7F424503-03A5-4C8E-B498-B61BE87FF8CB}">
      <dgm:prSet/>
      <dgm:spPr/>
      <dgm:t>
        <a:bodyPr/>
        <a:lstStyle/>
        <a:p>
          <a:endParaRPr lang="en-US"/>
        </a:p>
      </dgm:t>
    </dgm:pt>
    <dgm:pt modelId="{BADA2DB9-4106-424C-93E5-5CA3731DFE11}" type="sibTrans" cxnId="{7F424503-03A5-4C8E-B498-B61BE87FF8CB}">
      <dgm:prSet/>
      <dgm:spPr/>
      <dgm:t>
        <a:bodyPr/>
        <a:lstStyle/>
        <a:p>
          <a:endParaRPr lang="en-US"/>
        </a:p>
      </dgm:t>
    </dgm:pt>
    <dgm:pt modelId="{A87744F2-39CD-47F3-B464-2DB9EAFA1014}">
      <dgm:prSet phldrT="[Text]"/>
      <dgm:spPr/>
      <dgm:t>
        <a:bodyPr/>
        <a:lstStyle/>
        <a:p>
          <a:r>
            <a:rPr lang="en-US" dirty="0">
              <a:solidFill>
                <a:srgbClr val="002060"/>
              </a:solidFill>
            </a:rPr>
            <a:t>Extension</a:t>
          </a:r>
        </a:p>
      </dgm:t>
    </dgm:pt>
    <dgm:pt modelId="{B0310E13-65D1-409C-86A6-66ABAE7B5C86}" type="parTrans" cxnId="{341A792E-1162-4CD0-AAA9-CD2E75686399}">
      <dgm:prSet/>
      <dgm:spPr/>
      <dgm:t>
        <a:bodyPr/>
        <a:lstStyle/>
        <a:p>
          <a:endParaRPr lang="en-US"/>
        </a:p>
      </dgm:t>
    </dgm:pt>
    <dgm:pt modelId="{75A39652-1CC2-4647-B0B0-3DE332F08656}" type="sibTrans" cxnId="{341A792E-1162-4CD0-AAA9-CD2E75686399}">
      <dgm:prSet/>
      <dgm:spPr/>
      <dgm:t>
        <a:bodyPr/>
        <a:lstStyle/>
        <a:p>
          <a:endParaRPr lang="en-US"/>
        </a:p>
      </dgm:t>
    </dgm:pt>
    <dgm:pt modelId="{B57C5949-E37E-4F28-9016-7428B8808AEE}">
      <dgm:prSet phldrT="[Text]" custT="1"/>
      <dgm:spPr/>
      <dgm:t>
        <a:bodyPr/>
        <a:lstStyle/>
        <a:p>
          <a:r>
            <a:rPr lang="en-US" sz="1400" b="1" dirty="0"/>
            <a:t>Government sector         </a:t>
          </a:r>
          <a:r>
            <a:rPr lang="en-US" sz="1400" dirty="0" err="1"/>
            <a:t>DoA</a:t>
          </a:r>
          <a:r>
            <a:rPr lang="en-US" sz="1400" dirty="0"/>
            <a:t>, Tea and Coffee Development Board, Kathmandu Metropolitan</a:t>
          </a:r>
        </a:p>
      </dgm:t>
    </dgm:pt>
    <dgm:pt modelId="{81ED61BC-63D5-4439-9DDA-06554E9F7CDF}" type="parTrans" cxnId="{B8323962-E2BD-4F28-8669-2489C9FA9FD2}">
      <dgm:prSet/>
      <dgm:spPr/>
      <dgm:t>
        <a:bodyPr/>
        <a:lstStyle/>
        <a:p>
          <a:endParaRPr lang="en-US"/>
        </a:p>
      </dgm:t>
    </dgm:pt>
    <dgm:pt modelId="{D940DE0C-BA2E-4519-800F-F27037BB50D7}" type="sibTrans" cxnId="{B8323962-E2BD-4F28-8669-2489C9FA9FD2}">
      <dgm:prSet/>
      <dgm:spPr/>
      <dgm:t>
        <a:bodyPr/>
        <a:lstStyle/>
        <a:p>
          <a:endParaRPr lang="en-US"/>
        </a:p>
      </dgm:t>
    </dgm:pt>
    <dgm:pt modelId="{5A47C527-DD4F-4213-AAAD-1542D27FFADF}">
      <dgm:prSet phldrT="[Text]" custT="1"/>
      <dgm:spPr/>
      <dgm:t>
        <a:bodyPr/>
        <a:lstStyle/>
        <a:p>
          <a:r>
            <a:rPr lang="en-US" sz="2400" dirty="0">
              <a:solidFill>
                <a:srgbClr val="002060"/>
              </a:solidFill>
            </a:rPr>
            <a:t>Production</a:t>
          </a:r>
        </a:p>
      </dgm:t>
    </dgm:pt>
    <dgm:pt modelId="{3911CF8F-6E47-4D40-9608-C901DF739081}" type="parTrans" cxnId="{E4B668D5-708F-4129-B613-EEBA304775FF}">
      <dgm:prSet/>
      <dgm:spPr/>
      <dgm:t>
        <a:bodyPr/>
        <a:lstStyle/>
        <a:p>
          <a:endParaRPr lang="en-US"/>
        </a:p>
      </dgm:t>
    </dgm:pt>
    <dgm:pt modelId="{5C8D0A4C-ABF2-4A1C-973E-839EC88C5D85}" type="sibTrans" cxnId="{E4B668D5-708F-4129-B613-EEBA304775FF}">
      <dgm:prSet/>
      <dgm:spPr/>
      <dgm:t>
        <a:bodyPr/>
        <a:lstStyle/>
        <a:p>
          <a:endParaRPr lang="en-US"/>
        </a:p>
      </dgm:t>
    </dgm:pt>
    <dgm:pt modelId="{70DC66D5-DC5D-4B80-A41F-37A22F265D10}">
      <dgm:prSet phldrT="[Text]"/>
      <dgm:spPr/>
      <dgm:t>
        <a:bodyPr/>
        <a:lstStyle/>
        <a:p>
          <a:r>
            <a:rPr lang="en-US" dirty="0"/>
            <a:t>Government sector=0</a:t>
          </a:r>
        </a:p>
      </dgm:t>
    </dgm:pt>
    <dgm:pt modelId="{B5B453F8-7194-4BB1-802F-8D09E9CEA45B}" type="parTrans" cxnId="{9A6085A9-4AA1-4E4A-8796-659921EA5AAD}">
      <dgm:prSet/>
      <dgm:spPr/>
      <dgm:t>
        <a:bodyPr/>
        <a:lstStyle/>
        <a:p>
          <a:endParaRPr lang="en-US"/>
        </a:p>
      </dgm:t>
    </dgm:pt>
    <dgm:pt modelId="{F97E26A8-764F-4E32-9190-7059CE6CA152}" type="sibTrans" cxnId="{9A6085A9-4AA1-4E4A-8796-659921EA5AAD}">
      <dgm:prSet/>
      <dgm:spPr/>
      <dgm:t>
        <a:bodyPr/>
        <a:lstStyle/>
        <a:p>
          <a:endParaRPr lang="en-US"/>
        </a:p>
      </dgm:t>
    </dgm:pt>
    <dgm:pt modelId="{BFBCF16E-D9B0-420C-B502-BE0A66428C59}">
      <dgm:prSet phldrT="[Text]"/>
      <dgm:spPr/>
      <dgm:t>
        <a:bodyPr/>
        <a:lstStyle/>
        <a:p>
          <a:r>
            <a:rPr lang="en-US" dirty="0">
              <a:solidFill>
                <a:srgbClr val="002060"/>
              </a:solidFill>
            </a:rPr>
            <a:t>Education</a:t>
          </a:r>
        </a:p>
      </dgm:t>
    </dgm:pt>
    <dgm:pt modelId="{3E6034FA-868D-4A01-B5D9-E722B91C191C}" type="parTrans" cxnId="{D4C6F558-6FA6-44A2-8252-FB8A448A6721}">
      <dgm:prSet/>
      <dgm:spPr/>
      <dgm:t>
        <a:bodyPr/>
        <a:lstStyle/>
        <a:p>
          <a:endParaRPr lang="en-US"/>
        </a:p>
      </dgm:t>
    </dgm:pt>
    <dgm:pt modelId="{75652A81-E6CE-4DAC-A6A7-8673AAB7957F}" type="sibTrans" cxnId="{D4C6F558-6FA6-44A2-8252-FB8A448A6721}">
      <dgm:prSet/>
      <dgm:spPr/>
      <dgm:t>
        <a:bodyPr/>
        <a:lstStyle/>
        <a:p>
          <a:endParaRPr lang="en-US"/>
        </a:p>
      </dgm:t>
    </dgm:pt>
    <dgm:pt modelId="{F4965B02-195E-47EC-9128-3BCE4AD3002B}">
      <dgm:prSet custT="1"/>
      <dgm:spPr/>
      <dgm:t>
        <a:bodyPr/>
        <a:lstStyle/>
        <a:p>
          <a:pPr>
            <a:buNone/>
          </a:pPr>
          <a:r>
            <a:rPr lang="en-US" sz="1400" dirty="0"/>
            <a:t>NARDF, NARC, NAST, IAAS, AFU</a:t>
          </a:r>
        </a:p>
      </dgm:t>
    </dgm:pt>
    <dgm:pt modelId="{38018682-CCEB-4252-A109-B28EB23B7150}" type="parTrans" cxnId="{CA0DD114-021D-4613-976C-4522D47C98AC}">
      <dgm:prSet/>
      <dgm:spPr/>
      <dgm:t>
        <a:bodyPr/>
        <a:lstStyle/>
        <a:p>
          <a:endParaRPr lang="en-US"/>
        </a:p>
      </dgm:t>
    </dgm:pt>
    <dgm:pt modelId="{C6A4E96C-25D5-47DD-9BA7-F2B941E3ED44}" type="sibTrans" cxnId="{CA0DD114-021D-4613-976C-4522D47C98AC}">
      <dgm:prSet/>
      <dgm:spPr/>
      <dgm:t>
        <a:bodyPr/>
        <a:lstStyle/>
        <a:p>
          <a:endParaRPr lang="en-US"/>
        </a:p>
      </dgm:t>
    </dgm:pt>
    <dgm:pt modelId="{63A04750-822D-49A3-B2A9-FF88439045AB}">
      <dgm:prSet custT="1"/>
      <dgm:spPr/>
      <dgm:t>
        <a:bodyPr/>
        <a:lstStyle/>
        <a:p>
          <a:pPr>
            <a:buFont typeface="Arial" panose="020B0604020202020204" pitchFamily="34" charset="0"/>
            <a:buChar char="•"/>
          </a:pPr>
          <a:r>
            <a:rPr lang="en-US" sz="1400" dirty="0"/>
            <a:t>Non-government sector</a:t>
          </a:r>
        </a:p>
      </dgm:t>
    </dgm:pt>
    <dgm:pt modelId="{BA9BC2F8-7F63-4A2B-A71A-41660CE4A325}" type="parTrans" cxnId="{B818CB3B-3C14-48D0-8A66-2CDA1B532DCB}">
      <dgm:prSet/>
      <dgm:spPr/>
      <dgm:t>
        <a:bodyPr/>
        <a:lstStyle/>
        <a:p>
          <a:endParaRPr lang="en-US"/>
        </a:p>
      </dgm:t>
    </dgm:pt>
    <dgm:pt modelId="{CB0BA31E-BD0B-40E1-9F2D-8E9515871221}" type="sibTrans" cxnId="{B818CB3B-3C14-48D0-8A66-2CDA1B532DCB}">
      <dgm:prSet/>
      <dgm:spPr/>
      <dgm:t>
        <a:bodyPr/>
        <a:lstStyle/>
        <a:p>
          <a:endParaRPr lang="en-US"/>
        </a:p>
      </dgm:t>
    </dgm:pt>
    <dgm:pt modelId="{D8D05178-97A6-4F4B-91D1-977DFB2E7F9C}">
      <dgm:prSet custT="1"/>
      <dgm:spPr/>
      <dgm:t>
        <a:bodyPr/>
        <a:lstStyle/>
        <a:p>
          <a:pPr>
            <a:buNone/>
          </a:pPr>
          <a:r>
            <a:rPr lang="en-US" sz="1400" dirty="0"/>
            <a:t>Nepal Permaculture Group, SECARD, HASERA</a:t>
          </a:r>
        </a:p>
      </dgm:t>
    </dgm:pt>
    <dgm:pt modelId="{6BBC6FE3-E95D-4191-A109-A07E122C3C47}" type="parTrans" cxnId="{025775D4-4BBD-474B-9502-BC76374A771F}">
      <dgm:prSet/>
      <dgm:spPr/>
      <dgm:t>
        <a:bodyPr/>
        <a:lstStyle/>
        <a:p>
          <a:endParaRPr lang="en-US"/>
        </a:p>
      </dgm:t>
    </dgm:pt>
    <dgm:pt modelId="{64D3DC78-3E57-4B94-91DB-FE4FE7CA652A}" type="sibTrans" cxnId="{025775D4-4BBD-474B-9502-BC76374A771F}">
      <dgm:prSet/>
      <dgm:spPr/>
      <dgm:t>
        <a:bodyPr/>
        <a:lstStyle/>
        <a:p>
          <a:endParaRPr lang="en-US"/>
        </a:p>
      </dgm:t>
    </dgm:pt>
    <dgm:pt modelId="{3C831349-3A40-4109-8F00-4AE02EDFAB0B}">
      <dgm:prSet phldrT="[Text]"/>
      <dgm:spPr/>
      <dgm:t>
        <a:bodyPr/>
        <a:lstStyle/>
        <a:p>
          <a:r>
            <a:rPr lang="en-US" dirty="0"/>
            <a:t>Government  institution IAAS, AFU</a:t>
          </a:r>
        </a:p>
      </dgm:t>
    </dgm:pt>
    <dgm:pt modelId="{74CDED4D-1831-4E8E-82D0-7862EF4669C4}" type="parTrans" cxnId="{C3916303-4C52-4417-8376-D8C07384154A}">
      <dgm:prSet/>
      <dgm:spPr/>
      <dgm:t>
        <a:bodyPr/>
        <a:lstStyle/>
        <a:p>
          <a:endParaRPr lang="en-US"/>
        </a:p>
      </dgm:t>
    </dgm:pt>
    <dgm:pt modelId="{905A5959-0E9E-4E84-A36F-F4A5DF0AFED2}" type="sibTrans" cxnId="{C3916303-4C52-4417-8376-D8C07384154A}">
      <dgm:prSet/>
      <dgm:spPr/>
      <dgm:t>
        <a:bodyPr/>
        <a:lstStyle/>
        <a:p>
          <a:endParaRPr lang="en-US"/>
        </a:p>
      </dgm:t>
    </dgm:pt>
    <dgm:pt modelId="{378B97B6-CF68-4517-8CAE-BD97F581362A}">
      <dgm:prSet phldrT="[Text]"/>
      <dgm:spPr/>
      <dgm:t>
        <a:bodyPr/>
        <a:lstStyle/>
        <a:p>
          <a:r>
            <a:rPr lang="en-US" dirty="0"/>
            <a:t>Private sector              Mid-west Collage of Organic Agriculture</a:t>
          </a:r>
        </a:p>
      </dgm:t>
    </dgm:pt>
    <dgm:pt modelId="{DC0CB5F0-3FC5-4364-817B-8ABB85CE652E}" type="parTrans" cxnId="{730E4F22-D4FB-4DC6-BEE3-1BBD6EB6B7F3}">
      <dgm:prSet/>
      <dgm:spPr/>
      <dgm:t>
        <a:bodyPr/>
        <a:lstStyle/>
        <a:p>
          <a:endParaRPr lang="en-US"/>
        </a:p>
      </dgm:t>
    </dgm:pt>
    <dgm:pt modelId="{9C53143A-57A1-42BE-A5AB-B1BBA9CB9C1C}" type="sibTrans" cxnId="{730E4F22-D4FB-4DC6-BEE3-1BBD6EB6B7F3}">
      <dgm:prSet/>
      <dgm:spPr/>
      <dgm:t>
        <a:bodyPr/>
        <a:lstStyle/>
        <a:p>
          <a:endParaRPr lang="en-US"/>
        </a:p>
      </dgm:t>
    </dgm:pt>
    <dgm:pt modelId="{F58AF600-EA21-422A-8E74-BDCE0E588210}">
      <dgm:prSet custT="1"/>
      <dgm:spPr/>
      <dgm:t>
        <a:bodyPr/>
        <a:lstStyle/>
        <a:p>
          <a:r>
            <a:rPr lang="en-US" sz="1400" b="1" dirty="0"/>
            <a:t>Non-government sector </a:t>
          </a:r>
          <a:r>
            <a:rPr lang="en-US" sz="1400" dirty="0"/>
            <a:t>SSMP, </a:t>
          </a:r>
          <a:r>
            <a:rPr lang="en-US" sz="1400" dirty="0" err="1"/>
            <a:t>Winrock</a:t>
          </a:r>
          <a:r>
            <a:rPr lang="en-US" sz="1400" dirty="0"/>
            <a:t> International, ECOCENTER, HOPTA and AEC</a:t>
          </a:r>
        </a:p>
      </dgm:t>
    </dgm:pt>
    <dgm:pt modelId="{AF90CADA-853A-4B56-974F-100527F4BA96}" type="parTrans" cxnId="{40B75127-92B4-44DD-BFC6-66B5A90AB0FD}">
      <dgm:prSet/>
      <dgm:spPr/>
      <dgm:t>
        <a:bodyPr/>
        <a:lstStyle/>
        <a:p>
          <a:endParaRPr lang="en-US"/>
        </a:p>
      </dgm:t>
    </dgm:pt>
    <dgm:pt modelId="{8D75CCC0-79FF-4981-9C5D-171B5128BDE3}" type="sibTrans" cxnId="{40B75127-92B4-44DD-BFC6-66B5A90AB0FD}">
      <dgm:prSet/>
      <dgm:spPr/>
      <dgm:t>
        <a:bodyPr/>
        <a:lstStyle/>
        <a:p>
          <a:endParaRPr lang="en-US"/>
        </a:p>
      </dgm:t>
    </dgm:pt>
    <dgm:pt modelId="{24F94948-8F23-4DD3-8DAA-665096935C0C}">
      <dgm:prSet phldrT="[Text]"/>
      <dgm:spPr/>
      <dgm:t>
        <a:bodyPr/>
        <a:lstStyle/>
        <a:p>
          <a:r>
            <a:rPr lang="en-US" dirty="0"/>
            <a:t>Non-government sector (FG, cooperatives, companies and private firms, CBOs</a:t>
          </a:r>
        </a:p>
      </dgm:t>
    </dgm:pt>
    <dgm:pt modelId="{6D084834-ECA2-4E5F-9041-26C1C917CBEB}" type="parTrans" cxnId="{0821F753-062D-42F3-9031-B197FF4BAB79}">
      <dgm:prSet/>
      <dgm:spPr/>
      <dgm:t>
        <a:bodyPr/>
        <a:lstStyle/>
        <a:p>
          <a:endParaRPr lang="en-US"/>
        </a:p>
      </dgm:t>
    </dgm:pt>
    <dgm:pt modelId="{7F1BBAAC-7C8C-4B0A-A24B-F8384F70A451}" type="sibTrans" cxnId="{0821F753-062D-42F3-9031-B197FF4BAB79}">
      <dgm:prSet/>
      <dgm:spPr/>
      <dgm:t>
        <a:bodyPr/>
        <a:lstStyle/>
        <a:p>
          <a:endParaRPr lang="en-US"/>
        </a:p>
      </dgm:t>
    </dgm:pt>
    <dgm:pt modelId="{7C71B3FA-3A23-4379-AAA9-04B717EC8F6D}" type="pres">
      <dgm:prSet presAssocID="{28DCB599-C9BB-4322-BC5F-BFFC20FDE9F8}" presName="cycleMatrixDiagram" presStyleCnt="0">
        <dgm:presLayoutVars>
          <dgm:chMax val="1"/>
          <dgm:dir/>
          <dgm:animLvl val="lvl"/>
          <dgm:resizeHandles val="exact"/>
        </dgm:presLayoutVars>
      </dgm:prSet>
      <dgm:spPr/>
      <dgm:t>
        <a:bodyPr/>
        <a:lstStyle/>
        <a:p>
          <a:endParaRPr lang="en-US"/>
        </a:p>
      </dgm:t>
    </dgm:pt>
    <dgm:pt modelId="{3E4F0693-50FA-4F30-A58B-F5180FF37D21}" type="pres">
      <dgm:prSet presAssocID="{28DCB599-C9BB-4322-BC5F-BFFC20FDE9F8}" presName="children" presStyleCnt="0"/>
      <dgm:spPr/>
    </dgm:pt>
    <dgm:pt modelId="{C09CB8B5-6AD4-4DD3-A56D-72E0F060987A}" type="pres">
      <dgm:prSet presAssocID="{28DCB599-C9BB-4322-BC5F-BFFC20FDE9F8}" presName="child1group" presStyleCnt="0"/>
      <dgm:spPr/>
    </dgm:pt>
    <dgm:pt modelId="{A18E7606-3D28-43A4-A153-35FE12BCC5B1}" type="pres">
      <dgm:prSet presAssocID="{28DCB599-C9BB-4322-BC5F-BFFC20FDE9F8}" presName="child1" presStyleLbl="bgAcc1" presStyleIdx="0" presStyleCnt="4" custScaleX="122182" custScaleY="91465" custLinFactNeighborX="-6517" custLinFactNeighborY="-7004"/>
      <dgm:spPr/>
      <dgm:t>
        <a:bodyPr/>
        <a:lstStyle/>
        <a:p>
          <a:endParaRPr lang="en-US"/>
        </a:p>
      </dgm:t>
    </dgm:pt>
    <dgm:pt modelId="{B9E5D32B-63B9-4C15-AAF1-21F447E20DDB}" type="pres">
      <dgm:prSet presAssocID="{28DCB599-C9BB-4322-BC5F-BFFC20FDE9F8}" presName="child1Text" presStyleLbl="bgAcc1" presStyleIdx="0" presStyleCnt="4">
        <dgm:presLayoutVars>
          <dgm:bulletEnabled val="1"/>
        </dgm:presLayoutVars>
      </dgm:prSet>
      <dgm:spPr/>
      <dgm:t>
        <a:bodyPr/>
        <a:lstStyle/>
        <a:p>
          <a:endParaRPr lang="en-US"/>
        </a:p>
      </dgm:t>
    </dgm:pt>
    <dgm:pt modelId="{079146E5-8663-4597-B022-E0403EDBCCA4}" type="pres">
      <dgm:prSet presAssocID="{28DCB599-C9BB-4322-BC5F-BFFC20FDE9F8}" presName="child2group" presStyleCnt="0"/>
      <dgm:spPr/>
    </dgm:pt>
    <dgm:pt modelId="{24FFCCBE-4A48-4C31-A48B-37EBDC0B2BEA}" type="pres">
      <dgm:prSet presAssocID="{28DCB599-C9BB-4322-BC5F-BFFC20FDE9F8}" presName="child2" presStyleLbl="bgAcc1" presStyleIdx="1" presStyleCnt="4" custScaleX="114931" custScaleY="101842" custLinFactNeighborX="28237" custLinFactNeighborY="-11514"/>
      <dgm:spPr/>
      <dgm:t>
        <a:bodyPr/>
        <a:lstStyle/>
        <a:p>
          <a:endParaRPr lang="en-US"/>
        </a:p>
      </dgm:t>
    </dgm:pt>
    <dgm:pt modelId="{2CAA8D9C-8F74-47F4-B63F-CD54B6226224}" type="pres">
      <dgm:prSet presAssocID="{28DCB599-C9BB-4322-BC5F-BFFC20FDE9F8}" presName="child2Text" presStyleLbl="bgAcc1" presStyleIdx="1" presStyleCnt="4">
        <dgm:presLayoutVars>
          <dgm:bulletEnabled val="1"/>
        </dgm:presLayoutVars>
      </dgm:prSet>
      <dgm:spPr/>
      <dgm:t>
        <a:bodyPr/>
        <a:lstStyle/>
        <a:p>
          <a:endParaRPr lang="en-US"/>
        </a:p>
      </dgm:t>
    </dgm:pt>
    <dgm:pt modelId="{45FB3682-2B5E-403F-9490-A24FC83BC09B}" type="pres">
      <dgm:prSet presAssocID="{28DCB599-C9BB-4322-BC5F-BFFC20FDE9F8}" presName="child3group" presStyleCnt="0"/>
      <dgm:spPr/>
    </dgm:pt>
    <dgm:pt modelId="{9798ACA1-0EC6-4BB0-AB05-402A3530CD3B}" type="pres">
      <dgm:prSet presAssocID="{28DCB599-C9BB-4322-BC5F-BFFC20FDE9F8}" presName="child3" presStyleLbl="bgAcc1" presStyleIdx="2" presStyleCnt="4" custScaleX="114289" custScaleY="104417" custLinFactNeighborX="17608" custLinFactNeighborY="-3041"/>
      <dgm:spPr/>
      <dgm:t>
        <a:bodyPr/>
        <a:lstStyle/>
        <a:p>
          <a:endParaRPr lang="en-US"/>
        </a:p>
      </dgm:t>
    </dgm:pt>
    <dgm:pt modelId="{80BD81A4-E3D4-4914-AD0A-FAFD31617E61}" type="pres">
      <dgm:prSet presAssocID="{28DCB599-C9BB-4322-BC5F-BFFC20FDE9F8}" presName="child3Text" presStyleLbl="bgAcc1" presStyleIdx="2" presStyleCnt="4">
        <dgm:presLayoutVars>
          <dgm:bulletEnabled val="1"/>
        </dgm:presLayoutVars>
      </dgm:prSet>
      <dgm:spPr/>
      <dgm:t>
        <a:bodyPr/>
        <a:lstStyle/>
        <a:p>
          <a:endParaRPr lang="en-US"/>
        </a:p>
      </dgm:t>
    </dgm:pt>
    <dgm:pt modelId="{D4FA291C-6ADC-4609-BC51-A1132EF746CE}" type="pres">
      <dgm:prSet presAssocID="{28DCB599-C9BB-4322-BC5F-BFFC20FDE9F8}" presName="child4group" presStyleCnt="0"/>
      <dgm:spPr/>
    </dgm:pt>
    <dgm:pt modelId="{22C3877E-D11F-42B9-866E-C9FB8BAEC23D}" type="pres">
      <dgm:prSet presAssocID="{28DCB599-C9BB-4322-BC5F-BFFC20FDE9F8}" presName="child4" presStyleLbl="bgAcc1" presStyleIdx="3" presStyleCnt="4" custScaleX="117258" custLinFactNeighborX="-10880" custLinFactNeighborY="3149"/>
      <dgm:spPr/>
      <dgm:t>
        <a:bodyPr/>
        <a:lstStyle/>
        <a:p>
          <a:endParaRPr lang="en-US"/>
        </a:p>
      </dgm:t>
    </dgm:pt>
    <dgm:pt modelId="{4DFA9F5B-69A4-479F-A099-8D87642CD1E4}" type="pres">
      <dgm:prSet presAssocID="{28DCB599-C9BB-4322-BC5F-BFFC20FDE9F8}" presName="child4Text" presStyleLbl="bgAcc1" presStyleIdx="3" presStyleCnt="4">
        <dgm:presLayoutVars>
          <dgm:bulletEnabled val="1"/>
        </dgm:presLayoutVars>
      </dgm:prSet>
      <dgm:spPr/>
      <dgm:t>
        <a:bodyPr/>
        <a:lstStyle/>
        <a:p>
          <a:endParaRPr lang="en-US"/>
        </a:p>
      </dgm:t>
    </dgm:pt>
    <dgm:pt modelId="{C35288EA-44CD-4153-94C8-809A08ED8D29}" type="pres">
      <dgm:prSet presAssocID="{28DCB599-C9BB-4322-BC5F-BFFC20FDE9F8}" presName="childPlaceholder" presStyleCnt="0"/>
      <dgm:spPr/>
    </dgm:pt>
    <dgm:pt modelId="{E878B496-8345-4E19-A939-35F69BB7FCAC}" type="pres">
      <dgm:prSet presAssocID="{28DCB599-C9BB-4322-BC5F-BFFC20FDE9F8}" presName="circle" presStyleCnt="0"/>
      <dgm:spPr/>
    </dgm:pt>
    <dgm:pt modelId="{1588D3D8-5302-45D5-9084-C3E6B71FD172}" type="pres">
      <dgm:prSet presAssocID="{28DCB599-C9BB-4322-BC5F-BFFC20FDE9F8}" presName="quadrant1" presStyleLbl="node1" presStyleIdx="0" presStyleCnt="4">
        <dgm:presLayoutVars>
          <dgm:chMax val="1"/>
          <dgm:bulletEnabled val="1"/>
        </dgm:presLayoutVars>
      </dgm:prSet>
      <dgm:spPr/>
      <dgm:t>
        <a:bodyPr/>
        <a:lstStyle/>
        <a:p>
          <a:endParaRPr lang="en-US"/>
        </a:p>
      </dgm:t>
    </dgm:pt>
    <dgm:pt modelId="{549EF117-EEF1-4341-95A9-188908B6ABD8}" type="pres">
      <dgm:prSet presAssocID="{28DCB599-C9BB-4322-BC5F-BFFC20FDE9F8}" presName="quadrant2" presStyleLbl="node1" presStyleIdx="1" presStyleCnt="4">
        <dgm:presLayoutVars>
          <dgm:chMax val="1"/>
          <dgm:bulletEnabled val="1"/>
        </dgm:presLayoutVars>
      </dgm:prSet>
      <dgm:spPr/>
      <dgm:t>
        <a:bodyPr/>
        <a:lstStyle/>
        <a:p>
          <a:endParaRPr lang="en-US"/>
        </a:p>
      </dgm:t>
    </dgm:pt>
    <dgm:pt modelId="{22EA5E71-65C5-4A3D-8A8E-03F9192AF9CB}" type="pres">
      <dgm:prSet presAssocID="{28DCB599-C9BB-4322-BC5F-BFFC20FDE9F8}" presName="quadrant3" presStyleLbl="node1" presStyleIdx="2" presStyleCnt="4">
        <dgm:presLayoutVars>
          <dgm:chMax val="1"/>
          <dgm:bulletEnabled val="1"/>
        </dgm:presLayoutVars>
      </dgm:prSet>
      <dgm:spPr/>
      <dgm:t>
        <a:bodyPr/>
        <a:lstStyle/>
        <a:p>
          <a:endParaRPr lang="en-US"/>
        </a:p>
      </dgm:t>
    </dgm:pt>
    <dgm:pt modelId="{77968008-D6BE-4069-803C-88A88C1C5D52}" type="pres">
      <dgm:prSet presAssocID="{28DCB599-C9BB-4322-BC5F-BFFC20FDE9F8}" presName="quadrant4" presStyleLbl="node1" presStyleIdx="3" presStyleCnt="4">
        <dgm:presLayoutVars>
          <dgm:chMax val="1"/>
          <dgm:bulletEnabled val="1"/>
        </dgm:presLayoutVars>
      </dgm:prSet>
      <dgm:spPr/>
      <dgm:t>
        <a:bodyPr/>
        <a:lstStyle/>
        <a:p>
          <a:endParaRPr lang="en-US"/>
        </a:p>
      </dgm:t>
    </dgm:pt>
    <dgm:pt modelId="{90571C57-C05B-4E15-A64B-B950A2B23083}" type="pres">
      <dgm:prSet presAssocID="{28DCB599-C9BB-4322-BC5F-BFFC20FDE9F8}" presName="quadrantPlaceholder" presStyleCnt="0"/>
      <dgm:spPr/>
    </dgm:pt>
    <dgm:pt modelId="{F46FF094-AE69-4C8C-960E-E331A49355C8}" type="pres">
      <dgm:prSet presAssocID="{28DCB599-C9BB-4322-BC5F-BFFC20FDE9F8}" presName="center1" presStyleLbl="fgShp" presStyleIdx="0" presStyleCnt="2"/>
      <dgm:spPr/>
    </dgm:pt>
    <dgm:pt modelId="{C60DBA96-69A4-43C3-A283-098CC561C6BA}" type="pres">
      <dgm:prSet presAssocID="{28DCB599-C9BB-4322-BC5F-BFFC20FDE9F8}" presName="center2" presStyleLbl="fgShp" presStyleIdx="1" presStyleCnt="2"/>
      <dgm:spPr/>
    </dgm:pt>
  </dgm:ptLst>
  <dgm:cxnLst>
    <dgm:cxn modelId="{025775D4-4BBD-474B-9502-BC76374A771F}" srcId="{F384D541-2362-45E9-A2B5-4AD18AB15805}" destId="{D8D05178-97A6-4F4B-91D1-977DFB2E7F9C}" srcOrd="3" destOrd="0" parTransId="{6BBC6FE3-E95D-4191-A109-A07E122C3C47}" sibTransId="{64D3DC78-3E57-4B94-91DB-FE4FE7CA652A}"/>
    <dgm:cxn modelId="{730E4F22-D4FB-4DC6-BEE3-1BBD6EB6B7F3}" srcId="{BFBCF16E-D9B0-420C-B502-BE0A66428C59}" destId="{378B97B6-CF68-4517-8CAE-BD97F581362A}" srcOrd="1" destOrd="0" parTransId="{DC0CB5F0-3FC5-4364-817B-8ABB85CE652E}" sibTransId="{9C53143A-57A1-42BE-A5AB-B1BBA9CB9C1C}"/>
    <dgm:cxn modelId="{B931F54E-8DFA-46F4-88B5-1BDE9EE406BE}" type="presOf" srcId="{63A04750-822D-49A3-B2A9-FF88439045AB}" destId="{A18E7606-3D28-43A4-A153-35FE12BCC5B1}" srcOrd="0" destOrd="2" presId="urn:microsoft.com/office/officeart/2005/8/layout/cycle4#1"/>
    <dgm:cxn modelId="{4B5AAB9B-C6C3-421B-982C-8D4D4535D39F}" type="presOf" srcId="{24F94948-8F23-4DD3-8DAA-665096935C0C}" destId="{80BD81A4-E3D4-4914-AD0A-FAFD31617E61}" srcOrd="1" destOrd="1" presId="urn:microsoft.com/office/officeart/2005/8/layout/cycle4#1"/>
    <dgm:cxn modelId="{70FADB42-C426-4E2B-B3BC-694B1356F0ED}" type="presOf" srcId="{70DC66D5-DC5D-4B80-A41F-37A22F265D10}" destId="{9798ACA1-0EC6-4BB0-AB05-402A3530CD3B}" srcOrd="0" destOrd="0" presId="urn:microsoft.com/office/officeart/2005/8/layout/cycle4#1"/>
    <dgm:cxn modelId="{CA0DD114-021D-4613-976C-4522D47C98AC}" srcId="{F384D541-2362-45E9-A2B5-4AD18AB15805}" destId="{F4965B02-195E-47EC-9128-3BCE4AD3002B}" srcOrd="1" destOrd="0" parTransId="{38018682-CCEB-4252-A109-B28EB23B7150}" sibTransId="{C6A4E96C-25D5-47DD-9BA7-F2B941E3ED44}"/>
    <dgm:cxn modelId="{AC398871-DBEF-4A3F-8BF1-5016859DDEB9}" type="presOf" srcId="{3C831349-3A40-4109-8F00-4AE02EDFAB0B}" destId="{22C3877E-D11F-42B9-866E-C9FB8BAEC23D}" srcOrd="0" destOrd="0" presId="urn:microsoft.com/office/officeart/2005/8/layout/cycle4#1"/>
    <dgm:cxn modelId="{540A52D5-7ED6-4BB9-9C4B-BDAF7858DEE5}" type="presOf" srcId="{70DC66D5-DC5D-4B80-A41F-37A22F265D10}" destId="{80BD81A4-E3D4-4914-AD0A-FAFD31617E61}" srcOrd="1" destOrd="0" presId="urn:microsoft.com/office/officeart/2005/8/layout/cycle4#1"/>
    <dgm:cxn modelId="{D4C6F558-6FA6-44A2-8252-FB8A448A6721}" srcId="{28DCB599-C9BB-4322-BC5F-BFFC20FDE9F8}" destId="{BFBCF16E-D9B0-420C-B502-BE0A66428C59}" srcOrd="3" destOrd="0" parTransId="{3E6034FA-868D-4A01-B5D9-E722B91C191C}" sibTransId="{75652A81-E6CE-4DAC-A6A7-8673AAB7957F}"/>
    <dgm:cxn modelId="{757932F0-3887-42DB-B491-162961402337}" type="presOf" srcId="{F58AF600-EA21-422A-8E74-BDCE0E588210}" destId="{24FFCCBE-4A48-4C31-A48B-37EBDC0B2BEA}" srcOrd="0" destOrd="1" presId="urn:microsoft.com/office/officeart/2005/8/layout/cycle4#1"/>
    <dgm:cxn modelId="{1FE505F6-8B1C-4FBB-A7C4-842301E618FC}" type="presOf" srcId="{63A04750-822D-49A3-B2A9-FF88439045AB}" destId="{B9E5D32B-63B9-4C15-AAF1-21F447E20DDB}" srcOrd="1" destOrd="2" presId="urn:microsoft.com/office/officeart/2005/8/layout/cycle4#1"/>
    <dgm:cxn modelId="{341A792E-1162-4CD0-AAA9-CD2E75686399}" srcId="{28DCB599-C9BB-4322-BC5F-BFFC20FDE9F8}" destId="{A87744F2-39CD-47F3-B464-2DB9EAFA1014}" srcOrd="1" destOrd="0" parTransId="{B0310E13-65D1-409C-86A6-66ABAE7B5C86}" sibTransId="{75A39652-1CC2-4647-B0B0-3DE332F08656}"/>
    <dgm:cxn modelId="{B29633A9-B17B-4C34-82F1-3529BBC41E99}" type="presOf" srcId="{F384D541-2362-45E9-A2B5-4AD18AB15805}" destId="{1588D3D8-5302-45D5-9084-C3E6B71FD172}" srcOrd="0" destOrd="0" presId="urn:microsoft.com/office/officeart/2005/8/layout/cycle4#1"/>
    <dgm:cxn modelId="{32484760-053F-41FC-AA76-D775E7BA125B}" type="presOf" srcId="{BFBCF16E-D9B0-420C-B502-BE0A66428C59}" destId="{77968008-D6BE-4069-803C-88A88C1C5D52}" srcOrd="0" destOrd="0" presId="urn:microsoft.com/office/officeart/2005/8/layout/cycle4#1"/>
    <dgm:cxn modelId="{826CFF83-F850-4567-BA9C-70A319A4B767}" type="presOf" srcId="{F4965B02-195E-47EC-9128-3BCE4AD3002B}" destId="{B9E5D32B-63B9-4C15-AAF1-21F447E20DDB}" srcOrd="1" destOrd="1" presId="urn:microsoft.com/office/officeart/2005/8/layout/cycle4#1"/>
    <dgm:cxn modelId="{F801F4FB-7B46-48C3-95E9-47D9CC584025}" type="presOf" srcId="{D8D05178-97A6-4F4B-91D1-977DFB2E7F9C}" destId="{B9E5D32B-63B9-4C15-AAF1-21F447E20DDB}" srcOrd="1" destOrd="3" presId="urn:microsoft.com/office/officeart/2005/8/layout/cycle4#1"/>
    <dgm:cxn modelId="{9A6085A9-4AA1-4E4A-8796-659921EA5AAD}" srcId="{5A47C527-DD4F-4213-AAAD-1542D27FFADF}" destId="{70DC66D5-DC5D-4B80-A41F-37A22F265D10}" srcOrd="0" destOrd="0" parTransId="{B5B453F8-7194-4BB1-802F-8D09E9CEA45B}" sibTransId="{F97E26A8-764F-4E32-9190-7059CE6CA152}"/>
    <dgm:cxn modelId="{760247FE-5DBE-4121-8384-FFAB2AD23268}" type="presOf" srcId="{378B97B6-CF68-4517-8CAE-BD97F581362A}" destId="{22C3877E-D11F-42B9-866E-C9FB8BAEC23D}" srcOrd="0" destOrd="1" presId="urn:microsoft.com/office/officeart/2005/8/layout/cycle4#1"/>
    <dgm:cxn modelId="{A6B25AE8-5A28-41E2-88B8-2C598CF336B6}" type="presOf" srcId="{5897BA3D-5C04-4A5F-BA35-A56E18ECEEAD}" destId="{B9E5D32B-63B9-4C15-AAF1-21F447E20DDB}" srcOrd="1" destOrd="0" presId="urn:microsoft.com/office/officeart/2005/8/layout/cycle4#1"/>
    <dgm:cxn modelId="{8C927A46-4439-4F58-A437-209821963719}" type="presOf" srcId="{B57C5949-E37E-4F28-9016-7428B8808AEE}" destId="{2CAA8D9C-8F74-47F4-B63F-CD54B6226224}" srcOrd="1" destOrd="0" presId="urn:microsoft.com/office/officeart/2005/8/layout/cycle4#1"/>
    <dgm:cxn modelId="{E454D597-677F-4E77-937C-405D7BF14A62}" type="presOf" srcId="{D8D05178-97A6-4F4B-91D1-977DFB2E7F9C}" destId="{A18E7606-3D28-43A4-A153-35FE12BCC5B1}" srcOrd="0" destOrd="3" presId="urn:microsoft.com/office/officeart/2005/8/layout/cycle4#1"/>
    <dgm:cxn modelId="{B818CB3B-3C14-48D0-8A66-2CDA1B532DCB}" srcId="{F384D541-2362-45E9-A2B5-4AD18AB15805}" destId="{63A04750-822D-49A3-B2A9-FF88439045AB}" srcOrd="2" destOrd="0" parTransId="{BA9BC2F8-7F63-4A2B-A71A-41660CE4A325}" sibTransId="{CB0BA31E-BD0B-40E1-9F2D-8E9515871221}"/>
    <dgm:cxn modelId="{1C1FE547-9020-4C01-9D00-FF5A5F126754}" type="presOf" srcId="{378B97B6-CF68-4517-8CAE-BD97F581362A}" destId="{4DFA9F5B-69A4-479F-A099-8D87642CD1E4}" srcOrd="1" destOrd="1" presId="urn:microsoft.com/office/officeart/2005/8/layout/cycle4#1"/>
    <dgm:cxn modelId="{DE39371B-1BDF-405C-8C5D-5CAA7D274DFF}" type="presOf" srcId="{5A47C527-DD4F-4213-AAAD-1542D27FFADF}" destId="{22EA5E71-65C5-4A3D-8A8E-03F9192AF9CB}" srcOrd="0" destOrd="0" presId="urn:microsoft.com/office/officeart/2005/8/layout/cycle4#1"/>
    <dgm:cxn modelId="{7F424503-03A5-4C8E-B498-B61BE87FF8CB}" srcId="{F384D541-2362-45E9-A2B5-4AD18AB15805}" destId="{5897BA3D-5C04-4A5F-BA35-A56E18ECEEAD}" srcOrd="0" destOrd="0" parTransId="{C1928F2F-8559-43BF-BF5C-59C9DB8D1732}" sibTransId="{BADA2DB9-4106-424C-93E5-5CA3731DFE11}"/>
    <dgm:cxn modelId="{40F116C5-16E1-4FA4-B361-0E1CC9170D3D}" type="presOf" srcId="{B57C5949-E37E-4F28-9016-7428B8808AEE}" destId="{24FFCCBE-4A48-4C31-A48B-37EBDC0B2BEA}" srcOrd="0" destOrd="0" presId="urn:microsoft.com/office/officeart/2005/8/layout/cycle4#1"/>
    <dgm:cxn modelId="{2CC28B2E-1AFB-4962-8B8A-8E862E78FADF}" type="presOf" srcId="{24F94948-8F23-4DD3-8DAA-665096935C0C}" destId="{9798ACA1-0EC6-4BB0-AB05-402A3530CD3B}" srcOrd="0" destOrd="1" presId="urn:microsoft.com/office/officeart/2005/8/layout/cycle4#1"/>
    <dgm:cxn modelId="{DAACFEB7-AC07-4B5B-876B-4B7A2210BB54}" srcId="{28DCB599-C9BB-4322-BC5F-BFFC20FDE9F8}" destId="{F384D541-2362-45E9-A2B5-4AD18AB15805}" srcOrd="0" destOrd="0" parTransId="{12A73ABC-1C55-4F90-AE9D-E59B14C8607F}" sibTransId="{9E241210-9284-4AF6-85A5-68E5DF952CAE}"/>
    <dgm:cxn modelId="{DD7AC2DA-F0D5-4036-A430-DD0533ED8734}" type="presOf" srcId="{5897BA3D-5C04-4A5F-BA35-A56E18ECEEAD}" destId="{A18E7606-3D28-43A4-A153-35FE12BCC5B1}" srcOrd="0" destOrd="0" presId="urn:microsoft.com/office/officeart/2005/8/layout/cycle4#1"/>
    <dgm:cxn modelId="{57A7B6B7-1904-4791-83A4-9AE6A123D172}" type="presOf" srcId="{28DCB599-C9BB-4322-BC5F-BFFC20FDE9F8}" destId="{7C71B3FA-3A23-4379-AAA9-04B717EC8F6D}" srcOrd="0" destOrd="0" presId="urn:microsoft.com/office/officeart/2005/8/layout/cycle4#1"/>
    <dgm:cxn modelId="{B8323962-E2BD-4F28-8669-2489C9FA9FD2}" srcId="{A87744F2-39CD-47F3-B464-2DB9EAFA1014}" destId="{B57C5949-E37E-4F28-9016-7428B8808AEE}" srcOrd="0" destOrd="0" parTransId="{81ED61BC-63D5-4439-9DDA-06554E9F7CDF}" sibTransId="{D940DE0C-BA2E-4519-800F-F27037BB50D7}"/>
    <dgm:cxn modelId="{0821F753-062D-42F3-9031-B197FF4BAB79}" srcId="{5A47C527-DD4F-4213-AAAD-1542D27FFADF}" destId="{24F94948-8F23-4DD3-8DAA-665096935C0C}" srcOrd="1" destOrd="0" parTransId="{6D084834-ECA2-4E5F-9041-26C1C917CBEB}" sibTransId="{7F1BBAAC-7C8C-4B0A-A24B-F8384F70A451}"/>
    <dgm:cxn modelId="{6DBF0F3E-8FE6-4FB2-B809-C646A73213B2}" type="presOf" srcId="{F58AF600-EA21-422A-8E74-BDCE0E588210}" destId="{2CAA8D9C-8F74-47F4-B63F-CD54B6226224}" srcOrd="1" destOrd="1" presId="urn:microsoft.com/office/officeart/2005/8/layout/cycle4#1"/>
    <dgm:cxn modelId="{40B75127-92B4-44DD-BFC6-66B5A90AB0FD}" srcId="{A87744F2-39CD-47F3-B464-2DB9EAFA1014}" destId="{F58AF600-EA21-422A-8E74-BDCE0E588210}" srcOrd="1" destOrd="0" parTransId="{AF90CADA-853A-4B56-974F-100527F4BA96}" sibTransId="{8D75CCC0-79FF-4981-9C5D-171B5128BDE3}"/>
    <dgm:cxn modelId="{C3916303-4C52-4417-8376-D8C07384154A}" srcId="{BFBCF16E-D9B0-420C-B502-BE0A66428C59}" destId="{3C831349-3A40-4109-8F00-4AE02EDFAB0B}" srcOrd="0" destOrd="0" parTransId="{74CDED4D-1831-4E8E-82D0-7862EF4669C4}" sibTransId="{905A5959-0E9E-4E84-A36F-F4A5DF0AFED2}"/>
    <dgm:cxn modelId="{02344152-CB6A-4521-A992-AA8BE4F85F20}" type="presOf" srcId="{3C831349-3A40-4109-8F00-4AE02EDFAB0B}" destId="{4DFA9F5B-69A4-479F-A099-8D87642CD1E4}" srcOrd="1" destOrd="0" presId="urn:microsoft.com/office/officeart/2005/8/layout/cycle4#1"/>
    <dgm:cxn modelId="{7A2DAC2C-3A38-429E-A4C6-78AB811A3E92}" type="presOf" srcId="{F4965B02-195E-47EC-9128-3BCE4AD3002B}" destId="{A18E7606-3D28-43A4-A153-35FE12BCC5B1}" srcOrd="0" destOrd="1" presId="urn:microsoft.com/office/officeart/2005/8/layout/cycle4#1"/>
    <dgm:cxn modelId="{EC6E54E7-7D69-499E-84D2-7C333F6AFB0C}" type="presOf" srcId="{A87744F2-39CD-47F3-B464-2DB9EAFA1014}" destId="{549EF117-EEF1-4341-95A9-188908B6ABD8}" srcOrd="0" destOrd="0" presId="urn:microsoft.com/office/officeart/2005/8/layout/cycle4#1"/>
    <dgm:cxn modelId="{E4B668D5-708F-4129-B613-EEBA304775FF}" srcId="{28DCB599-C9BB-4322-BC5F-BFFC20FDE9F8}" destId="{5A47C527-DD4F-4213-AAAD-1542D27FFADF}" srcOrd="2" destOrd="0" parTransId="{3911CF8F-6E47-4D40-9608-C901DF739081}" sibTransId="{5C8D0A4C-ABF2-4A1C-973E-839EC88C5D85}"/>
    <dgm:cxn modelId="{29FC4C49-3F8B-476F-9412-FF2AA9AC531B}" type="presParOf" srcId="{7C71B3FA-3A23-4379-AAA9-04B717EC8F6D}" destId="{3E4F0693-50FA-4F30-A58B-F5180FF37D21}" srcOrd="0" destOrd="0" presId="urn:microsoft.com/office/officeart/2005/8/layout/cycle4#1"/>
    <dgm:cxn modelId="{D2B34610-80D2-4DC5-99CE-B5F9043C7E63}" type="presParOf" srcId="{3E4F0693-50FA-4F30-A58B-F5180FF37D21}" destId="{C09CB8B5-6AD4-4DD3-A56D-72E0F060987A}" srcOrd="0" destOrd="0" presId="urn:microsoft.com/office/officeart/2005/8/layout/cycle4#1"/>
    <dgm:cxn modelId="{E001F6ED-8C84-4E41-B383-A6D00F49DA43}" type="presParOf" srcId="{C09CB8B5-6AD4-4DD3-A56D-72E0F060987A}" destId="{A18E7606-3D28-43A4-A153-35FE12BCC5B1}" srcOrd="0" destOrd="0" presId="urn:microsoft.com/office/officeart/2005/8/layout/cycle4#1"/>
    <dgm:cxn modelId="{B17CCB74-F581-4FB5-AA98-54DF362A8BC7}" type="presParOf" srcId="{C09CB8B5-6AD4-4DD3-A56D-72E0F060987A}" destId="{B9E5D32B-63B9-4C15-AAF1-21F447E20DDB}" srcOrd="1" destOrd="0" presId="urn:microsoft.com/office/officeart/2005/8/layout/cycle4#1"/>
    <dgm:cxn modelId="{E87BC069-77D4-48D2-9E15-747965C9C900}" type="presParOf" srcId="{3E4F0693-50FA-4F30-A58B-F5180FF37D21}" destId="{079146E5-8663-4597-B022-E0403EDBCCA4}" srcOrd="1" destOrd="0" presId="urn:microsoft.com/office/officeart/2005/8/layout/cycle4#1"/>
    <dgm:cxn modelId="{10F13FC7-765E-42DA-8F86-FFCE748FD804}" type="presParOf" srcId="{079146E5-8663-4597-B022-E0403EDBCCA4}" destId="{24FFCCBE-4A48-4C31-A48B-37EBDC0B2BEA}" srcOrd="0" destOrd="0" presId="urn:microsoft.com/office/officeart/2005/8/layout/cycle4#1"/>
    <dgm:cxn modelId="{D95D677C-471B-4F6B-A9D6-06E0CE9673AD}" type="presParOf" srcId="{079146E5-8663-4597-B022-E0403EDBCCA4}" destId="{2CAA8D9C-8F74-47F4-B63F-CD54B6226224}" srcOrd="1" destOrd="0" presId="urn:microsoft.com/office/officeart/2005/8/layout/cycle4#1"/>
    <dgm:cxn modelId="{22047BD8-1BB7-460C-AD65-E4F37019DD16}" type="presParOf" srcId="{3E4F0693-50FA-4F30-A58B-F5180FF37D21}" destId="{45FB3682-2B5E-403F-9490-A24FC83BC09B}" srcOrd="2" destOrd="0" presId="urn:microsoft.com/office/officeart/2005/8/layout/cycle4#1"/>
    <dgm:cxn modelId="{D80DDDF4-461D-4A8B-8177-327A4D88FAED}" type="presParOf" srcId="{45FB3682-2B5E-403F-9490-A24FC83BC09B}" destId="{9798ACA1-0EC6-4BB0-AB05-402A3530CD3B}" srcOrd="0" destOrd="0" presId="urn:microsoft.com/office/officeart/2005/8/layout/cycle4#1"/>
    <dgm:cxn modelId="{76C997C9-AF4A-4397-BC6A-9D773D8CB273}" type="presParOf" srcId="{45FB3682-2B5E-403F-9490-A24FC83BC09B}" destId="{80BD81A4-E3D4-4914-AD0A-FAFD31617E61}" srcOrd="1" destOrd="0" presId="urn:microsoft.com/office/officeart/2005/8/layout/cycle4#1"/>
    <dgm:cxn modelId="{52210EEA-6887-47F6-82F1-54FEE24ABB78}" type="presParOf" srcId="{3E4F0693-50FA-4F30-A58B-F5180FF37D21}" destId="{D4FA291C-6ADC-4609-BC51-A1132EF746CE}" srcOrd="3" destOrd="0" presId="urn:microsoft.com/office/officeart/2005/8/layout/cycle4#1"/>
    <dgm:cxn modelId="{A779DAE1-D158-4D73-9974-AAF69472846C}" type="presParOf" srcId="{D4FA291C-6ADC-4609-BC51-A1132EF746CE}" destId="{22C3877E-D11F-42B9-866E-C9FB8BAEC23D}" srcOrd="0" destOrd="0" presId="urn:microsoft.com/office/officeart/2005/8/layout/cycle4#1"/>
    <dgm:cxn modelId="{4719A915-C8D5-4E14-82D0-B822588E6A76}" type="presParOf" srcId="{D4FA291C-6ADC-4609-BC51-A1132EF746CE}" destId="{4DFA9F5B-69A4-479F-A099-8D87642CD1E4}" srcOrd="1" destOrd="0" presId="urn:microsoft.com/office/officeart/2005/8/layout/cycle4#1"/>
    <dgm:cxn modelId="{FFE7B995-1C76-4FB7-84E7-25DB97FD8760}" type="presParOf" srcId="{3E4F0693-50FA-4F30-A58B-F5180FF37D21}" destId="{C35288EA-44CD-4153-94C8-809A08ED8D29}" srcOrd="4" destOrd="0" presId="urn:microsoft.com/office/officeart/2005/8/layout/cycle4#1"/>
    <dgm:cxn modelId="{D468B16D-E527-44EC-9C17-A49D6EBE5CF9}" type="presParOf" srcId="{7C71B3FA-3A23-4379-AAA9-04B717EC8F6D}" destId="{E878B496-8345-4E19-A939-35F69BB7FCAC}" srcOrd="1" destOrd="0" presId="urn:microsoft.com/office/officeart/2005/8/layout/cycle4#1"/>
    <dgm:cxn modelId="{53DDFE04-7720-43EF-9528-F3C541183035}" type="presParOf" srcId="{E878B496-8345-4E19-A939-35F69BB7FCAC}" destId="{1588D3D8-5302-45D5-9084-C3E6B71FD172}" srcOrd="0" destOrd="0" presId="urn:microsoft.com/office/officeart/2005/8/layout/cycle4#1"/>
    <dgm:cxn modelId="{08988EF5-5E8F-4E90-B245-2E031E553296}" type="presParOf" srcId="{E878B496-8345-4E19-A939-35F69BB7FCAC}" destId="{549EF117-EEF1-4341-95A9-188908B6ABD8}" srcOrd="1" destOrd="0" presId="urn:microsoft.com/office/officeart/2005/8/layout/cycle4#1"/>
    <dgm:cxn modelId="{CCF39F51-5AA7-4DF3-815F-01AB33CCEC34}" type="presParOf" srcId="{E878B496-8345-4E19-A939-35F69BB7FCAC}" destId="{22EA5E71-65C5-4A3D-8A8E-03F9192AF9CB}" srcOrd="2" destOrd="0" presId="urn:microsoft.com/office/officeart/2005/8/layout/cycle4#1"/>
    <dgm:cxn modelId="{16F0C718-AB88-4452-AE49-AC5B5A46F213}" type="presParOf" srcId="{E878B496-8345-4E19-A939-35F69BB7FCAC}" destId="{77968008-D6BE-4069-803C-88A88C1C5D52}" srcOrd="3" destOrd="0" presId="urn:microsoft.com/office/officeart/2005/8/layout/cycle4#1"/>
    <dgm:cxn modelId="{8AB67588-0574-469F-B7BD-420C5E299E19}" type="presParOf" srcId="{E878B496-8345-4E19-A939-35F69BB7FCAC}" destId="{90571C57-C05B-4E15-A64B-B950A2B23083}" srcOrd="4" destOrd="0" presId="urn:microsoft.com/office/officeart/2005/8/layout/cycle4#1"/>
    <dgm:cxn modelId="{BDB78EC9-DC0D-41D4-933B-E03557ED7C71}" type="presParOf" srcId="{7C71B3FA-3A23-4379-AAA9-04B717EC8F6D}" destId="{F46FF094-AE69-4C8C-960E-E331A49355C8}" srcOrd="2" destOrd="0" presId="urn:microsoft.com/office/officeart/2005/8/layout/cycle4#1"/>
    <dgm:cxn modelId="{C3197258-9768-458F-9FB0-12849052F142}" type="presParOf" srcId="{7C71B3FA-3A23-4379-AAA9-04B717EC8F6D}" destId="{C60DBA96-69A4-43C3-A283-098CC561C6BA}" srcOrd="3" destOrd="0" presId="urn:microsoft.com/office/officeart/2005/8/layout/cycle4#1"/>
  </dgm:cxnLst>
  <dgm:bg/>
  <dgm:whole/>
</dgm:dataModel>
</file>

<file path=ppt/diagrams/layout1.xml><?xml version="1.0" encoding="utf-8"?>
<dgm:layoutDef xmlns:dgm="http://schemas.openxmlformats.org/drawingml/2006/diagram" xmlns:a="http://schemas.openxmlformats.org/drawingml/2006/main" uniqueId="urn:microsoft.com/office/officeart/2005/8/layout/hProcess6">
  <dgm:title val=""/>
  <dgm:desc val=""/>
  <dgm:catLst>
    <dgm:cat type="process"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theList">
    <dgm:varLst>
      <dgm:dir/>
      <dgm:animLvl val="lvl"/>
      <dgm:resizeHandles val="exact"/>
    </dgm:varLst>
    <dgm:choose name="Name0">
      <dgm:if name="Name1" func="var" arg="dir" op="equ" val="norm">
        <dgm:alg type="lin">
          <dgm:param type="linDir" val="fromL"/>
          <dgm:param type="nodeHorzAlign" val="l"/>
        </dgm:alg>
      </dgm:if>
      <dgm:else name="Name2">
        <dgm:alg type="lin">
          <dgm:param type="linDir" val="fromR"/>
          <dgm:param type="nodeHorzAlign" val="r"/>
        </dgm:alg>
      </dgm:else>
    </dgm:choose>
    <dgm:shape xmlns:r="http://schemas.openxmlformats.org/officeDocument/2006/relationships" r:blip="">
      <dgm:adjLst/>
    </dgm:shape>
    <dgm:presOf/>
    <dgm:constrLst>
      <dgm:constr type="w" for="ch" forName="compNode" refType="w"/>
      <dgm:constr type="h" for="ch" forName="compNode" refType="w" refFor="ch" refForName="compNode" fact="0.7"/>
      <dgm:constr type="ctrY" for="ch" forName="compNode" refType="h" fact="0.5"/>
      <dgm:constr type="w" for="ch" forName="aSpace" refType="w" fact="0.05"/>
      <dgm:constr type="primFontSz" for="des" forName="childTextHidden" op="equ" val="65"/>
      <dgm:constr type="primFontSz" for="des" forName="parentText" op="equ"/>
    </dgm:constrLst>
    <dgm:ruleLst/>
    <dgm:forEach name="aNodeForEach" axis="ch" ptType="node">
      <dgm:layoutNode name="compNode">
        <dgm:alg type="composite">
          <dgm:param type="ar" val="1.43"/>
        </dgm:alg>
        <dgm:shape xmlns:r="http://schemas.openxmlformats.org/officeDocument/2006/relationships" r:blip="">
          <dgm:adjLst/>
        </dgm:shape>
        <dgm:presOf/>
        <dgm:choose name="Name3">
          <dgm:if name="Name4" func="var" arg="dir" op="equ" val="norm">
            <dgm:constrLst>
              <dgm:constr type="w" for="ch" forName="childTextVisible" refType="w" fact="0.8"/>
              <dgm:constr type="h" for="ch" forName="childTextVisible" refType="h"/>
              <dgm:constr type="r" for="ch" forName="childTextVisible" refType="w"/>
              <dgm:constr type="w" for="ch" forName="childTextHidden" refType="w" fact="0.6"/>
              <dgm:constr type="h" for="ch" forName="childTextHidden" refType="h"/>
              <dgm:constr type="r" for="ch" forName="childTextHidden" refType="w"/>
              <dgm:constr type="l" for="ch" forName="parentText"/>
              <dgm:constr type="w" for="ch" forName="parentText" refType="w" fact="0.4"/>
              <dgm:constr type="h" for="ch" forName="parentText" refType="w" refFor="ch" refForName="parentText" op="equ"/>
              <dgm:constr type="ctrY" for="ch" forName="parentText" refType="h" fact="0.5"/>
            </dgm:constrLst>
          </dgm:if>
          <dgm:else name="Name5">
            <dgm:constrLst>
              <dgm:constr type="w" for="ch" forName="childTextVisible" refType="w" fact="0.8"/>
              <dgm:constr type="h" for="ch" forName="childTextVisible" refType="h"/>
              <dgm:constr type="l" for="ch" forName="childTextVisible"/>
              <dgm:constr type="w" for="ch" forName="childTextHidden" refType="w" fact="0.6"/>
              <dgm:constr type="h" for="ch" forName="childTextHidden" refType="h"/>
              <dgm:constr type="l" for="ch" forName="childTextHidden"/>
              <dgm:constr type="r" for="ch" forName="parentText" refType="w"/>
              <dgm:constr type="w" for="ch" forName="parentText" refType="w" fact="0.4"/>
              <dgm:constr type="h" for="ch" forName="parentText" refType="w" refFor="ch" refForName="parentText" op="equ"/>
              <dgm:constr type="ctrY" for="ch" forName="parentText" refType="h" fact="0.5"/>
            </dgm:constrLst>
          </dgm:else>
        </dgm:choose>
        <dgm:ruleLst/>
        <dgm:layoutNode name="noGeometry">
          <dgm:alg type="sp"/>
          <dgm:shape xmlns:r="http://schemas.openxmlformats.org/officeDocument/2006/relationships" r:blip="">
            <dgm:adjLst/>
          </dgm:shape>
          <dgm:presOf/>
          <dgm:constrLst/>
          <dgm:ruleLst/>
        </dgm:layoutNode>
        <dgm:layoutNode name="childTextVisible" styleLbl="bgAccFollowNode1">
          <dgm:varLst>
            <dgm:bulletEnabled val="1"/>
          </dgm:varLst>
          <dgm:alg type="sp"/>
          <dgm:choose name="Name6">
            <dgm:if name="Name7" func="var" arg="dir" op="equ" val="norm">
              <dgm:shape xmlns:r="http://schemas.openxmlformats.org/officeDocument/2006/relationships" type="rightArrow" r:blip="">
                <dgm:adjLst>
                  <dgm:adj idx="1" val="0.7"/>
                  <dgm:adj idx="2" val="0.5"/>
                </dgm:adjLst>
              </dgm:shape>
            </dgm:if>
            <dgm:else name="Name8">
              <dgm:shape xmlns:r="http://schemas.openxmlformats.org/officeDocument/2006/relationships" type="leftArrow" r:blip="">
                <dgm:adjLst>
                  <dgm:adj idx="1" val="0.7"/>
                  <dgm:adj idx="2" val="0.5"/>
                </dgm:adjLst>
              </dgm:shape>
            </dgm:else>
          </dgm:choose>
          <dgm:presOf axis="des" ptType="node"/>
          <dgm:constrLst/>
          <dgm:ruleLst/>
        </dgm:layoutNode>
        <dgm:layoutNode name="childTextHidden" styleLbl="bgAccFollowNode1">
          <dgm:choose name="Name9">
            <dgm:if name="Name10" axis="des followSib" ptType="node node" st="1 1" cnt="1 0" func="cnt" op="gte" val="1">
              <dgm:alg type="tx">
                <dgm:param type="stBulletLvl" val="1"/>
                <dgm:param type="txAnchorVertCh" val="mid"/>
              </dgm:alg>
            </dgm:if>
            <dgm:else name="Name11">
              <dgm:alg type="tx">
                <dgm:param type="stBulletLvl" val="2"/>
                <dgm:param type="txAnchorVertCh" val="mid"/>
              </dgm:alg>
            </dgm:else>
          </dgm:choose>
          <dgm:choose name="Name12">
            <dgm:if name="Name13" func="var" arg="dir" op="equ" val="norm">
              <dgm:shape xmlns:r="http://schemas.openxmlformats.org/officeDocument/2006/relationships" type="rightArrow" r:blip="" hideGeom="1">
                <dgm:adjLst>
                  <dgm:adj idx="1" val="0.7"/>
                  <dgm:adj idx="2" val="0.5"/>
                </dgm:adjLst>
              </dgm:shape>
            </dgm:if>
            <dgm:else name="Name14">
              <dgm:shape xmlns:r="http://schemas.openxmlformats.org/officeDocument/2006/relationships" type="leftArrow" r:blip="" hideGeom="1">
                <dgm:adjLst>
                  <dgm:adj idx="1" val="0.7"/>
                  <dgm:adj idx="2" val="0.5"/>
                </dgm:adjLst>
              </dgm:shape>
            </dgm:else>
          </dgm:choose>
          <dgm:presOf axis="des" ptType="node"/>
          <dgm:constrLst>
            <dgm:constr type="secFontSz" refType="primFontSz"/>
            <dgm:constr type="tMarg" refType="primFontSz" fact="0.05"/>
            <dgm:constr type="bMarg" refType="primFontSz" fact="0.05"/>
            <dgm:constr type="rMarg" refType="primFontSz" fact="0.1"/>
            <dgm:constr type="lMarg" refType="primFontSz" fact="0.2"/>
          </dgm:constrLst>
          <dgm:ruleLst>
            <dgm:rule type="primFontSz" val="5" fact="NaN" max="NaN"/>
          </dgm:ruleLst>
        </dgm:layoutNode>
        <dgm:layoutNode name="parentText" styleLbl="node1">
          <dgm:varLst>
            <dgm:chMax val="1"/>
            <dgm:bulletEnabled val="1"/>
          </dgm:varLst>
          <dgm:alg type="tx"/>
          <dgm:shape xmlns:r="http://schemas.openxmlformats.org/officeDocument/2006/relationships" type="ellipse" r:blip="">
            <dgm:adjLst/>
          </dgm:shape>
          <dgm:presOf axis="self"/>
          <dgm:constrLst>
            <dgm:constr type="primFontSz" val="65"/>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choose name="Name15">
        <dgm:if name="Name16" axis="self" ptType="node" func="revPos" op="gte" val="2">
          <dgm:layoutNode name="aSpace">
            <dgm:alg type="sp"/>
            <dgm:shape xmlns:r="http://schemas.openxmlformats.org/officeDocument/2006/relationships" r:blip="">
              <dgm:adjLst/>
            </dgm:shape>
            <dgm:presOf/>
            <dgm:constrLst/>
            <dgm:ruleLst/>
          </dgm:layoutNode>
        </dgm:if>
        <dgm:else name="Name17"/>
      </dgm:choose>
    </dgm:forEach>
  </dgm:layoutNode>
</dgm:layoutDef>
</file>

<file path=ppt/diagrams/layout2.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ycle4#1">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87B8C17-9404-4C35-928E-F07E9A6CF47B}" type="datetimeFigureOut">
              <a:rPr lang="en-US" smtClean="0"/>
              <a:pPr/>
              <a:t>10/12/2020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F9083D1-65D5-4128-ABA8-A554B9529A44}"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70757A"/>
                </a:solidFill>
                <a:effectLst/>
                <a:latin typeface="arial" panose="020B0604020202020204" pitchFamily="34" charset="0"/>
              </a:rPr>
              <a:t> </a:t>
            </a:r>
            <a:r>
              <a:rPr lang="en-US" b="1" i="0" dirty="0">
                <a:solidFill>
                  <a:srgbClr val="5F6368"/>
                </a:solidFill>
                <a:effectLst/>
                <a:latin typeface="arial" panose="020B0604020202020204" pitchFamily="34" charset="0"/>
              </a:rPr>
              <a:t>Organic 3.0</a:t>
            </a:r>
            <a:r>
              <a:rPr lang="en-US" b="0" i="0" dirty="0">
                <a:solidFill>
                  <a:srgbClr val="4D5156"/>
                </a:solidFill>
                <a:effectLst/>
                <a:latin typeface="arial" panose="020B0604020202020204" pitchFamily="34" charset="0"/>
              </a:rPr>
              <a:t> is about bringing organic out of its current niche into the mainstream and positioning organic systems as part of the multiple solutions. Until now, though, organic has not been included - or inclusive - enough to contribute these solutions on a global scale. The </a:t>
            </a:r>
            <a:r>
              <a:rPr lang="en-US" b="1" i="0" dirty="0">
                <a:solidFill>
                  <a:srgbClr val="5F6368"/>
                </a:solidFill>
                <a:effectLst/>
                <a:latin typeface="arial" panose="020B0604020202020204" pitchFamily="34" charset="0"/>
              </a:rPr>
              <a:t>Organic 3.0</a:t>
            </a:r>
            <a:r>
              <a:rPr lang="en-US" b="0" i="0" dirty="0">
                <a:solidFill>
                  <a:srgbClr val="4D5156"/>
                </a:solidFill>
                <a:effectLst/>
                <a:latin typeface="arial" panose="020B0604020202020204" pitchFamily="34" charset="0"/>
              </a:rPr>
              <a:t> concept seeks to provide inclusive and sustainable</a:t>
            </a:r>
            <a:endParaRPr lang="en-US" dirty="0"/>
          </a:p>
        </p:txBody>
      </p:sp>
      <p:sp>
        <p:nvSpPr>
          <p:cNvPr id="4" name="Slide Number Placeholder 3"/>
          <p:cNvSpPr>
            <a:spLocks noGrp="1"/>
          </p:cNvSpPr>
          <p:nvPr>
            <p:ph type="sldNum" sz="quarter" idx="5"/>
          </p:nvPr>
        </p:nvSpPr>
        <p:spPr/>
        <p:txBody>
          <a:bodyPr/>
          <a:lstStyle/>
          <a:p>
            <a:fld id="{CF2EE8DF-3DB7-49A4-A284-65BCE106FE27}" type="slidenum">
              <a:rPr lang="en-US" smtClean="0"/>
              <a:pPr/>
              <a:t>3</a:t>
            </a:fld>
            <a:endParaRPr lang="en-US"/>
          </a:p>
        </p:txBody>
      </p:sp>
    </p:spTree>
    <p:extLst>
      <p:ext uri="{BB962C8B-B14F-4D97-AF65-F5344CB8AC3E}">
        <p14:creationId xmlns:p14="http://schemas.microsoft.com/office/powerpoint/2010/main" xmlns="" val="1099942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For the first time, organic agriculture activities were initiated in Nepal in 1986 by an NGO: Institute for Sustainable Agriculture Nepal (INSAN) followed by Judith chase, US citizen who started an organic farm in </a:t>
            </a:r>
            <a:r>
              <a:rPr lang="en-US" dirty="0" err="1"/>
              <a:t>Gamchha</a:t>
            </a:r>
            <a:r>
              <a:rPr lang="en-US" dirty="0"/>
              <a:t>, Bhaktapur in 1987 to promote organic vegetable production. The Nepal Permaculture Group- a national organization working on organic sector playing a lead role in organic agriculture movement in Nepal since 1992.</a:t>
            </a:r>
          </a:p>
          <a:p>
            <a:endParaRPr lang="en-US" dirty="0"/>
          </a:p>
        </p:txBody>
      </p:sp>
      <p:sp>
        <p:nvSpPr>
          <p:cNvPr id="4" name="Slide Number Placeholder 3"/>
          <p:cNvSpPr>
            <a:spLocks noGrp="1"/>
          </p:cNvSpPr>
          <p:nvPr>
            <p:ph type="sldNum" sz="quarter" idx="5"/>
          </p:nvPr>
        </p:nvSpPr>
        <p:spPr/>
        <p:txBody>
          <a:bodyPr/>
          <a:lstStyle/>
          <a:p>
            <a:fld id="{CF2EE8DF-3DB7-49A4-A284-65BCE106FE27}" type="slidenum">
              <a:rPr lang="en-US" smtClean="0"/>
              <a:pPr/>
              <a:t>8</a:t>
            </a:fld>
            <a:endParaRPr lang="en-US"/>
          </a:p>
        </p:txBody>
      </p:sp>
    </p:spTree>
    <p:extLst>
      <p:ext uri="{BB962C8B-B14F-4D97-AF65-F5344CB8AC3E}">
        <p14:creationId xmlns:p14="http://schemas.microsoft.com/office/powerpoint/2010/main" xmlns="" val="32435679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BDF91E9-1B4D-4C2A-AD51-C726038278AF}" type="slidenum">
              <a:rPr lang="en-US" smtClean="0"/>
              <a:pPr/>
              <a:t>20</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BDF91E9-1B4D-4C2A-AD51-C726038278AF}" type="slidenum">
              <a:rPr lang="en-US" smtClean="0"/>
              <a:pPr/>
              <a:t>21</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BDF91E9-1B4D-4C2A-AD51-C726038278AF}" type="slidenum">
              <a:rPr lang="en-US" smtClean="0"/>
              <a:pPr/>
              <a:t>22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183C4CA-A0BA-4DC4-BF0A-BF7DA6F067D8}" type="datetimeFigureOut">
              <a:rPr lang="en-US" smtClean="0"/>
              <a:pPr/>
              <a:t>10/12/2020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BB167B-08CA-406A-8CAD-87EA8128092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83C4CA-A0BA-4DC4-BF0A-BF7DA6F067D8}" type="datetimeFigureOut">
              <a:rPr lang="en-US" smtClean="0"/>
              <a:pPr/>
              <a:t>10/12/2020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BB167B-08CA-406A-8CAD-87EA8128092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83C4CA-A0BA-4DC4-BF0A-BF7DA6F067D8}" type="datetimeFigureOut">
              <a:rPr lang="en-US" smtClean="0"/>
              <a:pPr/>
              <a:t>10/12/2020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BB167B-08CA-406A-8CAD-87EA8128092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83C4CA-A0BA-4DC4-BF0A-BF7DA6F067D8}" type="datetimeFigureOut">
              <a:rPr lang="en-US" smtClean="0"/>
              <a:pPr/>
              <a:t>10/12/2020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BB167B-08CA-406A-8CAD-87EA8128092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183C4CA-A0BA-4DC4-BF0A-BF7DA6F067D8}" type="datetimeFigureOut">
              <a:rPr lang="en-US" smtClean="0"/>
              <a:pPr/>
              <a:t>10/12/2020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BB167B-08CA-406A-8CAD-87EA8128092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183C4CA-A0BA-4DC4-BF0A-BF7DA6F067D8}" type="datetimeFigureOut">
              <a:rPr lang="en-US" smtClean="0"/>
              <a:pPr/>
              <a:t>10/12/2020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BB167B-08CA-406A-8CAD-87EA8128092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183C4CA-A0BA-4DC4-BF0A-BF7DA6F067D8}" type="datetimeFigureOut">
              <a:rPr lang="en-US" smtClean="0"/>
              <a:pPr/>
              <a:t>10/12/2020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9BB167B-08CA-406A-8CAD-87EA8128092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183C4CA-A0BA-4DC4-BF0A-BF7DA6F067D8}" type="datetimeFigureOut">
              <a:rPr lang="en-US" smtClean="0"/>
              <a:pPr/>
              <a:t>10/12/2020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9BB167B-08CA-406A-8CAD-87EA8128092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83C4CA-A0BA-4DC4-BF0A-BF7DA6F067D8}" type="datetimeFigureOut">
              <a:rPr lang="en-US" smtClean="0"/>
              <a:pPr/>
              <a:t>10/12/2020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9BB167B-08CA-406A-8CAD-87EA8128092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83C4CA-A0BA-4DC4-BF0A-BF7DA6F067D8}" type="datetimeFigureOut">
              <a:rPr lang="en-US" smtClean="0"/>
              <a:pPr/>
              <a:t>10/12/2020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BB167B-08CA-406A-8CAD-87EA8128092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83C4CA-A0BA-4DC4-BF0A-BF7DA6F067D8}" type="datetimeFigureOut">
              <a:rPr lang="en-US" smtClean="0"/>
              <a:pPr/>
              <a:t>10/12/2020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BB167B-08CA-406A-8CAD-87EA8128092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83C4CA-A0BA-4DC4-BF0A-BF7DA6F067D8}" type="datetimeFigureOut">
              <a:rPr lang="en-US" smtClean="0"/>
              <a:pPr/>
              <a:t>10/12/2020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BB167B-08CA-406A-8CAD-87EA8128092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ln/>
                <a:solidFill>
                  <a:schemeClr val="accent3"/>
                </a:solidFill>
              </a:rPr>
              <a:t>Organic farming </a:t>
            </a:r>
            <a:br>
              <a:rPr lang="en-US" b="1" dirty="0">
                <a:ln/>
                <a:solidFill>
                  <a:schemeClr val="accent3"/>
                </a:solidFill>
              </a:rPr>
            </a:br>
            <a:endParaRPr lang="en-US" dirty="0"/>
          </a:p>
        </p:txBody>
      </p:sp>
      <p:sp>
        <p:nvSpPr>
          <p:cNvPr id="3" name="Subtitle 2"/>
          <p:cNvSpPr>
            <a:spLocks noGrp="1"/>
          </p:cNvSpPr>
          <p:nvPr>
            <p:ph type="subTitle" idx="1"/>
          </p:nvPr>
        </p:nvSpPr>
        <p:spPr/>
        <p:txBody>
          <a:bodyPr>
            <a:normAutofit fontScale="85000" lnSpcReduction="20000"/>
          </a:bodyPr>
          <a:lstStyle/>
          <a:p>
            <a:r>
              <a:rPr lang="en-US" dirty="0" err="1" smtClean="0"/>
              <a:t>Ananta</a:t>
            </a:r>
            <a:r>
              <a:rPr lang="en-US" dirty="0" smtClean="0"/>
              <a:t> </a:t>
            </a:r>
            <a:r>
              <a:rPr lang="en-US" dirty="0" err="1" smtClean="0"/>
              <a:t>Prakash</a:t>
            </a:r>
            <a:r>
              <a:rPr lang="en-US" dirty="0" smtClean="0"/>
              <a:t> </a:t>
            </a:r>
            <a:r>
              <a:rPr lang="en-US" dirty="0" err="1" smtClean="0"/>
              <a:t>Subedi</a:t>
            </a:r>
            <a:endParaRPr lang="en-US" dirty="0" smtClean="0"/>
          </a:p>
          <a:p>
            <a:r>
              <a:rPr lang="en-US" dirty="0" smtClean="0"/>
              <a:t>Asst. Prof.</a:t>
            </a:r>
          </a:p>
          <a:p>
            <a:r>
              <a:rPr lang="en-US" dirty="0" smtClean="0"/>
              <a:t>DACE, </a:t>
            </a:r>
            <a:r>
              <a:rPr lang="en-US" dirty="0" err="1" smtClean="0"/>
              <a:t>FoA</a:t>
            </a:r>
            <a:endParaRPr lang="en-US" dirty="0"/>
          </a:p>
          <a:p>
            <a:r>
              <a:rPr lang="en-US" dirty="0" smtClean="0"/>
              <a:t>AFU, </a:t>
            </a:r>
            <a:r>
              <a:rPr lang="en-US" dirty="0" err="1" smtClean="0"/>
              <a:t>Bharatpur</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Autofit/>
          </a:bodyPr>
          <a:lstStyle/>
          <a:p>
            <a:r>
              <a:rPr lang="en-US" sz="4000" b="1" dirty="0"/>
              <a:t>Organic agriculture in Nepal</a:t>
            </a:r>
          </a:p>
        </p:txBody>
      </p:sp>
      <p:sp>
        <p:nvSpPr>
          <p:cNvPr id="3" name="Content Placeholder 2"/>
          <p:cNvSpPr>
            <a:spLocks noGrp="1"/>
          </p:cNvSpPr>
          <p:nvPr>
            <p:ph idx="1"/>
          </p:nvPr>
        </p:nvSpPr>
        <p:spPr>
          <a:xfrm>
            <a:off x="76200" y="914399"/>
            <a:ext cx="4572000" cy="5211763"/>
          </a:xfrm>
        </p:spPr>
        <p:txBody>
          <a:bodyPr>
            <a:normAutofit/>
          </a:bodyPr>
          <a:lstStyle/>
          <a:p>
            <a:r>
              <a:rPr lang="en-US" sz="2800" dirty="0"/>
              <a:t>National standards of OA production and processing, 2005 - revised edition published on February 19, 2013.</a:t>
            </a:r>
          </a:p>
          <a:p>
            <a:r>
              <a:rPr lang="ne-NP" sz="2800" dirty="0">
                <a:latin typeface="Calibri" panose="020F0502020204030204" pitchFamily="34" charset="0"/>
                <a:cs typeface="Kalimati" panose="00000400000000000000" pitchFamily="2"/>
              </a:rPr>
              <a:t>प्राङ्गरिक कृषि उत्पादन तथा प्रशोधन प्रणालीको राष्ट्रिय प्राविधिक मापदण्ड सम्वन्धी निर्देशिका, २०६४</a:t>
            </a:r>
            <a:endParaRPr lang="en-US" sz="2800" dirty="0">
              <a:latin typeface="Calibri" panose="020F0502020204030204" pitchFamily="34" charset="0"/>
              <a:cs typeface="Kalimati" panose="00000400000000000000" pitchFamily="2"/>
            </a:endParaRPr>
          </a:p>
          <a:p>
            <a:endParaRPr lang="ne-NP" sz="2800" dirty="0">
              <a:latin typeface="Calibri" panose="020F0502020204030204" pitchFamily="34" charset="0"/>
              <a:cs typeface="Kalimati" panose="00000400000000000000" pitchFamily="2"/>
            </a:endParaRPr>
          </a:p>
          <a:p>
            <a:endParaRPr lang="en-US" sz="4800" dirty="0"/>
          </a:p>
        </p:txBody>
      </p:sp>
      <p:graphicFrame>
        <p:nvGraphicFramePr>
          <p:cNvPr id="4" name="Diagram 3">
            <a:extLst>
              <a:ext uri="{FF2B5EF4-FFF2-40B4-BE49-F238E27FC236}">
                <a16:creationId xmlns:a16="http://schemas.microsoft.com/office/drawing/2014/main" xmlns="" id="{1A3B9DA6-9531-48FF-9839-0867A491A2AC}"/>
              </a:ext>
            </a:extLst>
          </p:cNvPr>
          <p:cNvGraphicFramePr/>
          <p:nvPr>
            <p:extLst>
              <p:ext uri="{D42A27DB-BD31-4B8C-83A1-F6EECF244321}">
                <p14:modId xmlns:p14="http://schemas.microsoft.com/office/powerpoint/2010/main" xmlns="" val="4107544871"/>
              </p:ext>
            </p:extLst>
          </p:nvPr>
        </p:nvGraphicFramePr>
        <p:xfrm>
          <a:off x="3584510" y="4038600"/>
          <a:ext cx="5486400" cy="31599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a:extLst>
              <a:ext uri="{FF2B5EF4-FFF2-40B4-BE49-F238E27FC236}">
                <a16:creationId xmlns:a16="http://schemas.microsoft.com/office/drawing/2014/main" xmlns="" id="{A76582E5-52BE-434B-8358-78B5A4EA74BE}"/>
              </a:ext>
            </a:extLst>
          </p:cNvPr>
          <p:cNvSpPr txBox="1"/>
          <p:nvPr/>
        </p:nvSpPr>
        <p:spPr>
          <a:xfrm>
            <a:off x="3876869" y="4876800"/>
            <a:ext cx="762000" cy="369332"/>
          </a:xfrm>
          <a:prstGeom prst="rect">
            <a:avLst/>
          </a:prstGeom>
          <a:noFill/>
        </p:spPr>
        <p:txBody>
          <a:bodyPr wrap="square" rtlCol="0">
            <a:spAutoFit/>
          </a:bodyPr>
          <a:lstStyle/>
          <a:p>
            <a:r>
              <a:rPr lang="en-US" dirty="0"/>
              <a:t>2006</a:t>
            </a:r>
          </a:p>
        </p:txBody>
      </p:sp>
      <p:sp>
        <p:nvSpPr>
          <p:cNvPr id="8" name="TextBox 7">
            <a:extLst>
              <a:ext uri="{FF2B5EF4-FFF2-40B4-BE49-F238E27FC236}">
                <a16:creationId xmlns:a16="http://schemas.microsoft.com/office/drawing/2014/main" xmlns="" id="{430BC0D6-3746-415D-B4D1-1B1C99E0D126}"/>
              </a:ext>
            </a:extLst>
          </p:cNvPr>
          <p:cNvSpPr txBox="1"/>
          <p:nvPr/>
        </p:nvSpPr>
        <p:spPr>
          <a:xfrm>
            <a:off x="5716555" y="4419600"/>
            <a:ext cx="762000" cy="369332"/>
          </a:xfrm>
          <a:prstGeom prst="rect">
            <a:avLst/>
          </a:prstGeom>
          <a:noFill/>
        </p:spPr>
        <p:txBody>
          <a:bodyPr wrap="square" rtlCol="0">
            <a:spAutoFit/>
          </a:bodyPr>
          <a:lstStyle/>
          <a:p>
            <a:r>
              <a:rPr lang="en-US" dirty="0"/>
              <a:t>2007</a:t>
            </a:r>
          </a:p>
        </p:txBody>
      </p:sp>
      <p:sp>
        <p:nvSpPr>
          <p:cNvPr id="10" name="TextBox 9">
            <a:extLst>
              <a:ext uri="{FF2B5EF4-FFF2-40B4-BE49-F238E27FC236}">
                <a16:creationId xmlns:a16="http://schemas.microsoft.com/office/drawing/2014/main" xmlns="" id="{9CFC861E-7CEA-4F5F-AD57-0C32C93B4757}"/>
              </a:ext>
            </a:extLst>
          </p:cNvPr>
          <p:cNvSpPr txBox="1"/>
          <p:nvPr/>
        </p:nvSpPr>
        <p:spPr>
          <a:xfrm>
            <a:off x="7620000" y="4022659"/>
            <a:ext cx="762000" cy="369332"/>
          </a:xfrm>
          <a:prstGeom prst="rect">
            <a:avLst/>
          </a:prstGeom>
          <a:noFill/>
        </p:spPr>
        <p:txBody>
          <a:bodyPr wrap="square" rtlCol="0">
            <a:spAutoFit/>
          </a:bodyPr>
          <a:lstStyle/>
          <a:p>
            <a:r>
              <a:rPr lang="en-US" dirty="0"/>
              <a:t>2008</a:t>
            </a:r>
          </a:p>
        </p:txBody>
      </p:sp>
    </p:spTree>
    <p:extLst>
      <p:ext uri="{BB962C8B-B14F-4D97-AF65-F5344CB8AC3E}">
        <p14:creationId xmlns:p14="http://schemas.microsoft.com/office/powerpoint/2010/main" xmlns="" val="21117026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hangingPunct="1"/>
            <a:r>
              <a:rPr lang="en-US" sz="3200" b="1" smtClean="0"/>
              <a:t>Policy towards OA</a:t>
            </a:r>
          </a:p>
        </p:txBody>
      </p:sp>
      <p:sp>
        <p:nvSpPr>
          <p:cNvPr id="6147" name="Content Placeholder 2"/>
          <p:cNvSpPr>
            <a:spLocks noGrp="1"/>
          </p:cNvSpPr>
          <p:nvPr>
            <p:ph idx="1"/>
          </p:nvPr>
        </p:nvSpPr>
        <p:spPr>
          <a:xfrm>
            <a:off x="457200" y="1600200"/>
            <a:ext cx="8229600" cy="3810000"/>
          </a:xfrm>
        </p:spPr>
        <p:txBody>
          <a:bodyPr/>
          <a:lstStyle/>
          <a:p>
            <a:pPr algn="just" eaLnBrk="1" hangingPunct="1"/>
            <a:r>
              <a:rPr lang="en-US" sz="2800" dirty="0" smtClean="0"/>
              <a:t>Government adopted some acts like:</a:t>
            </a:r>
          </a:p>
          <a:p>
            <a:pPr algn="just" eaLnBrk="1" hangingPunct="1"/>
            <a:r>
              <a:rPr lang="en-US" sz="2800" dirty="0" smtClean="0"/>
              <a:t>Pesticides Act (1991), Pesticides Regulation (1994), Environment Protection Act and Environmental Protection Regulation (1997).</a:t>
            </a:r>
          </a:p>
          <a:p>
            <a:pPr algn="just" eaLnBrk="1" hangingPunct="1"/>
            <a:r>
              <a:rPr lang="en-US" sz="2800" dirty="0" smtClean="0"/>
              <a:t>Government prioritized first “OA” in 10</a:t>
            </a:r>
            <a:r>
              <a:rPr lang="en-US" sz="2800" baseline="30000" dirty="0" smtClean="0"/>
              <a:t>th</a:t>
            </a:r>
            <a:r>
              <a:rPr lang="en-US" sz="2800" dirty="0" smtClean="0"/>
              <a:t> five year plan (2003-2008) and then onwards.</a:t>
            </a:r>
          </a:p>
          <a:p>
            <a:pPr algn="just" eaLnBrk="1" hangingPunct="1"/>
            <a:r>
              <a:rPr lang="en-US" sz="2800" dirty="0" smtClean="0"/>
              <a:t>Recently Ministry of Agriculture and Cooperative has developed a guideline for organic agriculture.</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0337"/>
            <a:ext cx="8229600" cy="1143000"/>
          </a:xfrm>
        </p:spPr>
        <p:txBody>
          <a:bodyPr>
            <a:normAutofit/>
          </a:bodyPr>
          <a:lstStyle/>
          <a:p>
            <a:r>
              <a:rPr lang="en-US" b="1" dirty="0"/>
              <a:t>Organic Agriculture in Nepal</a:t>
            </a:r>
            <a:endParaRPr lang="en-US" dirty="0"/>
          </a:p>
        </p:txBody>
      </p:sp>
      <p:sp>
        <p:nvSpPr>
          <p:cNvPr id="3" name="Content Placeholder 2"/>
          <p:cNvSpPr>
            <a:spLocks noGrp="1"/>
          </p:cNvSpPr>
          <p:nvPr>
            <p:ph idx="1"/>
          </p:nvPr>
        </p:nvSpPr>
        <p:spPr>
          <a:xfrm>
            <a:off x="152400" y="1600200"/>
            <a:ext cx="8915400" cy="4525963"/>
          </a:xfrm>
        </p:spPr>
        <p:txBody>
          <a:bodyPr>
            <a:normAutofit fontScale="92500" lnSpcReduction="20000"/>
          </a:bodyPr>
          <a:lstStyle/>
          <a:p>
            <a:pPr marL="0" indent="0">
              <a:buNone/>
            </a:pPr>
            <a:r>
              <a:rPr lang="en-US" sz="3200" b="1" dirty="0">
                <a:latin typeface="Calibri" panose="020F0502020204030204" pitchFamily="34" charset="0"/>
                <a:cs typeface="Kalimati" panose="00000400000000000000" pitchFamily="2"/>
              </a:rPr>
              <a:t>2017-2020</a:t>
            </a:r>
          </a:p>
          <a:p>
            <a:pPr marL="514350" indent="-514350">
              <a:buFont typeface="Arial" pitchFamily="34" charset="0"/>
              <a:buAutoNum type="hindiNumPeriod"/>
            </a:pPr>
            <a:r>
              <a:rPr lang="ne-NP" sz="3200" dirty="0">
                <a:latin typeface="Calibri" panose="020F0502020204030204" pitchFamily="34" charset="0"/>
                <a:cs typeface="Kalimati" panose="00000400000000000000" pitchFamily="2"/>
              </a:rPr>
              <a:t>जैबिक तथा वानस्पतिक बिषादी उत्पादन, प्रयोग तथा अनुदान निर्दशिका, २०७४</a:t>
            </a:r>
          </a:p>
          <a:p>
            <a:pPr marL="514350" indent="-514350">
              <a:buFont typeface="Arial" pitchFamily="34" charset="0"/>
              <a:buAutoNum type="hindiNumPeriod"/>
            </a:pPr>
            <a:r>
              <a:rPr lang="ne-NP" sz="3200" dirty="0">
                <a:latin typeface="Calibri" panose="020F0502020204030204" pitchFamily="34" charset="0"/>
                <a:cs typeface="Kalimati" panose="00000400000000000000" pitchFamily="2"/>
              </a:rPr>
              <a:t>प्राङ्गारिक कृषि प्रवर्द्धन कार्यविधि २०७५</a:t>
            </a:r>
          </a:p>
          <a:p>
            <a:pPr marL="514350" indent="-514350">
              <a:buFont typeface="Arial" pitchFamily="34" charset="0"/>
              <a:buAutoNum type="hindiNumPeriod"/>
            </a:pPr>
            <a:r>
              <a:rPr lang="ne-NP" sz="3200" dirty="0">
                <a:latin typeface="Calibri" panose="020F0502020204030204" pitchFamily="34" charset="0"/>
                <a:cs typeface="Kalimati" panose="00000400000000000000" pitchFamily="2"/>
              </a:rPr>
              <a:t>रैथाने बाली प्रवर्द्धन तथा संरक्षण कार्यक्रम कार्यान्वयन कार्यविधि, २०७५</a:t>
            </a:r>
          </a:p>
          <a:p>
            <a:pPr marL="514350" indent="-514350">
              <a:buFont typeface="Arial" pitchFamily="34" charset="0"/>
              <a:buAutoNum type="hindiNumPeriod"/>
            </a:pPr>
            <a:r>
              <a:rPr lang="ne-NP" sz="3200" dirty="0">
                <a:effectLst/>
                <a:latin typeface="Calibri" panose="020F0502020204030204" pitchFamily="34" charset="0"/>
                <a:ea typeface="Calibri" panose="020F0502020204030204" pitchFamily="34" charset="0"/>
                <a:cs typeface="Kalimati" panose="00000400000000000000" pitchFamily="2"/>
              </a:rPr>
              <a:t>प्राङ्गारिक कृषि प्रवर्द्धन कार्यक्रम सञ्चालन प्रक्रिया</a:t>
            </a:r>
            <a:r>
              <a:rPr lang="en-US" sz="3200" dirty="0">
                <a:effectLst/>
                <a:latin typeface="Calibri" panose="020F0502020204030204" pitchFamily="34" charset="0"/>
                <a:ea typeface="Calibri" panose="020F0502020204030204" pitchFamily="34" charset="0"/>
                <a:cs typeface="Kalimati" panose="00000400000000000000" pitchFamily="2"/>
              </a:rPr>
              <a:t>,</a:t>
            </a:r>
            <a:r>
              <a:rPr lang="ne-NP" sz="3200" dirty="0">
                <a:effectLst/>
                <a:latin typeface="Calibri" panose="020F0502020204030204" pitchFamily="34" charset="0"/>
                <a:ea typeface="Calibri" panose="020F0502020204030204" pitchFamily="34" charset="0"/>
                <a:cs typeface="Kalimati" panose="00000400000000000000" pitchFamily="2"/>
              </a:rPr>
              <a:t> २०७७</a:t>
            </a:r>
            <a:endParaRPr lang="en-US" sz="3200" dirty="0">
              <a:effectLst/>
              <a:latin typeface="Calibri" panose="020F0502020204030204" pitchFamily="34" charset="0"/>
              <a:ea typeface="Calibri" panose="020F0502020204030204" pitchFamily="34" charset="0"/>
              <a:cs typeface="Kalimati" panose="00000400000000000000" pitchFamily="2"/>
            </a:endParaRPr>
          </a:p>
          <a:p>
            <a:pPr marL="514350" indent="-514350">
              <a:buFont typeface="Arial" pitchFamily="34" charset="0"/>
              <a:buAutoNum type="hindiNumPeriod"/>
            </a:pPr>
            <a:r>
              <a:rPr lang="ne-NP" b="0" i="0" dirty="0">
                <a:solidFill>
                  <a:srgbClr val="404040"/>
                </a:solidFill>
                <a:effectLst/>
                <a:latin typeface="mukta"/>
                <a:cs typeface="Kalimati" panose="00000400000000000000" pitchFamily="2"/>
              </a:rPr>
              <a:t>आगामी १० वर्षमा सिङ्गो देशलाई पूर्ण प्राङ्गारिक घोषणा गर्ने </a:t>
            </a:r>
            <a:r>
              <a:rPr lang="en-US" b="0" i="0" dirty="0">
                <a:solidFill>
                  <a:srgbClr val="404040"/>
                </a:solidFill>
                <a:effectLst/>
                <a:latin typeface="mukta"/>
                <a:cs typeface="Kalimati" panose="00000400000000000000" pitchFamily="2"/>
              </a:rPr>
              <a:t>(</a:t>
            </a:r>
            <a:r>
              <a:rPr lang="ne-NP" dirty="0">
                <a:solidFill>
                  <a:srgbClr val="404040"/>
                </a:solidFill>
                <a:latin typeface="mukta"/>
                <a:cs typeface="Kalimati" panose="00000400000000000000" pitchFamily="2"/>
              </a:rPr>
              <a:t>हाल</a:t>
            </a:r>
            <a:r>
              <a:rPr lang="ne-NP" b="0" i="0" dirty="0">
                <a:solidFill>
                  <a:srgbClr val="404040"/>
                </a:solidFill>
                <a:effectLst/>
                <a:latin typeface="mukta"/>
                <a:cs typeface="Kalimati" panose="00000400000000000000" pitchFamily="2"/>
              </a:rPr>
              <a:t> सत्तासीन</a:t>
            </a:r>
            <a:r>
              <a:rPr lang="en-US" b="0" i="0" dirty="0">
                <a:solidFill>
                  <a:srgbClr val="404040"/>
                </a:solidFill>
                <a:effectLst/>
                <a:latin typeface="mukta"/>
                <a:cs typeface="Kalimati" panose="00000400000000000000" pitchFamily="2"/>
              </a:rPr>
              <a:t> </a:t>
            </a:r>
            <a:r>
              <a:rPr lang="ne-NP" b="0" i="0" dirty="0">
                <a:solidFill>
                  <a:srgbClr val="404040"/>
                </a:solidFill>
                <a:effectLst/>
                <a:latin typeface="mukta"/>
                <a:cs typeface="Kalimati" panose="00000400000000000000" pitchFamily="2"/>
              </a:rPr>
              <a:t>दलको घोषणापत्र</a:t>
            </a:r>
            <a:r>
              <a:rPr lang="en-US" b="0" i="0" dirty="0">
                <a:solidFill>
                  <a:srgbClr val="404040"/>
                </a:solidFill>
                <a:effectLst/>
                <a:latin typeface="mukta"/>
                <a:cs typeface="Kalimati" panose="00000400000000000000" pitchFamily="2"/>
              </a:rPr>
              <a:t>,</a:t>
            </a:r>
            <a:r>
              <a:rPr lang="ne-NP" b="0" i="0" dirty="0">
                <a:solidFill>
                  <a:srgbClr val="404040"/>
                </a:solidFill>
                <a:effectLst/>
                <a:latin typeface="mukta"/>
                <a:cs typeface="Kalimati" panose="00000400000000000000" pitchFamily="2"/>
              </a:rPr>
              <a:t> २०७४</a:t>
            </a:r>
            <a:r>
              <a:rPr lang="en-US" b="0" i="0" dirty="0">
                <a:solidFill>
                  <a:srgbClr val="404040"/>
                </a:solidFill>
                <a:effectLst/>
                <a:latin typeface="mukta"/>
                <a:cs typeface="Kalimati" panose="00000400000000000000" pitchFamily="2"/>
              </a:rPr>
              <a:t>)</a:t>
            </a:r>
            <a:endParaRPr lang="ne-NP" sz="3200" dirty="0">
              <a:effectLst/>
              <a:latin typeface="Calibri" panose="020F0502020204030204" pitchFamily="34" charset="0"/>
              <a:ea typeface="Calibri" panose="020F0502020204030204" pitchFamily="34" charset="0"/>
              <a:cs typeface="Kalimati" panose="00000400000000000000" pitchFamily="2"/>
            </a:endParaRPr>
          </a:p>
        </p:txBody>
      </p:sp>
    </p:spTree>
    <p:extLst>
      <p:ext uri="{BB962C8B-B14F-4D97-AF65-F5344CB8AC3E}">
        <p14:creationId xmlns:p14="http://schemas.microsoft.com/office/powerpoint/2010/main" xmlns="" val="18788552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38200"/>
          </a:xfrm>
        </p:spPr>
        <p:txBody>
          <a:bodyPr>
            <a:noAutofit/>
          </a:bodyPr>
          <a:lstStyle/>
          <a:p>
            <a:r>
              <a:rPr lang="ne-NP" sz="3600" b="1" dirty="0"/>
              <a:t/>
            </a:r>
            <a:br>
              <a:rPr lang="ne-NP" sz="3600" b="1" dirty="0"/>
            </a:br>
            <a:r>
              <a:rPr lang="en-US" sz="3600" b="1" dirty="0"/>
              <a:t>Achievements-1)Policies</a:t>
            </a:r>
            <a:r>
              <a:rPr lang="en-US" sz="3600" dirty="0"/>
              <a:t/>
            </a:r>
            <a:br>
              <a:rPr lang="en-US" sz="3600" dirty="0"/>
            </a:br>
            <a:endParaRPr lang="en-US" sz="3600" dirty="0"/>
          </a:p>
        </p:txBody>
      </p:sp>
      <p:sp>
        <p:nvSpPr>
          <p:cNvPr id="3" name="Content Placeholder 2"/>
          <p:cNvSpPr>
            <a:spLocks noGrp="1"/>
          </p:cNvSpPr>
          <p:nvPr>
            <p:ph idx="1"/>
          </p:nvPr>
        </p:nvSpPr>
        <p:spPr>
          <a:xfrm>
            <a:off x="228600" y="1112837"/>
            <a:ext cx="8763000" cy="5364163"/>
          </a:xfrm>
        </p:spPr>
        <p:txBody>
          <a:bodyPr>
            <a:normAutofit/>
          </a:bodyPr>
          <a:lstStyle/>
          <a:p>
            <a:pPr marL="514350" indent="-514350">
              <a:buFont typeface="Arial" pitchFamily="34" charset="0"/>
              <a:buAutoNum type="hindiNumPeriod"/>
            </a:pPr>
            <a:r>
              <a:rPr lang="ne-NP" sz="1800" dirty="0">
                <a:latin typeface="Calibri" panose="020F0502020204030204" pitchFamily="34" charset="0"/>
                <a:cs typeface="Kalimati" panose="00000400000000000000" pitchFamily="2"/>
              </a:rPr>
              <a:t>राष्ट्रिय कृषि निति, २०६१ </a:t>
            </a:r>
          </a:p>
          <a:p>
            <a:pPr marL="514350" indent="-514350">
              <a:buFont typeface="Arial" pitchFamily="34" charset="0"/>
              <a:buAutoNum type="hindiNumPeriod"/>
            </a:pPr>
            <a:r>
              <a:rPr lang="ne-NP" sz="1800" dirty="0">
                <a:latin typeface="Calibri" panose="020F0502020204030204" pitchFamily="34" charset="0"/>
                <a:cs typeface="Kalimati" panose="00000400000000000000" pitchFamily="2"/>
              </a:rPr>
              <a:t>प्राङ्गरिक कृषि उत्पादन तथा प्रशोधन प्रणालीको राष्ट्रिय प्राविधिक मापदण्ड सम्वन्धी निर्देशिका, २०६४</a:t>
            </a:r>
            <a:endParaRPr lang="en-US" sz="1800" dirty="0">
              <a:latin typeface="Calibri" panose="020F0502020204030204" pitchFamily="34" charset="0"/>
              <a:cs typeface="Kalimati" panose="00000400000000000000" pitchFamily="2"/>
            </a:endParaRPr>
          </a:p>
          <a:p>
            <a:pPr marL="514350" indent="-514350">
              <a:buFont typeface="Arial" pitchFamily="34" charset="0"/>
              <a:buAutoNum type="hindiNumPeriod"/>
            </a:pPr>
            <a:r>
              <a:rPr lang="ne-NP" sz="1800" dirty="0">
                <a:latin typeface="Calibri" panose="020F0502020204030204" pitchFamily="34" charset="0"/>
                <a:cs typeface="Kalimati" panose="00000400000000000000" pitchFamily="2"/>
              </a:rPr>
              <a:t>प्राङ्गारिक मल अनुदान निर्देशिका, २०६८, </a:t>
            </a:r>
            <a:endParaRPr lang="en-US" sz="1800" dirty="0">
              <a:latin typeface="Calibri" panose="020F0502020204030204" pitchFamily="34" charset="0"/>
              <a:cs typeface="Kalimati" panose="00000400000000000000" pitchFamily="2"/>
            </a:endParaRPr>
          </a:p>
          <a:p>
            <a:pPr marL="514350" indent="-514350">
              <a:buFont typeface="Arial" pitchFamily="34" charset="0"/>
              <a:buAutoNum type="hindiNumPeriod"/>
            </a:pPr>
            <a:r>
              <a:rPr lang="ne-NP" sz="1800" dirty="0">
                <a:latin typeface="Calibri" panose="020F0502020204030204" pitchFamily="34" charset="0"/>
                <a:cs typeface="Kalimati" panose="00000400000000000000" pitchFamily="2"/>
              </a:rPr>
              <a:t>प्राङ्गारिक तथा जैबिक मल नियमन कार्यबिधि, २०६८</a:t>
            </a:r>
          </a:p>
          <a:p>
            <a:pPr marL="514350" indent="-514350">
              <a:buFont typeface="Arial" pitchFamily="34" charset="0"/>
              <a:buAutoNum type="hindiNumPeriod"/>
            </a:pPr>
            <a:r>
              <a:rPr lang="ne-NP" sz="1800" dirty="0">
                <a:latin typeface="Calibri" panose="020F0502020204030204" pitchFamily="34" charset="0"/>
                <a:cs typeface="Kalimati" panose="00000400000000000000" pitchFamily="2"/>
              </a:rPr>
              <a:t>प्राङ्गारिक कृषि उत्पादनको सामूहिक प्रमाणीकरणका लागि आन्तरिक नियन्त्रण प्रणाली निर्दशिका, २०६९</a:t>
            </a:r>
          </a:p>
          <a:p>
            <a:pPr marL="514350" indent="-514350">
              <a:buFont typeface="Arial" pitchFamily="34" charset="0"/>
              <a:buAutoNum type="hindiNumPeriod"/>
            </a:pPr>
            <a:r>
              <a:rPr lang="ne-NP" sz="1800" dirty="0">
                <a:latin typeface="Calibri" panose="020F0502020204030204" pitchFamily="34" charset="0"/>
                <a:cs typeface="Kalimati" panose="00000400000000000000" pitchFamily="2"/>
              </a:rPr>
              <a:t>प्राङगारिक कृषि उत्पादनको सहभागीताम्क गुणस्तर निर्धारण प्रणाली (पि जि एस) संचालन सम्बन्धि मार्गदर्शन</a:t>
            </a:r>
            <a:r>
              <a:rPr lang="en-US" sz="1800" dirty="0">
                <a:latin typeface="Calibri" panose="020F0502020204030204" pitchFamily="34" charset="0"/>
                <a:cs typeface="Kalimati" panose="00000400000000000000" pitchFamily="2"/>
              </a:rPr>
              <a:t>, </a:t>
            </a:r>
            <a:r>
              <a:rPr lang="ne-NP" sz="1800" dirty="0">
                <a:latin typeface="Calibri" panose="020F0502020204030204" pitchFamily="34" charset="0"/>
                <a:cs typeface="Kalimati" panose="00000400000000000000" pitchFamily="2"/>
              </a:rPr>
              <a:t>२०६९ </a:t>
            </a:r>
          </a:p>
          <a:p>
            <a:pPr marL="514350" indent="-514350">
              <a:buFont typeface="Arial" pitchFamily="34" charset="0"/>
              <a:buAutoNum type="hindiNumPeriod"/>
            </a:pPr>
            <a:r>
              <a:rPr lang="ne-NP" sz="1800" dirty="0">
                <a:latin typeface="Calibri" panose="020F0502020204030204" pitchFamily="34" charset="0"/>
                <a:cs typeface="Kalimati" panose="00000400000000000000" pitchFamily="2"/>
              </a:rPr>
              <a:t>राष्ट्रिय प्राङगारीक कृषि सम्बन्धन प्रदायक निकायको सम्बन्धन प्रदान गर्ने सम्बन्धमा ब्यवस्था गर्न बनेको कार्यबिधि</a:t>
            </a:r>
            <a:r>
              <a:rPr lang="en-US" sz="1800" dirty="0">
                <a:latin typeface="Calibri" panose="020F0502020204030204" pitchFamily="34" charset="0"/>
                <a:cs typeface="Kalimati" panose="00000400000000000000" pitchFamily="2"/>
              </a:rPr>
              <a:t>, </a:t>
            </a:r>
            <a:r>
              <a:rPr lang="ne-NP" sz="1800" dirty="0">
                <a:latin typeface="Calibri" panose="020F0502020204030204" pitchFamily="34" charset="0"/>
                <a:cs typeface="Kalimati" panose="00000400000000000000" pitchFamily="2"/>
              </a:rPr>
              <a:t>२०६९</a:t>
            </a:r>
            <a:endParaRPr lang="en-US" sz="1800" dirty="0">
              <a:latin typeface="Calibri" panose="020F0502020204030204" pitchFamily="34" charset="0"/>
              <a:cs typeface="Kalimati" panose="00000400000000000000" pitchFamily="2"/>
            </a:endParaRPr>
          </a:p>
          <a:p>
            <a:pPr marL="514350" indent="-514350">
              <a:buFont typeface="Arial" pitchFamily="34" charset="0"/>
              <a:buAutoNum type="hindiNumPeriod"/>
            </a:pPr>
            <a:r>
              <a:rPr lang="ne-NP" sz="1800" dirty="0">
                <a:latin typeface="Calibri" panose="020F0502020204030204" pitchFamily="34" charset="0"/>
                <a:cs typeface="Kalimati" panose="00000400000000000000" pitchFamily="2"/>
              </a:rPr>
              <a:t>जैबिक तथा वानस्पतिक बिषादी उत्पादन, प्रयोग तथा अनुदान निर्दशिका, २०७४</a:t>
            </a:r>
            <a:endParaRPr lang="en-US" sz="1800" dirty="0">
              <a:latin typeface="Calibri" panose="020F0502020204030204" pitchFamily="34" charset="0"/>
              <a:cs typeface="Kalimati" panose="00000400000000000000" pitchFamily="2"/>
            </a:endParaRPr>
          </a:p>
          <a:p>
            <a:pPr marL="514350" indent="-514350">
              <a:buFont typeface="Arial" pitchFamily="34" charset="0"/>
              <a:buAutoNum type="hindiNumPeriod"/>
            </a:pPr>
            <a:r>
              <a:rPr lang="ne-NP" sz="1800" dirty="0">
                <a:latin typeface="Calibri" panose="020F0502020204030204" pitchFamily="34" charset="0"/>
                <a:cs typeface="Kalimati" panose="00000400000000000000" pitchFamily="2"/>
              </a:rPr>
              <a:t>प्राङ्गारिक कृषि प्रवर्द्धन कार्यविधि २०७५</a:t>
            </a:r>
          </a:p>
          <a:p>
            <a:pPr marL="514350" indent="-514350">
              <a:buFont typeface="Arial" pitchFamily="34" charset="0"/>
              <a:buAutoNum type="hindiNumPeriod"/>
            </a:pPr>
            <a:r>
              <a:rPr lang="ne-NP" sz="1800" dirty="0">
                <a:latin typeface="Calibri" panose="020F0502020204030204" pitchFamily="34" charset="0"/>
                <a:cs typeface="Kalimati" panose="00000400000000000000" pitchFamily="2"/>
              </a:rPr>
              <a:t>रैथाने बाली प्रवर्द्धन तथा संरक्षण कार्यक्रम कार्यान्वयन कार्यविधि, २०७५</a:t>
            </a:r>
          </a:p>
          <a:p>
            <a:pPr marL="514350" indent="-514350">
              <a:buFont typeface="Arial" pitchFamily="34" charset="0"/>
              <a:buAutoNum type="hindiNumPeriod"/>
            </a:pPr>
            <a:r>
              <a:rPr lang="ne-NP" sz="1800" dirty="0">
                <a:effectLst/>
                <a:latin typeface="Calibri" panose="020F0502020204030204" pitchFamily="34" charset="0"/>
                <a:ea typeface="Calibri" panose="020F0502020204030204" pitchFamily="34" charset="0"/>
                <a:cs typeface="Kalimati" panose="00000400000000000000" pitchFamily="2"/>
              </a:rPr>
              <a:t>प्राङ्गारिक कृषि प्रवर्द्धन कार्यक्रम सञ्चालन प्रक्रिया</a:t>
            </a:r>
            <a:r>
              <a:rPr lang="en-US" sz="1800" dirty="0">
                <a:effectLst/>
                <a:latin typeface="Calibri" panose="020F0502020204030204" pitchFamily="34" charset="0"/>
                <a:ea typeface="Calibri" panose="020F0502020204030204" pitchFamily="34" charset="0"/>
                <a:cs typeface="Kalimati" panose="00000400000000000000" pitchFamily="2"/>
              </a:rPr>
              <a:t>,</a:t>
            </a:r>
            <a:r>
              <a:rPr lang="ne-NP" sz="1800" dirty="0">
                <a:effectLst/>
                <a:latin typeface="Calibri" panose="020F0502020204030204" pitchFamily="34" charset="0"/>
                <a:ea typeface="Calibri" panose="020F0502020204030204" pitchFamily="34" charset="0"/>
                <a:cs typeface="Kalimati" panose="00000400000000000000" pitchFamily="2"/>
              </a:rPr>
              <a:t> २०७७</a:t>
            </a:r>
          </a:p>
          <a:p>
            <a:pPr marL="514350" indent="-514350">
              <a:buAutoNum type="hindiNumPeriod"/>
            </a:pPr>
            <a:endParaRPr lang="en-US" dirty="0"/>
          </a:p>
        </p:txBody>
      </p:sp>
    </p:spTree>
    <p:extLst>
      <p:ext uri="{BB962C8B-B14F-4D97-AF65-F5344CB8AC3E}">
        <p14:creationId xmlns:p14="http://schemas.microsoft.com/office/powerpoint/2010/main" xmlns="" val="37074473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142"/>
            <a:ext cx="8229600" cy="576943"/>
          </a:xfrm>
        </p:spPr>
        <p:txBody>
          <a:bodyPr>
            <a:normAutofit fontScale="90000"/>
          </a:bodyPr>
          <a:lstStyle/>
          <a:p>
            <a:r>
              <a:rPr lang="en-US" sz="3600" b="1" dirty="0"/>
              <a:t>Achievements-2) Networking</a:t>
            </a:r>
          </a:p>
        </p:txBody>
      </p:sp>
      <p:grpSp>
        <p:nvGrpSpPr>
          <p:cNvPr id="3" name="Group 2">
            <a:extLst>
              <a:ext uri="{FF2B5EF4-FFF2-40B4-BE49-F238E27FC236}">
                <a16:creationId xmlns:a16="http://schemas.microsoft.com/office/drawing/2014/main" xmlns="" id="{358C9656-3AF1-4F70-93D3-B221B3F7EFE8}"/>
              </a:ext>
            </a:extLst>
          </p:cNvPr>
          <p:cNvGrpSpPr/>
          <p:nvPr/>
        </p:nvGrpSpPr>
        <p:grpSpPr>
          <a:xfrm>
            <a:off x="0" y="817043"/>
            <a:ext cx="8972939" cy="5682343"/>
            <a:chOff x="0" y="817043"/>
            <a:chExt cx="8972939" cy="5682343"/>
          </a:xfrm>
        </p:grpSpPr>
        <p:graphicFrame>
          <p:nvGraphicFramePr>
            <p:cNvPr id="6" name="Diagram 5">
              <a:extLst>
                <a:ext uri="{FF2B5EF4-FFF2-40B4-BE49-F238E27FC236}">
                  <a16:creationId xmlns:a16="http://schemas.microsoft.com/office/drawing/2014/main" xmlns="" id="{218E9DE4-2DBF-4F0C-B506-5E374224B889}"/>
                </a:ext>
              </a:extLst>
            </p:cNvPr>
            <p:cNvGraphicFramePr/>
            <p:nvPr>
              <p:extLst>
                <p:ext uri="{D42A27DB-BD31-4B8C-83A1-F6EECF244321}">
                  <p14:modId xmlns:p14="http://schemas.microsoft.com/office/powerpoint/2010/main" xmlns="" val="2402561366"/>
                </p:ext>
              </p:extLst>
            </p:nvPr>
          </p:nvGraphicFramePr>
          <p:xfrm>
            <a:off x="0" y="817043"/>
            <a:ext cx="8972939" cy="56823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Oval 6">
              <a:extLst>
                <a:ext uri="{FF2B5EF4-FFF2-40B4-BE49-F238E27FC236}">
                  <a16:creationId xmlns:a16="http://schemas.microsoft.com/office/drawing/2014/main" xmlns="" id="{92F58377-1E00-405B-A321-74A9764985AD}"/>
                </a:ext>
              </a:extLst>
            </p:cNvPr>
            <p:cNvSpPr/>
            <p:nvPr/>
          </p:nvSpPr>
          <p:spPr>
            <a:xfrm>
              <a:off x="3838769" y="3059500"/>
              <a:ext cx="1295400" cy="1143000"/>
            </a:xfrm>
            <a:prstGeom prst="ellipse">
              <a:avLst/>
            </a:prstGeom>
            <a:solidFill>
              <a:srgbClr val="7030A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OA</a:t>
              </a:r>
            </a:p>
          </p:txBody>
        </p:sp>
      </p:grpSp>
    </p:spTree>
    <p:extLst>
      <p:ext uri="{BB962C8B-B14F-4D97-AF65-F5344CB8AC3E}">
        <p14:creationId xmlns:p14="http://schemas.microsoft.com/office/powerpoint/2010/main" xmlns="" val="22583664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 y="76200"/>
            <a:ext cx="8229600" cy="715962"/>
          </a:xfrm>
        </p:spPr>
        <p:txBody>
          <a:bodyPr>
            <a:noAutofit/>
          </a:bodyPr>
          <a:lstStyle/>
          <a:p>
            <a:r>
              <a:rPr lang="en-US" sz="3600" b="1" dirty="0"/>
              <a:t>Achievements-3) Share in organic market</a:t>
            </a:r>
          </a:p>
        </p:txBody>
      </p:sp>
      <p:graphicFrame>
        <p:nvGraphicFramePr>
          <p:cNvPr id="11" name="Table 11">
            <a:extLst>
              <a:ext uri="{FF2B5EF4-FFF2-40B4-BE49-F238E27FC236}">
                <a16:creationId xmlns:a16="http://schemas.microsoft.com/office/drawing/2014/main" xmlns="" id="{9081C6F3-2E0C-4864-829F-185A8F22B04B}"/>
              </a:ext>
            </a:extLst>
          </p:cNvPr>
          <p:cNvGraphicFramePr>
            <a:graphicFrameLocks noGrp="1"/>
          </p:cNvGraphicFramePr>
          <p:nvPr>
            <p:extLst>
              <p:ext uri="{D42A27DB-BD31-4B8C-83A1-F6EECF244321}">
                <p14:modId xmlns:p14="http://schemas.microsoft.com/office/powerpoint/2010/main" xmlns="" val="1680763990"/>
              </p:ext>
            </p:extLst>
          </p:nvPr>
        </p:nvGraphicFramePr>
        <p:xfrm>
          <a:off x="152400" y="920928"/>
          <a:ext cx="8839200" cy="2103120"/>
        </p:xfrm>
        <a:graphic>
          <a:graphicData uri="http://schemas.openxmlformats.org/drawingml/2006/table">
            <a:tbl>
              <a:tblPr firstRow="1" bandRow="1">
                <a:tableStyleId>{21E4AEA4-8DFA-4A89-87EB-49C32662AFE0}</a:tableStyleId>
              </a:tblPr>
              <a:tblGrid>
                <a:gridCol w="1905000">
                  <a:extLst>
                    <a:ext uri="{9D8B030D-6E8A-4147-A177-3AD203B41FA5}">
                      <a16:colId xmlns:a16="http://schemas.microsoft.com/office/drawing/2014/main" xmlns="" val="893302886"/>
                    </a:ext>
                  </a:extLst>
                </a:gridCol>
                <a:gridCol w="2362200">
                  <a:extLst>
                    <a:ext uri="{9D8B030D-6E8A-4147-A177-3AD203B41FA5}">
                      <a16:colId xmlns:a16="http://schemas.microsoft.com/office/drawing/2014/main" xmlns="" val="2011816034"/>
                    </a:ext>
                  </a:extLst>
                </a:gridCol>
                <a:gridCol w="1143000">
                  <a:extLst>
                    <a:ext uri="{9D8B030D-6E8A-4147-A177-3AD203B41FA5}">
                      <a16:colId xmlns:a16="http://schemas.microsoft.com/office/drawing/2014/main" xmlns="" val="2552630862"/>
                    </a:ext>
                  </a:extLst>
                </a:gridCol>
                <a:gridCol w="1219200">
                  <a:extLst>
                    <a:ext uri="{9D8B030D-6E8A-4147-A177-3AD203B41FA5}">
                      <a16:colId xmlns:a16="http://schemas.microsoft.com/office/drawing/2014/main" xmlns="" val="2932524876"/>
                    </a:ext>
                  </a:extLst>
                </a:gridCol>
                <a:gridCol w="1066800">
                  <a:extLst>
                    <a:ext uri="{9D8B030D-6E8A-4147-A177-3AD203B41FA5}">
                      <a16:colId xmlns:a16="http://schemas.microsoft.com/office/drawing/2014/main" xmlns="" val="2008128005"/>
                    </a:ext>
                  </a:extLst>
                </a:gridCol>
                <a:gridCol w="1143000">
                  <a:extLst>
                    <a:ext uri="{9D8B030D-6E8A-4147-A177-3AD203B41FA5}">
                      <a16:colId xmlns:a16="http://schemas.microsoft.com/office/drawing/2014/main" xmlns="" val="3142274504"/>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Area</a:t>
                      </a:r>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Major exported organic products</a:t>
                      </a:r>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Producer</a:t>
                      </a:r>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Processor</a:t>
                      </a:r>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Exporter</a:t>
                      </a:r>
                    </a:p>
                    <a:p>
                      <a:endParaRPr lang="en-US" dirty="0"/>
                    </a:p>
                  </a:txBody>
                  <a:tcPr/>
                </a:tc>
                <a:tc>
                  <a:txBody>
                    <a:bodyPr/>
                    <a:lstStyle/>
                    <a:p>
                      <a:r>
                        <a:rPr lang="en-US" dirty="0"/>
                        <a:t>Importer</a:t>
                      </a:r>
                    </a:p>
                  </a:txBody>
                  <a:tcPr/>
                </a:tc>
                <a:extLst>
                  <a:ext uri="{0D108BD9-81ED-4DB2-BD59-A6C34878D82A}">
                    <a16:rowId xmlns:a16="http://schemas.microsoft.com/office/drawing/2014/main" xmlns="" val="107807957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rPr>
                        <a:t>9892 ha</a:t>
                      </a:r>
                      <a:r>
                        <a:rPr lang="ne-NP" sz="1800" kern="1200" dirty="0">
                          <a:solidFill>
                            <a:schemeClr val="dk1"/>
                          </a:solidFill>
                          <a:effectLst/>
                        </a:rPr>
                        <a:t> </a:t>
                      </a:r>
                      <a:endParaRPr lang="en-US" sz="1800" kern="1200" dirty="0">
                        <a:solidFill>
                          <a:schemeClr val="dk1"/>
                        </a:solidFill>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rPr>
                        <a:t>(14% increased compared to 2008</a:t>
                      </a:r>
                      <a:endParaRPr lang="en-US" dirty="0"/>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Tea, coffee, Ginger, chili</a:t>
                      </a:r>
                    </a:p>
                    <a:p>
                      <a:endParaRPr lang="en-US" dirty="0"/>
                    </a:p>
                  </a:txBody>
                  <a:tcPr/>
                </a:tc>
                <a:tc>
                  <a:txBody>
                    <a:bodyPr/>
                    <a:lstStyle/>
                    <a:p>
                      <a:r>
                        <a:rPr lang="en-US" dirty="0"/>
                        <a:t>247</a:t>
                      </a:r>
                    </a:p>
                  </a:txBody>
                  <a:tcPr/>
                </a:tc>
                <a:tc>
                  <a:txBody>
                    <a:bodyPr/>
                    <a:lstStyle/>
                    <a:p>
                      <a:r>
                        <a:rPr lang="en-US" dirty="0"/>
                        <a:t>4</a:t>
                      </a:r>
                    </a:p>
                  </a:txBody>
                  <a:tcPr/>
                </a:tc>
                <a:tc>
                  <a:txBody>
                    <a:bodyPr/>
                    <a:lstStyle/>
                    <a:p>
                      <a:r>
                        <a:rPr lang="en-US" dirty="0"/>
                        <a:t>4</a:t>
                      </a:r>
                    </a:p>
                  </a:txBody>
                  <a:tcPr/>
                </a:tc>
                <a:tc>
                  <a:txBody>
                    <a:bodyPr/>
                    <a:lstStyle/>
                    <a:p>
                      <a:r>
                        <a:rPr lang="en-US" dirty="0"/>
                        <a:t>0</a:t>
                      </a:r>
                    </a:p>
                  </a:txBody>
                  <a:tcPr/>
                </a:tc>
                <a:extLst>
                  <a:ext uri="{0D108BD9-81ED-4DB2-BD59-A6C34878D82A}">
                    <a16:rowId xmlns:a16="http://schemas.microsoft.com/office/drawing/2014/main" xmlns="" val="1980333473"/>
                  </a:ext>
                </a:extLst>
              </a:tr>
            </a:tbl>
          </a:graphicData>
        </a:graphic>
      </p:graphicFrame>
      <p:sp>
        <p:nvSpPr>
          <p:cNvPr id="14" name="TextBox 13">
            <a:extLst>
              <a:ext uri="{FF2B5EF4-FFF2-40B4-BE49-F238E27FC236}">
                <a16:creationId xmlns:a16="http://schemas.microsoft.com/office/drawing/2014/main" xmlns="" id="{07876D9C-923B-416C-B657-03CDF7BE727E}"/>
              </a:ext>
            </a:extLst>
          </p:cNvPr>
          <p:cNvSpPr txBox="1"/>
          <p:nvPr/>
        </p:nvSpPr>
        <p:spPr>
          <a:xfrm>
            <a:off x="7162800" y="3056558"/>
            <a:ext cx="1905000" cy="369332"/>
          </a:xfrm>
          <a:prstGeom prst="rect">
            <a:avLst/>
          </a:prstGeom>
          <a:noFill/>
        </p:spPr>
        <p:txBody>
          <a:bodyPr wrap="square" rtlCol="0">
            <a:spAutoFit/>
          </a:bodyPr>
          <a:lstStyle/>
          <a:p>
            <a:r>
              <a:rPr lang="en-US" dirty="0"/>
              <a:t>Source: FAO, 2011</a:t>
            </a:r>
          </a:p>
        </p:txBody>
      </p:sp>
      <p:sp>
        <p:nvSpPr>
          <p:cNvPr id="16" name="TextBox 15">
            <a:extLst>
              <a:ext uri="{FF2B5EF4-FFF2-40B4-BE49-F238E27FC236}">
                <a16:creationId xmlns:a16="http://schemas.microsoft.com/office/drawing/2014/main" xmlns="" id="{7BAA5B2A-8EDF-44D9-B19C-DAB16AC3B4FB}"/>
              </a:ext>
            </a:extLst>
          </p:cNvPr>
          <p:cNvSpPr txBox="1"/>
          <p:nvPr/>
        </p:nvSpPr>
        <p:spPr>
          <a:xfrm>
            <a:off x="256592" y="3425890"/>
            <a:ext cx="8915400" cy="3323987"/>
          </a:xfrm>
          <a:prstGeom prst="rect">
            <a:avLst/>
          </a:prstGeom>
          <a:noFill/>
        </p:spPr>
        <p:txBody>
          <a:bodyPr wrap="square">
            <a:spAutoFit/>
          </a:bodyPr>
          <a:lstStyle/>
          <a:p>
            <a:pPr marL="285750" indent="-285750">
              <a:buFont typeface="Wingdings" panose="05000000000000000000" pitchFamily="2" charset="2"/>
              <a:buChar char="q"/>
            </a:pPr>
            <a:r>
              <a:rPr lang="en-US" sz="2400" dirty="0"/>
              <a:t>Organic agriculture is getting wider attention from Government, private sector, NGOs and farmers</a:t>
            </a:r>
          </a:p>
          <a:p>
            <a:pPr marL="285750" indent="-285750">
              <a:buFont typeface="Wingdings" panose="05000000000000000000" pitchFamily="2" charset="2"/>
              <a:buChar char="q"/>
            </a:pPr>
            <a:r>
              <a:rPr lang="en-US" sz="2400" dirty="0"/>
              <a:t>Organic farming in Nepal is gradually increasing in terms of area coverage and production Many agricultural commodities are being produced organically and some of them exported to the international market</a:t>
            </a:r>
          </a:p>
          <a:p>
            <a:pPr marL="285750" indent="-285750">
              <a:buFont typeface="Wingdings" panose="05000000000000000000" pitchFamily="2" charset="2"/>
              <a:buChar char="q"/>
            </a:pPr>
            <a:r>
              <a:rPr lang="en-US" sz="2400" dirty="0"/>
              <a:t>Many organic growers producing different organic crops either individually or collectively through farmers' group or cooperatives.</a:t>
            </a:r>
          </a:p>
          <a:p>
            <a:endParaRPr lang="en-US" dirty="0"/>
          </a:p>
        </p:txBody>
      </p:sp>
    </p:spTree>
    <p:extLst>
      <p:ext uri="{BB962C8B-B14F-4D97-AF65-F5344CB8AC3E}">
        <p14:creationId xmlns:p14="http://schemas.microsoft.com/office/powerpoint/2010/main" xmlns="" val="18012341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399"/>
            <a:ext cx="8153393" cy="817157"/>
          </a:xfrm>
        </p:spPr>
        <p:txBody>
          <a:bodyPr>
            <a:noAutofit/>
          </a:bodyPr>
          <a:lstStyle/>
          <a:p>
            <a:pPr algn="l"/>
            <a:r>
              <a:rPr lang="ne-NP" sz="3600" b="1" dirty="0"/>
              <a:t/>
            </a:r>
            <a:br>
              <a:rPr lang="ne-NP" sz="3600" b="1" dirty="0"/>
            </a:br>
            <a:r>
              <a:rPr lang="en-US" sz="2400" b="1" dirty="0"/>
              <a:t>Achievement-4) </a:t>
            </a:r>
            <a:r>
              <a:rPr lang="en-US" sz="2800" b="1" dirty="0"/>
              <a:t>Institutional arrangement for OA Certification</a:t>
            </a:r>
            <a:br>
              <a:rPr lang="en-US" sz="2800" b="1" dirty="0"/>
            </a:br>
            <a:endParaRPr lang="en-US" sz="3600" b="1" dirty="0"/>
          </a:p>
        </p:txBody>
      </p:sp>
      <p:sp>
        <p:nvSpPr>
          <p:cNvPr id="36" name="Arrow: Down 35">
            <a:extLst>
              <a:ext uri="{FF2B5EF4-FFF2-40B4-BE49-F238E27FC236}">
                <a16:creationId xmlns:a16="http://schemas.microsoft.com/office/drawing/2014/main" xmlns="" id="{F4E4DD97-3040-4F1E-A3EC-0024B8DEAF98}"/>
              </a:ext>
            </a:extLst>
          </p:cNvPr>
          <p:cNvSpPr/>
          <p:nvPr/>
        </p:nvSpPr>
        <p:spPr>
          <a:xfrm flipH="1">
            <a:off x="3124200" y="4857076"/>
            <a:ext cx="45719" cy="113078"/>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0" name="Straight Arrow Connector 49">
            <a:extLst>
              <a:ext uri="{FF2B5EF4-FFF2-40B4-BE49-F238E27FC236}">
                <a16:creationId xmlns:a16="http://schemas.microsoft.com/office/drawing/2014/main" xmlns="" id="{5802815C-1929-4369-9EEC-88EB9B705101}"/>
              </a:ext>
            </a:extLst>
          </p:cNvPr>
          <p:cNvCxnSpPr>
            <a:cxnSpLocks/>
          </p:cNvCxnSpPr>
          <p:nvPr/>
        </p:nvCxnSpPr>
        <p:spPr>
          <a:xfrm>
            <a:off x="3015538" y="5413626"/>
            <a:ext cx="1721983" cy="483421"/>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nvGrpSpPr>
          <p:cNvPr id="4" name="Group 3">
            <a:extLst>
              <a:ext uri="{FF2B5EF4-FFF2-40B4-BE49-F238E27FC236}">
                <a16:creationId xmlns:a16="http://schemas.microsoft.com/office/drawing/2014/main" xmlns="" id="{78093FE2-4DDF-4108-A515-9A094C78199D}"/>
              </a:ext>
            </a:extLst>
          </p:cNvPr>
          <p:cNvGrpSpPr/>
          <p:nvPr/>
        </p:nvGrpSpPr>
        <p:grpSpPr>
          <a:xfrm>
            <a:off x="152400" y="1066800"/>
            <a:ext cx="8945739" cy="5515172"/>
            <a:chOff x="152400" y="1066800"/>
            <a:chExt cx="8945739" cy="5515172"/>
          </a:xfrm>
        </p:grpSpPr>
        <p:grpSp>
          <p:nvGrpSpPr>
            <p:cNvPr id="5" name="Group 72">
              <a:extLst>
                <a:ext uri="{FF2B5EF4-FFF2-40B4-BE49-F238E27FC236}">
                  <a16:creationId xmlns:a16="http://schemas.microsoft.com/office/drawing/2014/main" xmlns="" id="{224D3F4B-0880-4C8E-AB05-88E2758B484D}"/>
                </a:ext>
              </a:extLst>
            </p:cNvPr>
            <p:cNvGrpSpPr/>
            <p:nvPr/>
          </p:nvGrpSpPr>
          <p:grpSpPr>
            <a:xfrm>
              <a:off x="152400" y="1066800"/>
              <a:ext cx="7854423" cy="5515172"/>
              <a:chOff x="1014020" y="993710"/>
              <a:chExt cx="7854423" cy="5515172"/>
            </a:xfrm>
          </p:grpSpPr>
          <p:grpSp>
            <p:nvGrpSpPr>
              <p:cNvPr id="7" name="Group 67">
                <a:extLst>
                  <a:ext uri="{FF2B5EF4-FFF2-40B4-BE49-F238E27FC236}">
                    <a16:creationId xmlns:a16="http://schemas.microsoft.com/office/drawing/2014/main" xmlns="" id="{82D36496-7F78-40DC-9CE0-386D00197F88}"/>
                  </a:ext>
                </a:extLst>
              </p:cNvPr>
              <p:cNvGrpSpPr/>
              <p:nvPr/>
            </p:nvGrpSpPr>
            <p:grpSpPr>
              <a:xfrm>
                <a:off x="1014020" y="993710"/>
                <a:ext cx="7854423" cy="5515172"/>
                <a:chOff x="1014020" y="993710"/>
                <a:chExt cx="7854423" cy="5515172"/>
              </a:xfrm>
            </p:grpSpPr>
            <p:grpSp>
              <p:nvGrpSpPr>
                <p:cNvPr id="9" name="Group 63">
                  <a:extLst>
                    <a:ext uri="{FF2B5EF4-FFF2-40B4-BE49-F238E27FC236}">
                      <a16:creationId xmlns:a16="http://schemas.microsoft.com/office/drawing/2014/main" xmlns="" id="{EDF88E33-15B7-42EE-8182-A32D0429EB58}"/>
                    </a:ext>
                  </a:extLst>
                </p:cNvPr>
                <p:cNvGrpSpPr/>
                <p:nvPr/>
              </p:nvGrpSpPr>
              <p:grpSpPr>
                <a:xfrm>
                  <a:off x="1014020" y="993710"/>
                  <a:ext cx="7854423" cy="5515172"/>
                  <a:chOff x="990600" y="1158528"/>
                  <a:chExt cx="7854423" cy="5515172"/>
                </a:xfrm>
              </p:grpSpPr>
              <p:grpSp>
                <p:nvGrpSpPr>
                  <p:cNvPr id="11" name="Group 61">
                    <a:extLst>
                      <a:ext uri="{FF2B5EF4-FFF2-40B4-BE49-F238E27FC236}">
                        <a16:creationId xmlns:a16="http://schemas.microsoft.com/office/drawing/2014/main" xmlns="" id="{4A8F6B7B-DA72-4E37-81DE-51F6533D3EF3}"/>
                      </a:ext>
                    </a:extLst>
                  </p:cNvPr>
                  <p:cNvGrpSpPr/>
                  <p:nvPr/>
                </p:nvGrpSpPr>
                <p:grpSpPr>
                  <a:xfrm>
                    <a:off x="990600" y="1158528"/>
                    <a:ext cx="7854423" cy="5515172"/>
                    <a:chOff x="990600" y="1158528"/>
                    <a:chExt cx="7854423" cy="5515172"/>
                  </a:xfrm>
                </p:grpSpPr>
                <p:sp>
                  <p:nvSpPr>
                    <p:cNvPr id="6" name="Rectangle 5">
                      <a:extLst>
                        <a:ext uri="{FF2B5EF4-FFF2-40B4-BE49-F238E27FC236}">
                          <a16:creationId xmlns:a16="http://schemas.microsoft.com/office/drawing/2014/main" xmlns="" id="{8A54EC28-2C2B-492A-9CDC-77609A1AA94F}"/>
                        </a:ext>
                      </a:extLst>
                    </p:cNvPr>
                    <p:cNvSpPr/>
                    <p:nvPr/>
                  </p:nvSpPr>
                  <p:spPr>
                    <a:xfrm>
                      <a:off x="3031671" y="1158528"/>
                      <a:ext cx="2819400" cy="45720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t>MoALD</a:t>
                      </a:r>
                      <a:endParaRPr lang="en-US" dirty="0"/>
                    </a:p>
                  </p:txBody>
                </p:sp>
                <p:sp>
                  <p:nvSpPr>
                    <p:cNvPr id="8" name="Rectangle 7">
                      <a:extLst>
                        <a:ext uri="{FF2B5EF4-FFF2-40B4-BE49-F238E27FC236}">
                          <a16:creationId xmlns:a16="http://schemas.microsoft.com/office/drawing/2014/main" xmlns="" id="{4D60AD52-4EF1-4FD7-BD3B-56528CD0C1E3}"/>
                        </a:ext>
                      </a:extLst>
                    </p:cNvPr>
                    <p:cNvSpPr/>
                    <p:nvPr/>
                  </p:nvSpPr>
                  <p:spPr>
                    <a:xfrm>
                      <a:off x="2127378" y="1973400"/>
                      <a:ext cx="5264022" cy="457200"/>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dirty="0"/>
                        <a:t>National </a:t>
                      </a:r>
                      <a:r>
                        <a:rPr lang="en-US" dirty="0" err="1"/>
                        <a:t>Coor</a:t>
                      </a:r>
                      <a:r>
                        <a:rPr lang="en-US" dirty="0"/>
                        <a:t>. Com. On OA Production and Processing</a:t>
                      </a:r>
                    </a:p>
                  </p:txBody>
                </p:sp>
                <p:sp>
                  <p:nvSpPr>
                    <p:cNvPr id="10" name="Rectangle 9">
                      <a:extLst>
                        <a:ext uri="{FF2B5EF4-FFF2-40B4-BE49-F238E27FC236}">
                          <a16:creationId xmlns:a16="http://schemas.microsoft.com/office/drawing/2014/main" xmlns="" id="{C8D61671-CF4D-4693-B42F-B2FD7D0EF26D}"/>
                        </a:ext>
                      </a:extLst>
                    </p:cNvPr>
                    <p:cNvSpPr/>
                    <p:nvPr/>
                  </p:nvSpPr>
                  <p:spPr>
                    <a:xfrm>
                      <a:off x="1452465" y="2722983"/>
                      <a:ext cx="2819400" cy="547398"/>
                    </a:xfrm>
                    <a:prstGeom prst="rect">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Desk Unit (DU)</a:t>
                      </a:r>
                    </a:p>
                  </p:txBody>
                </p:sp>
                <p:sp>
                  <p:nvSpPr>
                    <p:cNvPr id="12" name="Rectangle 11">
                      <a:extLst>
                        <a:ext uri="{FF2B5EF4-FFF2-40B4-BE49-F238E27FC236}">
                          <a16:creationId xmlns:a16="http://schemas.microsoft.com/office/drawing/2014/main" xmlns="" id="{62A425EC-3368-42E1-8C86-31E266F1D9B8}"/>
                        </a:ext>
                      </a:extLst>
                    </p:cNvPr>
                    <p:cNvSpPr/>
                    <p:nvPr/>
                  </p:nvSpPr>
                  <p:spPr>
                    <a:xfrm>
                      <a:off x="4860471" y="2715639"/>
                      <a:ext cx="2819400" cy="547398"/>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National Technical Committee (NTC)</a:t>
                      </a:r>
                    </a:p>
                  </p:txBody>
                </p:sp>
                <p:sp>
                  <p:nvSpPr>
                    <p:cNvPr id="14" name="Rectangle 13">
                      <a:extLst>
                        <a:ext uri="{FF2B5EF4-FFF2-40B4-BE49-F238E27FC236}">
                          <a16:creationId xmlns:a16="http://schemas.microsoft.com/office/drawing/2014/main" xmlns="" id="{2D35C8A0-5E21-4C18-83FA-848546432F4F}"/>
                        </a:ext>
                      </a:extLst>
                    </p:cNvPr>
                    <p:cNvSpPr/>
                    <p:nvPr/>
                  </p:nvSpPr>
                  <p:spPr>
                    <a:xfrm>
                      <a:off x="2667000" y="3466343"/>
                      <a:ext cx="4248539" cy="547398"/>
                    </a:xfrm>
                    <a:prstGeom prst="rect">
                      <a:avLst/>
                    </a:prstGeom>
                    <a:solidFill>
                      <a:srgbClr val="FFC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National OA Accreditation Body (NOAAC)</a:t>
                      </a:r>
                    </a:p>
                    <a:p>
                      <a:pPr algn="ctr"/>
                      <a:r>
                        <a:rPr lang="en-US" dirty="0"/>
                        <a:t>Autonomous</a:t>
                      </a:r>
                    </a:p>
                  </p:txBody>
                </p:sp>
                <p:sp>
                  <p:nvSpPr>
                    <p:cNvPr id="16" name="Rectangle 15">
                      <a:extLst>
                        <a:ext uri="{FF2B5EF4-FFF2-40B4-BE49-F238E27FC236}">
                          <a16:creationId xmlns:a16="http://schemas.microsoft.com/office/drawing/2014/main" xmlns="" id="{B9E6BBDD-3373-4011-8969-8690E78FA47C}"/>
                        </a:ext>
                      </a:extLst>
                    </p:cNvPr>
                    <p:cNvSpPr/>
                    <p:nvPr/>
                  </p:nvSpPr>
                  <p:spPr>
                    <a:xfrm>
                      <a:off x="2822736" y="4268615"/>
                      <a:ext cx="3539413" cy="561392"/>
                    </a:xfrm>
                    <a:prstGeom prst="rect">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Certifying Agencies</a:t>
                      </a:r>
                    </a:p>
                  </p:txBody>
                </p:sp>
                <p:sp>
                  <p:nvSpPr>
                    <p:cNvPr id="18" name="Rectangle 17">
                      <a:extLst>
                        <a:ext uri="{FF2B5EF4-FFF2-40B4-BE49-F238E27FC236}">
                          <a16:creationId xmlns:a16="http://schemas.microsoft.com/office/drawing/2014/main" xmlns="" id="{19A588A7-2BE6-4C9E-AF90-AEECA793AE41}"/>
                        </a:ext>
                      </a:extLst>
                    </p:cNvPr>
                    <p:cNvSpPr/>
                    <p:nvPr/>
                  </p:nvSpPr>
                  <p:spPr>
                    <a:xfrm>
                      <a:off x="1800029" y="4991831"/>
                      <a:ext cx="2412742" cy="561392"/>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Inspectors</a:t>
                      </a:r>
                    </a:p>
                  </p:txBody>
                </p:sp>
                <p:sp>
                  <p:nvSpPr>
                    <p:cNvPr id="20" name="Rectangle 19">
                      <a:extLst>
                        <a:ext uri="{FF2B5EF4-FFF2-40B4-BE49-F238E27FC236}">
                          <a16:creationId xmlns:a16="http://schemas.microsoft.com/office/drawing/2014/main" xmlns="" id="{F6589B81-1DD4-4762-A1B1-EECB746A0DB0}"/>
                        </a:ext>
                      </a:extLst>
                    </p:cNvPr>
                    <p:cNvSpPr/>
                    <p:nvPr/>
                  </p:nvSpPr>
                  <p:spPr>
                    <a:xfrm>
                      <a:off x="5489898" y="4991831"/>
                      <a:ext cx="2412742" cy="561392"/>
                    </a:xfrm>
                    <a:prstGeom prst="rect">
                      <a:avLst/>
                    </a:prstGeom>
                    <a:solidFill>
                      <a:schemeClr val="tx1">
                        <a:lumMod val="65000"/>
                        <a:lumOff val="35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Certification</a:t>
                      </a:r>
                    </a:p>
                  </p:txBody>
                </p:sp>
                <p:sp>
                  <p:nvSpPr>
                    <p:cNvPr id="22" name="Rectangle 21">
                      <a:extLst>
                        <a:ext uri="{FF2B5EF4-FFF2-40B4-BE49-F238E27FC236}">
                          <a16:creationId xmlns:a16="http://schemas.microsoft.com/office/drawing/2014/main" xmlns="" id="{EAD8BE3D-5D11-4BA0-8FC8-C0579C165059}"/>
                        </a:ext>
                      </a:extLst>
                    </p:cNvPr>
                    <p:cNvSpPr/>
                    <p:nvPr/>
                  </p:nvSpPr>
                  <p:spPr>
                    <a:xfrm>
                      <a:off x="990600" y="6112308"/>
                      <a:ext cx="2412742" cy="561392"/>
                    </a:xfrm>
                    <a:prstGeom prst="rect">
                      <a:avLst/>
                    </a:prstGeom>
                    <a:solidFill>
                      <a:schemeClr val="bg1">
                        <a:lumMod val="50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Organic producer/processor</a:t>
                      </a:r>
                    </a:p>
                  </p:txBody>
                </p:sp>
                <p:sp>
                  <p:nvSpPr>
                    <p:cNvPr id="24" name="Rectangle 23">
                      <a:extLst>
                        <a:ext uri="{FF2B5EF4-FFF2-40B4-BE49-F238E27FC236}">
                          <a16:creationId xmlns:a16="http://schemas.microsoft.com/office/drawing/2014/main" xmlns="" id="{5F615375-67DD-40B4-8457-757820816429}"/>
                        </a:ext>
                      </a:extLst>
                    </p:cNvPr>
                    <p:cNvSpPr/>
                    <p:nvPr/>
                  </p:nvSpPr>
                  <p:spPr>
                    <a:xfrm>
                      <a:off x="3711440" y="6112308"/>
                      <a:ext cx="2412742" cy="561392"/>
                    </a:xfrm>
                    <a:prstGeom prst="rect">
                      <a:avLst/>
                    </a:prstGeom>
                    <a:solidFill>
                      <a:schemeClr val="bg1">
                        <a:lumMod val="50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Organic Traders</a:t>
                      </a:r>
                    </a:p>
                  </p:txBody>
                </p:sp>
                <p:sp>
                  <p:nvSpPr>
                    <p:cNvPr id="26" name="Rectangle 25">
                      <a:extLst>
                        <a:ext uri="{FF2B5EF4-FFF2-40B4-BE49-F238E27FC236}">
                          <a16:creationId xmlns:a16="http://schemas.microsoft.com/office/drawing/2014/main" xmlns="" id="{55B0BBAB-962F-4AEF-AEDF-0A95E248ED30}"/>
                        </a:ext>
                      </a:extLst>
                    </p:cNvPr>
                    <p:cNvSpPr/>
                    <p:nvPr/>
                  </p:nvSpPr>
                  <p:spPr>
                    <a:xfrm>
                      <a:off x="6432281" y="6112308"/>
                      <a:ext cx="2412742" cy="561392"/>
                    </a:xfrm>
                    <a:prstGeom prst="rect">
                      <a:avLst/>
                    </a:prstGeom>
                    <a:solidFill>
                      <a:schemeClr val="bg1">
                        <a:lumMod val="50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Producers/Traders Association</a:t>
                      </a:r>
                    </a:p>
                  </p:txBody>
                </p:sp>
              </p:grpSp>
              <p:grpSp>
                <p:nvGrpSpPr>
                  <p:cNvPr id="13" name="Group 62">
                    <a:extLst>
                      <a:ext uri="{FF2B5EF4-FFF2-40B4-BE49-F238E27FC236}">
                        <a16:creationId xmlns:a16="http://schemas.microsoft.com/office/drawing/2014/main" xmlns="" id="{19B32A2B-DEFF-49D7-8673-EDF3B670C3AD}"/>
                      </a:ext>
                    </a:extLst>
                  </p:cNvPr>
                  <p:cNvGrpSpPr/>
                  <p:nvPr/>
                </p:nvGrpSpPr>
                <p:grpSpPr>
                  <a:xfrm>
                    <a:off x="2196971" y="1615728"/>
                    <a:ext cx="5441681" cy="4496580"/>
                    <a:chOff x="2196971" y="1615728"/>
                    <a:chExt cx="5441681" cy="4496580"/>
                  </a:xfrm>
                </p:grpSpPr>
                <p:sp>
                  <p:nvSpPr>
                    <p:cNvPr id="27" name="Arrow: Down 26">
                      <a:extLst>
                        <a:ext uri="{FF2B5EF4-FFF2-40B4-BE49-F238E27FC236}">
                          <a16:creationId xmlns:a16="http://schemas.microsoft.com/office/drawing/2014/main" xmlns="" id="{53EBB9E1-8665-465C-BFD9-699F9FCD4ADF}"/>
                        </a:ext>
                      </a:extLst>
                    </p:cNvPr>
                    <p:cNvSpPr/>
                    <p:nvPr/>
                  </p:nvSpPr>
                  <p:spPr>
                    <a:xfrm>
                      <a:off x="4408714" y="1615728"/>
                      <a:ext cx="97971" cy="357672"/>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Arrow: Down 28">
                      <a:extLst>
                        <a:ext uri="{FF2B5EF4-FFF2-40B4-BE49-F238E27FC236}">
                          <a16:creationId xmlns:a16="http://schemas.microsoft.com/office/drawing/2014/main" xmlns="" id="{9A7BA7DA-AE29-4AD4-9FC6-05BE0126C377}"/>
                        </a:ext>
                      </a:extLst>
                    </p:cNvPr>
                    <p:cNvSpPr/>
                    <p:nvPr/>
                  </p:nvSpPr>
                  <p:spPr>
                    <a:xfrm>
                      <a:off x="4441371" y="2454706"/>
                      <a:ext cx="139026" cy="1011637"/>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Arrow: Down 30">
                      <a:extLst>
                        <a:ext uri="{FF2B5EF4-FFF2-40B4-BE49-F238E27FC236}">
                          <a16:creationId xmlns:a16="http://schemas.microsoft.com/office/drawing/2014/main" xmlns="" id="{399A77FD-57FB-4292-8FDD-72CCB824B964}"/>
                        </a:ext>
                      </a:extLst>
                    </p:cNvPr>
                    <p:cNvSpPr/>
                    <p:nvPr/>
                  </p:nvSpPr>
                  <p:spPr>
                    <a:xfrm>
                      <a:off x="6373192" y="3255619"/>
                      <a:ext cx="45719" cy="173381"/>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Arrow: Up 31">
                      <a:extLst>
                        <a:ext uri="{FF2B5EF4-FFF2-40B4-BE49-F238E27FC236}">
                          <a16:creationId xmlns:a16="http://schemas.microsoft.com/office/drawing/2014/main" xmlns="" id="{E3E27646-A414-414F-866A-AB3E42ADED1A}"/>
                        </a:ext>
                      </a:extLst>
                    </p:cNvPr>
                    <p:cNvSpPr/>
                    <p:nvPr/>
                  </p:nvSpPr>
                  <p:spPr>
                    <a:xfrm>
                      <a:off x="2667000" y="2438400"/>
                      <a:ext cx="76200" cy="254283"/>
                    </a:xfrm>
                    <a:prstGeom prst="up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Arrow: Down 33">
                      <a:extLst>
                        <a:ext uri="{FF2B5EF4-FFF2-40B4-BE49-F238E27FC236}">
                          <a16:creationId xmlns:a16="http://schemas.microsoft.com/office/drawing/2014/main" xmlns="" id="{F1628436-E93A-47E8-AF42-25470DB9825F}"/>
                        </a:ext>
                      </a:extLst>
                    </p:cNvPr>
                    <p:cNvSpPr/>
                    <p:nvPr/>
                  </p:nvSpPr>
                  <p:spPr>
                    <a:xfrm>
                      <a:off x="4534678" y="4013741"/>
                      <a:ext cx="45719" cy="254874"/>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Arrow: Down 37">
                      <a:extLst>
                        <a:ext uri="{FF2B5EF4-FFF2-40B4-BE49-F238E27FC236}">
                          <a16:creationId xmlns:a16="http://schemas.microsoft.com/office/drawing/2014/main" xmlns="" id="{DEA3656E-AD77-4C3C-978D-1EB608AE210B}"/>
                        </a:ext>
                      </a:extLst>
                    </p:cNvPr>
                    <p:cNvSpPr/>
                    <p:nvPr/>
                  </p:nvSpPr>
                  <p:spPr>
                    <a:xfrm flipH="1">
                      <a:off x="6038619" y="4846190"/>
                      <a:ext cx="45719" cy="113078"/>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8" name="Straight Arrow Connector 47">
                      <a:extLst>
                        <a:ext uri="{FF2B5EF4-FFF2-40B4-BE49-F238E27FC236}">
                          <a16:creationId xmlns:a16="http://schemas.microsoft.com/office/drawing/2014/main" xmlns="" id="{9DEAFAE3-4D94-4703-90CB-6DBB4E5546D2}"/>
                        </a:ext>
                      </a:extLst>
                    </p:cNvPr>
                    <p:cNvCxnSpPr>
                      <a:stCxn id="18" idx="2"/>
                      <a:endCxn id="22" idx="0"/>
                    </p:cNvCxnSpPr>
                    <p:nvPr/>
                  </p:nvCxnSpPr>
                  <p:spPr>
                    <a:xfrm flipH="1">
                      <a:off x="2196971" y="5553223"/>
                      <a:ext cx="809429" cy="559085"/>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51">
                      <a:extLst>
                        <a:ext uri="{FF2B5EF4-FFF2-40B4-BE49-F238E27FC236}">
                          <a16:creationId xmlns:a16="http://schemas.microsoft.com/office/drawing/2014/main" xmlns="" id="{0F1783CF-21EB-4730-87B5-8BDD4E8E2A05}"/>
                        </a:ext>
                      </a:extLst>
                    </p:cNvPr>
                    <p:cNvCxnSpPr>
                      <a:stCxn id="18" idx="2"/>
                    </p:cNvCxnSpPr>
                    <p:nvPr/>
                  </p:nvCxnSpPr>
                  <p:spPr>
                    <a:xfrm>
                      <a:off x="3006400" y="5553223"/>
                      <a:ext cx="3851600" cy="559085"/>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54" name="Straight Arrow Connector 53">
                      <a:extLst>
                        <a:ext uri="{FF2B5EF4-FFF2-40B4-BE49-F238E27FC236}">
                          <a16:creationId xmlns:a16="http://schemas.microsoft.com/office/drawing/2014/main" xmlns="" id="{30C7CC6D-14C3-4F4D-B3A7-D247080A030E}"/>
                        </a:ext>
                      </a:extLst>
                    </p:cNvPr>
                    <p:cNvCxnSpPr>
                      <a:stCxn id="20" idx="2"/>
                      <a:endCxn id="26" idx="0"/>
                    </p:cNvCxnSpPr>
                    <p:nvPr/>
                  </p:nvCxnSpPr>
                  <p:spPr>
                    <a:xfrm>
                      <a:off x="6696269" y="5553223"/>
                      <a:ext cx="942383" cy="559085"/>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56" name="Straight Arrow Connector 55">
                      <a:extLst>
                        <a:ext uri="{FF2B5EF4-FFF2-40B4-BE49-F238E27FC236}">
                          <a16:creationId xmlns:a16="http://schemas.microsoft.com/office/drawing/2014/main" xmlns="" id="{8D767D25-E9FC-4784-B6FA-80ABAD38027B}"/>
                        </a:ext>
                      </a:extLst>
                    </p:cNvPr>
                    <p:cNvCxnSpPr>
                      <a:cxnSpLocks/>
                    </p:cNvCxnSpPr>
                    <p:nvPr/>
                  </p:nvCxnSpPr>
                  <p:spPr>
                    <a:xfrm flipH="1">
                      <a:off x="5022200" y="5502780"/>
                      <a:ext cx="1674069" cy="559085"/>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61" name="Straight Arrow Connector 60">
                      <a:extLst>
                        <a:ext uri="{FF2B5EF4-FFF2-40B4-BE49-F238E27FC236}">
                          <a16:creationId xmlns:a16="http://schemas.microsoft.com/office/drawing/2014/main" xmlns="" id="{1C13F15D-C682-438F-BA19-D41EF39D62BE}"/>
                        </a:ext>
                      </a:extLst>
                    </p:cNvPr>
                    <p:cNvCxnSpPr>
                      <a:stCxn id="20" idx="2"/>
                    </p:cNvCxnSpPr>
                    <p:nvPr/>
                  </p:nvCxnSpPr>
                  <p:spPr>
                    <a:xfrm flipH="1">
                      <a:off x="2822736" y="5553223"/>
                      <a:ext cx="3873533" cy="508642"/>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grpSp>
            <p:sp>
              <p:nvSpPr>
                <p:cNvPr id="67" name="Arrow: Down 66">
                  <a:extLst>
                    <a:ext uri="{FF2B5EF4-FFF2-40B4-BE49-F238E27FC236}">
                      <a16:creationId xmlns:a16="http://schemas.microsoft.com/office/drawing/2014/main" xmlns="" id="{D0C411D1-26F0-48C3-B7CE-875E8F5BD463}"/>
                    </a:ext>
                  </a:extLst>
                </p:cNvPr>
                <p:cNvSpPr/>
                <p:nvPr/>
              </p:nvSpPr>
              <p:spPr>
                <a:xfrm flipH="1">
                  <a:off x="3381043" y="4681372"/>
                  <a:ext cx="45719" cy="113078"/>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70" name="Straight Connector 69">
                <a:extLst>
                  <a:ext uri="{FF2B5EF4-FFF2-40B4-BE49-F238E27FC236}">
                    <a16:creationId xmlns:a16="http://schemas.microsoft.com/office/drawing/2014/main" xmlns="" id="{E295FE2C-3BDF-4AFE-BF0B-304A7CB10903}"/>
                  </a:ext>
                </a:extLst>
              </p:cNvPr>
              <p:cNvCxnSpPr/>
              <p:nvPr/>
            </p:nvCxnSpPr>
            <p:spPr>
              <a:xfrm flipV="1">
                <a:off x="1295400" y="3581400"/>
                <a:ext cx="0" cy="231564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2" name="Straight Arrow Connector 71">
                <a:extLst>
                  <a:ext uri="{FF2B5EF4-FFF2-40B4-BE49-F238E27FC236}">
                    <a16:creationId xmlns:a16="http://schemas.microsoft.com/office/drawing/2014/main" xmlns="" id="{785537D5-8099-45A4-80EE-A5A74D3A73A5}"/>
                  </a:ext>
                </a:extLst>
              </p:cNvPr>
              <p:cNvCxnSpPr>
                <a:endCxn id="14" idx="1"/>
              </p:cNvCxnSpPr>
              <p:nvPr/>
            </p:nvCxnSpPr>
            <p:spPr>
              <a:xfrm flipV="1">
                <a:off x="1295400" y="3575224"/>
                <a:ext cx="1395020" cy="6176"/>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3" name="TextBox 2">
              <a:extLst>
                <a:ext uri="{FF2B5EF4-FFF2-40B4-BE49-F238E27FC236}">
                  <a16:creationId xmlns:a16="http://schemas.microsoft.com/office/drawing/2014/main" xmlns="" id="{CE0C8292-FF44-451B-9DDE-A9CB7D804ED5}"/>
                </a:ext>
              </a:extLst>
            </p:cNvPr>
            <p:cNvSpPr txBox="1"/>
            <p:nvPr/>
          </p:nvSpPr>
          <p:spPr>
            <a:xfrm>
              <a:off x="6931182" y="1066800"/>
              <a:ext cx="2166957" cy="3539430"/>
            </a:xfrm>
            <a:prstGeom prst="rect">
              <a:avLst/>
            </a:prstGeom>
            <a:solidFill>
              <a:schemeClr val="accent6">
                <a:lumMod val="75000"/>
              </a:schemeClr>
            </a:solidFill>
          </p:spPr>
          <p:txBody>
            <a:bodyPr wrap="square" rtlCol="0">
              <a:spAutoFit/>
            </a:bodyPr>
            <a:lstStyle/>
            <a:p>
              <a:r>
                <a:rPr lang="en-US" sz="1600" b="1" dirty="0"/>
                <a:t>Certifying agencies in Nepal</a:t>
              </a:r>
            </a:p>
            <a:p>
              <a:r>
                <a:rPr lang="en-US" sz="1600" dirty="0"/>
                <a:t>National Association of Sustainable Agriculture Australia (NASAA), </a:t>
              </a:r>
            </a:p>
            <a:p>
              <a:r>
                <a:rPr lang="en-US" sz="1600" dirty="0"/>
                <a:t>Institute for </a:t>
              </a:r>
              <a:r>
                <a:rPr lang="en-US" sz="1600" dirty="0" err="1"/>
                <a:t>Marketecology</a:t>
              </a:r>
              <a:r>
                <a:rPr lang="en-US" sz="1600" dirty="0"/>
                <a:t> (IMO, Switzerland), Ethical and Environmental Certification Institute (ICEA, Italy), </a:t>
              </a:r>
              <a:r>
                <a:rPr lang="en-US" sz="1600" dirty="0" err="1"/>
                <a:t>Ecocert</a:t>
              </a:r>
              <a:r>
                <a:rPr lang="en-US" sz="1600" dirty="0"/>
                <a:t> France, </a:t>
              </a:r>
              <a:r>
                <a:rPr lang="en-US" sz="1600" dirty="0" err="1"/>
                <a:t>OneCert</a:t>
              </a:r>
              <a:r>
                <a:rPr lang="en-US" sz="1600" dirty="0"/>
                <a:t> America, Organic Certification Nepal </a:t>
              </a:r>
            </a:p>
          </p:txBody>
        </p:sp>
      </p:grpSp>
    </p:spTree>
    <p:extLst>
      <p:ext uri="{BB962C8B-B14F-4D97-AF65-F5344CB8AC3E}">
        <p14:creationId xmlns:p14="http://schemas.microsoft.com/office/powerpoint/2010/main" xmlns="" val="370330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292E046-9D76-4D95-A4A6-BE70068592DF}"/>
              </a:ext>
            </a:extLst>
          </p:cNvPr>
          <p:cNvSpPr>
            <a:spLocks noGrp="1"/>
          </p:cNvSpPr>
          <p:nvPr>
            <p:ph type="title"/>
          </p:nvPr>
        </p:nvSpPr>
        <p:spPr>
          <a:xfrm>
            <a:off x="457200" y="228600"/>
            <a:ext cx="8229600" cy="639762"/>
          </a:xfrm>
        </p:spPr>
        <p:txBody>
          <a:bodyPr>
            <a:normAutofit fontScale="90000"/>
          </a:bodyPr>
          <a:lstStyle/>
          <a:p>
            <a:r>
              <a:rPr lang="en-US" sz="4000" b="1" dirty="0"/>
              <a:t>Achievements-5)Capacity Building</a:t>
            </a:r>
          </a:p>
        </p:txBody>
      </p:sp>
      <p:sp>
        <p:nvSpPr>
          <p:cNvPr id="3" name="Content Placeholder 2">
            <a:extLst>
              <a:ext uri="{FF2B5EF4-FFF2-40B4-BE49-F238E27FC236}">
                <a16:creationId xmlns:a16="http://schemas.microsoft.com/office/drawing/2014/main" xmlns="" id="{E72F72CC-EC02-4EAE-A662-F627F002E3DF}"/>
              </a:ext>
            </a:extLst>
          </p:cNvPr>
          <p:cNvSpPr>
            <a:spLocks noGrp="1"/>
          </p:cNvSpPr>
          <p:nvPr>
            <p:ph idx="1"/>
          </p:nvPr>
        </p:nvSpPr>
        <p:spPr>
          <a:xfrm>
            <a:off x="152400" y="868362"/>
            <a:ext cx="8839200" cy="5761038"/>
          </a:xfrm>
        </p:spPr>
        <p:txBody>
          <a:bodyPr>
            <a:normAutofit lnSpcReduction="10000"/>
          </a:bodyPr>
          <a:lstStyle/>
          <a:p>
            <a:pPr>
              <a:buFont typeface="Wingdings" panose="05000000000000000000" pitchFamily="2" charset="2"/>
              <a:buChar char="q"/>
            </a:pPr>
            <a:r>
              <a:rPr lang="en-US" dirty="0"/>
              <a:t>Capacity building for government staffs, organic producers, through trainings (certification, organic production, inspection, TOT in OA, </a:t>
            </a:r>
            <a:r>
              <a:rPr lang="en-US" dirty="0" err="1"/>
              <a:t>etc</a:t>
            </a:r>
            <a:r>
              <a:rPr lang="en-US" dirty="0"/>
              <a:t>)</a:t>
            </a:r>
          </a:p>
          <a:p>
            <a:pPr>
              <a:buFont typeface="Wingdings" panose="05000000000000000000" pitchFamily="2" charset="2"/>
              <a:buChar char="q"/>
            </a:pPr>
            <a:endParaRPr lang="en-US" dirty="0"/>
          </a:p>
          <a:p>
            <a:pPr>
              <a:buFont typeface="Wingdings" panose="05000000000000000000" pitchFamily="2" charset="2"/>
              <a:buChar char="q"/>
            </a:pPr>
            <a:r>
              <a:rPr lang="en-US" dirty="0"/>
              <a:t>Certification support to organic producers, farmers groups</a:t>
            </a:r>
          </a:p>
          <a:p>
            <a:pPr>
              <a:buFont typeface="Wingdings" panose="05000000000000000000" pitchFamily="2" charset="2"/>
              <a:buChar char="q"/>
            </a:pPr>
            <a:endParaRPr lang="en-US" dirty="0"/>
          </a:p>
          <a:p>
            <a:pPr>
              <a:buFont typeface="Wingdings" panose="05000000000000000000" pitchFamily="2" charset="2"/>
              <a:buChar char="q"/>
            </a:pPr>
            <a:r>
              <a:rPr lang="en-US" dirty="0"/>
              <a:t>Preparation of Training Manuals: OA, ICS and PGS</a:t>
            </a:r>
          </a:p>
          <a:p>
            <a:pPr>
              <a:buFont typeface="Wingdings" panose="05000000000000000000" pitchFamily="2" charset="2"/>
              <a:buChar char="q"/>
            </a:pPr>
            <a:endParaRPr lang="en-US" dirty="0"/>
          </a:p>
          <a:p>
            <a:pPr>
              <a:buFont typeface="Wingdings" panose="05000000000000000000" pitchFamily="2" charset="2"/>
              <a:buChar char="q"/>
            </a:pPr>
            <a:r>
              <a:rPr lang="en-US" dirty="0"/>
              <a:t>Initiation and promotion of Organic farmers markets</a:t>
            </a:r>
          </a:p>
        </p:txBody>
      </p:sp>
    </p:spTree>
    <p:extLst>
      <p:ext uri="{BB962C8B-B14F-4D97-AF65-F5344CB8AC3E}">
        <p14:creationId xmlns:p14="http://schemas.microsoft.com/office/powerpoint/2010/main" xmlns="" val="916987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292E046-9D76-4D95-A4A6-BE70068592DF}"/>
              </a:ext>
            </a:extLst>
          </p:cNvPr>
          <p:cNvSpPr>
            <a:spLocks noGrp="1"/>
          </p:cNvSpPr>
          <p:nvPr>
            <p:ph type="title"/>
          </p:nvPr>
        </p:nvSpPr>
        <p:spPr>
          <a:xfrm>
            <a:off x="457200" y="228600"/>
            <a:ext cx="8229600" cy="639762"/>
          </a:xfrm>
        </p:spPr>
        <p:txBody>
          <a:bodyPr>
            <a:normAutofit fontScale="90000"/>
          </a:bodyPr>
          <a:lstStyle/>
          <a:p>
            <a:r>
              <a:rPr lang="en-US" sz="4000" b="1" dirty="0"/>
              <a:t>Achievements-6)Advocacy &amp; Awareness</a:t>
            </a:r>
          </a:p>
        </p:txBody>
      </p:sp>
      <p:sp>
        <p:nvSpPr>
          <p:cNvPr id="3" name="Content Placeholder 2">
            <a:extLst>
              <a:ext uri="{FF2B5EF4-FFF2-40B4-BE49-F238E27FC236}">
                <a16:creationId xmlns:a16="http://schemas.microsoft.com/office/drawing/2014/main" xmlns="" id="{E72F72CC-EC02-4EAE-A662-F627F002E3DF}"/>
              </a:ext>
            </a:extLst>
          </p:cNvPr>
          <p:cNvSpPr>
            <a:spLocks noGrp="1"/>
          </p:cNvSpPr>
          <p:nvPr>
            <p:ph idx="1"/>
          </p:nvPr>
        </p:nvSpPr>
        <p:spPr>
          <a:xfrm>
            <a:off x="152400" y="868362"/>
            <a:ext cx="8839200" cy="5761038"/>
          </a:xfrm>
        </p:spPr>
        <p:txBody>
          <a:bodyPr>
            <a:normAutofit/>
          </a:bodyPr>
          <a:lstStyle/>
          <a:p>
            <a:pPr>
              <a:buFont typeface="Wingdings" panose="05000000000000000000" pitchFamily="2" charset="2"/>
              <a:buChar char="q"/>
            </a:pPr>
            <a:r>
              <a:rPr lang="en-US" sz="3200" dirty="0"/>
              <a:t>Organize National Exhibition on Organic Products (each year)</a:t>
            </a:r>
          </a:p>
          <a:p>
            <a:pPr>
              <a:buFont typeface="Wingdings" panose="05000000000000000000" pitchFamily="2" charset="2"/>
              <a:buChar char="q"/>
            </a:pPr>
            <a:r>
              <a:rPr lang="en-US" dirty="0"/>
              <a:t>National workshop (purposed)</a:t>
            </a:r>
          </a:p>
          <a:p>
            <a:pPr>
              <a:buFont typeface="Wingdings" panose="05000000000000000000" pitchFamily="2" charset="2"/>
              <a:buChar char="q"/>
            </a:pPr>
            <a:r>
              <a:rPr lang="en-US" dirty="0"/>
              <a:t>National Organic Trade Fair (purposed)</a:t>
            </a:r>
          </a:p>
          <a:p>
            <a:pPr>
              <a:buFont typeface="Wingdings" panose="05000000000000000000" pitchFamily="2" charset="2"/>
              <a:buChar char="q"/>
            </a:pPr>
            <a:r>
              <a:rPr lang="en-US" dirty="0"/>
              <a:t>Institutional arrangement (at </a:t>
            </a:r>
            <a:r>
              <a:rPr lang="en-US" dirty="0" err="1"/>
              <a:t>MoALD</a:t>
            </a:r>
            <a:r>
              <a:rPr lang="en-US" dirty="0"/>
              <a:t>, Separate OA desk)</a:t>
            </a:r>
          </a:p>
        </p:txBody>
      </p:sp>
    </p:spTree>
    <p:extLst>
      <p:ext uri="{BB962C8B-B14F-4D97-AF65-F5344CB8AC3E}">
        <p14:creationId xmlns:p14="http://schemas.microsoft.com/office/powerpoint/2010/main" xmlns="" val="10137432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en-US" sz="3200" b="1" smtClean="0"/>
              <a:t>Production, Certification and Marketing</a:t>
            </a:r>
            <a:endParaRPr lang="en-US" sz="3200" smtClean="0"/>
          </a:p>
        </p:txBody>
      </p:sp>
      <p:graphicFrame>
        <p:nvGraphicFramePr>
          <p:cNvPr id="7" name="Table 6"/>
          <p:cNvGraphicFramePr>
            <a:graphicFrameLocks noGrp="1"/>
          </p:cNvGraphicFramePr>
          <p:nvPr/>
        </p:nvGraphicFramePr>
        <p:xfrm>
          <a:off x="533400" y="1447800"/>
          <a:ext cx="8077199" cy="4617072"/>
        </p:xfrm>
        <a:graphic>
          <a:graphicData uri="http://schemas.openxmlformats.org/drawingml/2006/table">
            <a:tbl>
              <a:tblPr/>
              <a:tblGrid>
                <a:gridCol w="1725227"/>
                <a:gridCol w="2109819"/>
                <a:gridCol w="998958"/>
                <a:gridCol w="1450543"/>
                <a:gridCol w="1792652"/>
              </a:tblGrid>
              <a:tr h="1389432">
                <a:tc>
                  <a:txBody>
                    <a:bodyPr/>
                    <a:lstStyle/>
                    <a:p>
                      <a:pPr algn="l" fontAlgn="t"/>
                      <a:r>
                        <a:rPr lang="en-US" sz="2000" b="0" i="0" u="none" strike="noStrike" dirty="0" err="1">
                          <a:solidFill>
                            <a:srgbClr val="000000"/>
                          </a:solidFill>
                          <a:latin typeface="+mn-lt"/>
                        </a:rPr>
                        <a:t>Kanchajanga</a:t>
                      </a:r>
                      <a:r>
                        <a:rPr lang="en-US" sz="2000" b="0" i="0" u="none" strike="noStrike" dirty="0">
                          <a:solidFill>
                            <a:srgbClr val="000000"/>
                          </a:solidFill>
                          <a:latin typeface="+mn-lt"/>
                        </a:rPr>
                        <a:t> Tea state</a:t>
                      </a:r>
                    </a:p>
                  </a:txBody>
                  <a:tcPr marL="7512" marR="7512" marT="751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2000" b="0" i="0" u="none" strike="noStrike" dirty="0">
                          <a:solidFill>
                            <a:srgbClr val="000000"/>
                          </a:solidFill>
                          <a:latin typeface="+mn-lt"/>
                        </a:rPr>
                        <a:t>Orthodox black and green tea, large cardamom, ginger, lemon grass </a:t>
                      </a:r>
                    </a:p>
                  </a:txBody>
                  <a:tcPr marL="7512" marR="7512" marT="751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2000" b="0" i="0" u="none" strike="noStrike">
                          <a:solidFill>
                            <a:srgbClr val="000000"/>
                          </a:solidFill>
                          <a:latin typeface="+mn-lt"/>
                        </a:rPr>
                        <a:t>1997</a:t>
                      </a:r>
                    </a:p>
                  </a:txBody>
                  <a:tcPr marL="7512" marR="7512" marT="751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2000" b="0" i="0" u="none" strike="noStrike" dirty="0">
                          <a:solidFill>
                            <a:srgbClr val="000000"/>
                          </a:solidFill>
                          <a:latin typeface="+mn-lt"/>
                        </a:rPr>
                        <a:t>NASAA, Australia</a:t>
                      </a:r>
                    </a:p>
                  </a:txBody>
                  <a:tcPr marL="7512" marR="7512" marT="751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it-IT" sz="2000" b="0" i="0" u="none" strike="noStrike">
                          <a:solidFill>
                            <a:srgbClr val="000000"/>
                          </a:solidFill>
                          <a:latin typeface="+mn-lt"/>
                        </a:rPr>
                        <a:t>USA, Japan, Germany, Austria, Poland, Spain, Austria, India</a:t>
                      </a:r>
                    </a:p>
                  </a:txBody>
                  <a:tcPr marL="7512" marR="7512" marT="751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60314">
                <a:tc>
                  <a:txBody>
                    <a:bodyPr/>
                    <a:lstStyle/>
                    <a:p>
                      <a:pPr algn="l" fontAlgn="t"/>
                      <a:r>
                        <a:rPr lang="en-US" sz="2000" b="0" i="0" u="none" strike="noStrike">
                          <a:solidFill>
                            <a:srgbClr val="000000"/>
                          </a:solidFill>
                          <a:latin typeface="+mn-lt"/>
                        </a:rPr>
                        <a:t>Guranse Tea State</a:t>
                      </a:r>
                    </a:p>
                  </a:txBody>
                  <a:tcPr marL="7512" marR="7512" marT="751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2000" b="0" i="0" u="none" strike="noStrike">
                          <a:solidFill>
                            <a:srgbClr val="000000"/>
                          </a:solidFill>
                          <a:latin typeface="+mn-lt"/>
                        </a:rPr>
                        <a:t>Orthodox tea</a:t>
                      </a:r>
                    </a:p>
                  </a:txBody>
                  <a:tcPr marL="7512" marR="7512" marT="751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2000" b="0" i="0" u="none" strike="noStrike">
                          <a:solidFill>
                            <a:srgbClr val="000000"/>
                          </a:solidFill>
                          <a:latin typeface="+mn-lt"/>
                        </a:rPr>
                        <a:t>2000</a:t>
                      </a:r>
                    </a:p>
                  </a:txBody>
                  <a:tcPr marL="7512" marR="7512" marT="751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2000" b="0" i="0" u="none" strike="noStrike">
                          <a:solidFill>
                            <a:srgbClr val="000000"/>
                          </a:solidFill>
                          <a:latin typeface="+mn-lt"/>
                        </a:rPr>
                        <a:t>NASAA, Australia</a:t>
                      </a:r>
                    </a:p>
                  </a:txBody>
                  <a:tcPr marL="7512" marR="7512" marT="751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2000" b="0" i="0" u="none" strike="noStrike">
                          <a:solidFill>
                            <a:srgbClr val="000000"/>
                          </a:solidFill>
                          <a:latin typeface="+mn-lt"/>
                        </a:rPr>
                        <a:t>Japan, Germany, USA</a:t>
                      </a:r>
                    </a:p>
                  </a:txBody>
                  <a:tcPr marL="7512" marR="7512" marT="751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60314">
                <a:tc>
                  <a:txBody>
                    <a:bodyPr/>
                    <a:lstStyle/>
                    <a:p>
                      <a:pPr algn="l" fontAlgn="t"/>
                      <a:r>
                        <a:rPr lang="en-US" sz="2000" b="0" i="0" u="none" strike="noStrike">
                          <a:solidFill>
                            <a:srgbClr val="000000"/>
                          </a:solidFill>
                          <a:latin typeface="+mn-lt"/>
                        </a:rPr>
                        <a:t>Shambala Herbal</a:t>
                      </a:r>
                    </a:p>
                  </a:txBody>
                  <a:tcPr marL="7512" marR="7512" marT="751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2000" b="0" i="0" u="none" strike="noStrike">
                          <a:solidFill>
                            <a:srgbClr val="000000"/>
                          </a:solidFill>
                          <a:latin typeface="+mn-lt"/>
                        </a:rPr>
                        <a:t>Essential oil</a:t>
                      </a:r>
                    </a:p>
                  </a:txBody>
                  <a:tcPr marL="7512" marR="7512" marT="751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2000" b="0" i="0" u="none" strike="noStrike">
                          <a:solidFill>
                            <a:srgbClr val="000000"/>
                          </a:solidFill>
                          <a:latin typeface="+mn-lt"/>
                        </a:rPr>
                        <a:t>2000</a:t>
                      </a:r>
                    </a:p>
                  </a:txBody>
                  <a:tcPr marL="7512" marR="7512" marT="751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2000" b="0" i="0" u="none" strike="noStrike">
                          <a:solidFill>
                            <a:srgbClr val="000000"/>
                          </a:solidFill>
                          <a:latin typeface="+mn-lt"/>
                        </a:rPr>
                        <a:t>NASAA, Australia</a:t>
                      </a:r>
                    </a:p>
                  </a:txBody>
                  <a:tcPr marL="7512" marR="7512" marT="751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2000" b="0" i="0" u="none" strike="noStrike">
                          <a:solidFill>
                            <a:srgbClr val="000000"/>
                          </a:solidFill>
                          <a:latin typeface="+mn-lt"/>
                        </a:rPr>
                        <a:t>Germany</a:t>
                      </a:r>
                    </a:p>
                  </a:txBody>
                  <a:tcPr marL="7512" marR="7512" marT="751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60314">
                <a:tc>
                  <a:txBody>
                    <a:bodyPr/>
                    <a:lstStyle/>
                    <a:p>
                      <a:pPr algn="l" fontAlgn="t"/>
                      <a:r>
                        <a:rPr lang="en-US" sz="2000" b="0" i="0" u="none" strike="noStrike">
                          <a:solidFill>
                            <a:srgbClr val="000000"/>
                          </a:solidFill>
                          <a:latin typeface="+mn-lt"/>
                        </a:rPr>
                        <a:t>Annapurna Organic</a:t>
                      </a:r>
                    </a:p>
                  </a:txBody>
                  <a:tcPr marL="7512" marR="7512" marT="751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2000" b="0" i="0" u="none" strike="noStrike">
                          <a:solidFill>
                            <a:srgbClr val="000000"/>
                          </a:solidFill>
                          <a:latin typeface="+mn-lt"/>
                        </a:rPr>
                        <a:t>Coffee, spices and honey</a:t>
                      </a:r>
                    </a:p>
                  </a:txBody>
                  <a:tcPr marL="7512" marR="7512" marT="751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2000" b="0" i="0" u="none" strike="noStrike">
                          <a:solidFill>
                            <a:srgbClr val="000000"/>
                          </a:solidFill>
                          <a:latin typeface="+mn-lt"/>
                        </a:rPr>
                        <a:t>2004</a:t>
                      </a:r>
                    </a:p>
                  </a:txBody>
                  <a:tcPr marL="7512" marR="7512" marT="751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2000" b="0" i="0" u="none" strike="noStrike">
                          <a:solidFill>
                            <a:srgbClr val="000000"/>
                          </a:solidFill>
                          <a:latin typeface="+mn-lt"/>
                        </a:rPr>
                        <a:t>NASAA, Australia</a:t>
                      </a:r>
                    </a:p>
                  </a:txBody>
                  <a:tcPr marL="7512" marR="7512" marT="751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2000" b="0" i="0" u="none" strike="noStrike">
                          <a:solidFill>
                            <a:srgbClr val="000000"/>
                          </a:solidFill>
                          <a:latin typeface="+mn-lt"/>
                        </a:rPr>
                        <a:t>Canada, Japan</a:t>
                      </a:r>
                    </a:p>
                  </a:txBody>
                  <a:tcPr marL="7512" marR="7512" marT="751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60314">
                <a:tc>
                  <a:txBody>
                    <a:bodyPr/>
                    <a:lstStyle/>
                    <a:p>
                      <a:pPr algn="l" fontAlgn="t"/>
                      <a:r>
                        <a:rPr lang="en-US" sz="2000" b="0" i="0" u="none" strike="noStrike">
                          <a:solidFill>
                            <a:srgbClr val="000000"/>
                          </a:solidFill>
                          <a:latin typeface="+mn-lt"/>
                        </a:rPr>
                        <a:t>Male Fashion</a:t>
                      </a:r>
                    </a:p>
                  </a:txBody>
                  <a:tcPr marL="7512" marR="7512" marT="751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2000" b="0" i="0" u="none" strike="noStrike">
                          <a:solidFill>
                            <a:srgbClr val="000000"/>
                          </a:solidFill>
                          <a:latin typeface="+mn-lt"/>
                        </a:rPr>
                        <a:t>Essential oil</a:t>
                      </a:r>
                    </a:p>
                  </a:txBody>
                  <a:tcPr marL="7512" marR="7512" marT="751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2000" b="0" i="0" u="none" strike="noStrike">
                          <a:solidFill>
                            <a:srgbClr val="000000"/>
                          </a:solidFill>
                          <a:latin typeface="+mn-lt"/>
                        </a:rPr>
                        <a:t>2003</a:t>
                      </a:r>
                    </a:p>
                  </a:txBody>
                  <a:tcPr marL="7512" marR="7512" marT="751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2000" b="0" i="0" u="none" strike="noStrike">
                          <a:solidFill>
                            <a:srgbClr val="000000"/>
                          </a:solidFill>
                          <a:latin typeface="+mn-lt"/>
                        </a:rPr>
                        <a:t>ECOCERT, Belgium</a:t>
                      </a:r>
                    </a:p>
                  </a:txBody>
                  <a:tcPr marL="7512" marR="7512" marT="751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2000" b="0" i="0" u="none" strike="noStrike">
                          <a:solidFill>
                            <a:srgbClr val="000000"/>
                          </a:solidFill>
                          <a:latin typeface="+mn-lt"/>
                        </a:rPr>
                        <a:t>Belgium</a:t>
                      </a:r>
                    </a:p>
                  </a:txBody>
                  <a:tcPr marL="7512" marR="7512" marT="751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60314">
                <a:tc>
                  <a:txBody>
                    <a:bodyPr/>
                    <a:lstStyle/>
                    <a:p>
                      <a:pPr algn="l" fontAlgn="t"/>
                      <a:r>
                        <a:rPr lang="en-US" sz="2000" b="0" i="0" u="none" strike="noStrike">
                          <a:solidFill>
                            <a:srgbClr val="000000"/>
                          </a:solidFill>
                          <a:latin typeface="+mn-lt"/>
                        </a:rPr>
                        <a:t>Gulmi Cooperative</a:t>
                      </a:r>
                    </a:p>
                  </a:txBody>
                  <a:tcPr marL="7512" marR="7512" marT="751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2000" b="0" i="0" u="none" strike="noStrike">
                          <a:solidFill>
                            <a:srgbClr val="000000"/>
                          </a:solidFill>
                          <a:latin typeface="+mn-lt"/>
                        </a:rPr>
                        <a:t>Coffee </a:t>
                      </a:r>
                    </a:p>
                  </a:txBody>
                  <a:tcPr marL="7512" marR="7512" marT="751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2000" b="0" i="0" u="none" strike="noStrike">
                          <a:solidFill>
                            <a:srgbClr val="000000"/>
                          </a:solidFill>
                          <a:latin typeface="+mn-lt"/>
                        </a:rPr>
                        <a:t>2004</a:t>
                      </a:r>
                    </a:p>
                  </a:txBody>
                  <a:tcPr marL="7512" marR="7512" marT="751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2000" b="0" i="0" u="none" strike="noStrike">
                          <a:solidFill>
                            <a:srgbClr val="000000"/>
                          </a:solidFill>
                          <a:latin typeface="+mn-lt"/>
                        </a:rPr>
                        <a:t>NASAA, Australia</a:t>
                      </a:r>
                    </a:p>
                  </a:txBody>
                  <a:tcPr marL="7512" marR="7512" marT="751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2000" b="0" i="0" u="none" strike="noStrike" dirty="0">
                          <a:solidFill>
                            <a:srgbClr val="000000"/>
                          </a:solidFill>
                          <a:latin typeface="+mn-lt"/>
                        </a:rPr>
                        <a:t>Japan </a:t>
                      </a:r>
                    </a:p>
                  </a:txBody>
                  <a:tcPr marL="7512" marR="7512" marT="751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a:t>
            </a:r>
            <a:endParaRPr lang="en-US" dirty="0"/>
          </a:p>
        </p:txBody>
      </p:sp>
      <p:sp>
        <p:nvSpPr>
          <p:cNvPr id="3" name="Content Placeholder 2"/>
          <p:cNvSpPr>
            <a:spLocks noGrp="1"/>
          </p:cNvSpPr>
          <p:nvPr>
            <p:ph idx="1"/>
          </p:nvPr>
        </p:nvSpPr>
        <p:spPr/>
        <p:txBody>
          <a:bodyPr>
            <a:normAutofit lnSpcReduction="10000"/>
          </a:bodyPr>
          <a:lstStyle/>
          <a:p>
            <a:r>
              <a:rPr lang="en-US" dirty="0" smtClean="0"/>
              <a:t>Introduction to Organic Agriculture</a:t>
            </a:r>
          </a:p>
          <a:p>
            <a:pPr lvl="1"/>
            <a:r>
              <a:rPr lang="en-US" dirty="0" smtClean="0"/>
              <a:t>definition</a:t>
            </a:r>
          </a:p>
          <a:p>
            <a:pPr lvl="1"/>
            <a:r>
              <a:rPr lang="en-US" dirty="0" smtClean="0"/>
              <a:t>history</a:t>
            </a:r>
          </a:p>
          <a:p>
            <a:pPr lvl="1"/>
            <a:r>
              <a:rPr lang="en-US" dirty="0" smtClean="0"/>
              <a:t>comparison with conventional</a:t>
            </a:r>
          </a:p>
          <a:p>
            <a:pPr lvl="1"/>
            <a:r>
              <a:rPr lang="en-US" dirty="0" smtClean="0"/>
              <a:t>principle </a:t>
            </a:r>
          </a:p>
          <a:p>
            <a:pPr lvl="1"/>
            <a:endParaRPr lang="en-US" dirty="0" smtClean="0"/>
          </a:p>
          <a:p>
            <a:endParaRPr lang="en-US" dirty="0" smtClean="0"/>
          </a:p>
          <a:p>
            <a:r>
              <a:rPr lang="en-US" dirty="0" smtClean="0"/>
              <a:t>Economics of Organic Agriculture (in next lecture)</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Nutrients and soil fertility</a:t>
            </a:r>
            <a:endParaRPr lang="en-US" dirty="0"/>
          </a:p>
        </p:txBody>
      </p:sp>
      <p:sp>
        <p:nvSpPr>
          <p:cNvPr id="5" name="Content Placeholder 4"/>
          <p:cNvSpPr>
            <a:spLocks noGrp="1"/>
          </p:cNvSpPr>
          <p:nvPr>
            <p:ph sz="half" idx="1"/>
          </p:nvPr>
        </p:nvSpPr>
        <p:spPr/>
        <p:txBody>
          <a:bodyPr>
            <a:normAutofit fontScale="92500" lnSpcReduction="10000"/>
          </a:bodyPr>
          <a:lstStyle/>
          <a:p>
            <a:pPr>
              <a:buNone/>
            </a:pPr>
            <a:r>
              <a:rPr lang="en-US" dirty="0" smtClean="0"/>
              <a:t>Organic</a:t>
            </a:r>
          </a:p>
          <a:p>
            <a:r>
              <a:rPr lang="en-US" dirty="0" smtClean="0"/>
              <a:t>Crop rotation</a:t>
            </a:r>
          </a:p>
          <a:p>
            <a:r>
              <a:rPr lang="en-US" dirty="0" smtClean="0"/>
              <a:t>Green Manure, cover crops plowed under</a:t>
            </a:r>
          </a:p>
          <a:p>
            <a:r>
              <a:rPr lang="en-US" dirty="0" smtClean="0"/>
              <a:t>Compost, animal and vegetable</a:t>
            </a:r>
          </a:p>
          <a:p>
            <a:r>
              <a:rPr lang="en-US" dirty="0" smtClean="0"/>
              <a:t>Also commonly allowed are rock phosphate, greensand, sulfur, lime and some other natural compounds</a:t>
            </a:r>
            <a:endParaRPr lang="en-US" dirty="0"/>
          </a:p>
        </p:txBody>
      </p:sp>
      <p:sp>
        <p:nvSpPr>
          <p:cNvPr id="6" name="Content Placeholder 5"/>
          <p:cNvSpPr>
            <a:spLocks noGrp="1"/>
          </p:cNvSpPr>
          <p:nvPr>
            <p:ph sz="half" idx="2"/>
          </p:nvPr>
        </p:nvSpPr>
        <p:spPr/>
        <p:txBody>
          <a:bodyPr>
            <a:normAutofit fontScale="92500" lnSpcReduction="10000"/>
          </a:bodyPr>
          <a:lstStyle/>
          <a:p>
            <a:pPr>
              <a:buNone/>
            </a:pPr>
            <a:r>
              <a:rPr lang="en-US" dirty="0" smtClean="0"/>
              <a:t>Conventional</a:t>
            </a:r>
          </a:p>
          <a:p>
            <a:r>
              <a:rPr lang="en-US" dirty="0" smtClean="0"/>
              <a:t>Artificial fertilizers primarily produced from ammonia via natural gas</a:t>
            </a:r>
          </a:p>
          <a:p>
            <a:r>
              <a:rPr lang="en-US" dirty="0" smtClean="0"/>
              <a:t>All methods of organic farming are practiced to some extent in conventional farms</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Weed control</a:t>
            </a:r>
            <a:endParaRPr lang="en-US" dirty="0"/>
          </a:p>
        </p:txBody>
      </p:sp>
      <p:sp>
        <p:nvSpPr>
          <p:cNvPr id="5" name="Content Placeholder 4"/>
          <p:cNvSpPr>
            <a:spLocks noGrp="1"/>
          </p:cNvSpPr>
          <p:nvPr>
            <p:ph sz="half" idx="1"/>
          </p:nvPr>
        </p:nvSpPr>
        <p:spPr/>
        <p:txBody>
          <a:bodyPr>
            <a:normAutofit/>
          </a:bodyPr>
          <a:lstStyle/>
          <a:p>
            <a:pPr>
              <a:buNone/>
            </a:pPr>
            <a:r>
              <a:rPr lang="en-US" dirty="0" smtClean="0"/>
              <a:t>Organic</a:t>
            </a:r>
          </a:p>
          <a:p>
            <a:r>
              <a:rPr lang="en-US" dirty="0" smtClean="0"/>
              <a:t>Crop rotation</a:t>
            </a:r>
          </a:p>
          <a:p>
            <a:r>
              <a:rPr lang="en-US" dirty="0" smtClean="0"/>
              <a:t>Tillage and cultivation including hand weeding</a:t>
            </a:r>
          </a:p>
          <a:p>
            <a:r>
              <a:rPr lang="en-US" dirty="0" smtClean="0"/>
              <a:t>Mowing</a:t>
            </a:r>
          </a:p>
          <a:p>
            <a:r>
              <a:rPr lang="en-US" dirty="0" smtClean="0"/>
              <a:t>Row covers</a:t>
            </a:r>
          </a:p>
          <a:p>
            <a:r>
              <a:rPr lang="en-US" dirty="0" smtClean="0"/>
              <a:t>Flame and thermal weeding</a:t>
            </a:r>
          </a:p>
          <a:p>
            <a:r>
              <a:rPr lang="en-US" dirty="0" smtClean="0"/>
              <a:t>Mulching</a:t>
            </a:r>
          </a:p>
        </p:txBody>
      </p:sp>
      <p:sp>
        <p:nvSpPr>
          <p:cNvPr id="6" name="Content Placeholder 5"/>
          <p:cNvSpPr>
            <a:spLocks noGrp="1"/>
          </p:cNvSpPr>
          <p:nvPr>
            <p:ph sz="half" idx="2"/>
          </p:nvPr>
        </p:nvSpPr>
        <p:spPr/>
        <p:txBody>
          <a:bodyPr>
            <a:normAutofit/>
          </a:bodyPr>
          <a:lstStyle/>
          <a:p>
            <a:pPr>
              <a:buNone/>
            </a:pPr>
            <a:r>
              <a:rPr lang="en-US" dirty="0" smtClean="0"/>
              <a:t>Conventional</a:t>
            </a:r>
          </a:p>
          <a:p>
            <a:r>
              <a:rPr lang="en-US" dirty="0" smtClean="0"/>
              <a:t>Tillage and cultivation</a:t>
            </a:r>
          </a:p>
          <a:p>
            <a:r>
              <a:rPr lang="en-US" dirty="0" smtClean="0"/>
              <a:t>Synthetic herbicides</a:t>
            </a:r>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P</a:t>
            </a:r>
            <a:r>
              <a:rPr lang="en-US" dirty="0" smtClean="0"/>
              <a:t>est control</a:t>
            </a:r>
            <a:endParaRPr lang="en-US" dirty="0"/>
          </a:p>
        </p:txBody>
      </p:sp>
      <p:sp>
        <p:nvSpPr>
          <p:cNvPr id="5" name="Content Placeholder 4"/>
          <p:cNvSpPr>
            <a:spLocks noGrp="1"/>
          </p:cNvSpPr>
          <p:nvPr>
            <p:ph sz="half" idx="1"/>
          </p:nvPr>
        </p:nvSpPr>
        <p:spPr/>
        <p:txBody>
          <a:bodyPr>
            <a:normAutofit fontScale="92500" lnSpcReduction="10000"/>
          </a:bodyPr>
          <a:lstStyle/>
          <a:p>
            <a:pPr>
              <a:buNone/>
            </a:pPr>
            <a:r>
              <a:rPr lang="en-US" dirty="0" smtClean="0"/>
              <a:t>Organic</a:t>
            </a:r>
          </a:p>
          <a:p>
            <a:r>
              <a:rPr lang="en-US" dirty="0" smtClean="0"/>
              <a:t>Integrated Pest Management</a:t>
            </a:r>
          </a:p>
          <a:p>
            <a:r>
              <a:rPr lang="en-US" dirty="0" smtClean="0"/>
              <a:t>Crop rotation</a:t>
            </a:r>
          </a:p>
          <a:p>
            <a:r>
              <a:rPr lang="en-US" dirty="0" smtClean="0"/>
              <a:t>Tillage and cultivation</a:t>
            </a:r>
          </a:p>
          <a:p>
            <a:r>
              <a:rPr lang="en-US" dirty="0" err="1" smtClean="0"/>
              <a:t>Interplanting</a:t>
            </a:r>
            <a:endParaRPr lang="en-US" dirty="0" smtClean="0"/>
          </a:p>
          <a:p>
            <a:r>
              <a:rPr lang="en-US" dirty="0" smtClean="0"/>
              <a:t>Row covers</a:t>
            </a:r>
          </a:p>
          <a:p>
            <a:r>
              <a:rPr lang="en-US" dirty="0" smtClean="0"/>
              <a:t>Naturally occurring pesticides, bacillus </a:t>
            </a:r>
            <a:r>
              <a:rPr lang="en-US" dirty="0" err="1" smtClean="0"/>
              <a:t>thuringiensis</a:t>
            </a:r>
            <a:r>
              <a:rPr lang="en-US" dirty="0" smtClean="0"/>
              <a:t>, rotenone, pyrethrum</a:t>
            </a:r>
          </a:p>
        </p:txBody>
      </p:sp>
      <p:sp>
        <p:nvSpPr>
          <p:cNvPr id="6" name="Content Placeholder 5"/>
          <p:cNvSpPr>
            <a:spLocks noGrp="1"/>
          </p:cNvSpPr>
          <p:nvPr>
            <p:ph sz="half" idx="2"/>
          </p:nvPr>
        </p:nvSpPr>
        <p:spPr/>
        <p:txBody>
          <a:bodyPr>
            <a:normAutofit fontScale="92500" lnSpcReduction="10000"/>
          </a:bodyPr>
          <a:lstStyle/>
          <a:p>
            <a:pPr>
              <a:buNone/>
            </a:pPr>
            <a:r>
              <a:rPr lang="en-US" dirty="0" smtClean="0"/>
              <a:t>Conventional</a:t>
            </a:r>
          </a:p>
          <a:p>
            <a:r>
              <a:rPr lang="en-US" dirty="0" smtClean="0"/>
              <a:t>Synthetic pesticides </a:t>
            </a:r>
          </a:p>
          <a:p>
            <a:r>
              <a:rPr lang="en-US" dirty="0" smtClean="0"/>
              <a:t>GM crops</a:t>
            </a:r>
          </a:p>
          <a:p>
            <a:r>
              <a:rPr lang="en-US" dirty="0" smtClean="0"/>
              <a:t>All methods used in organic farming</a:t>
            </a:r>
          </a:p>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C00000"/>
                </a:solidFill>
                <a:cs typeface="Arial" charset="0"/>
              </a:rPr>
              <a:t>ORGANIC FARMING PRINCIPLE</a:t>
            </a:r>
            <a:br>
              <a:rPr lang="en-US" b="1" dirty="0" smtClean="0">
                <a:solidFill>
                  <a:srgbClr val="C00000"/>
                </a:solidFill>
                <a:cs typeface="Arial" charset="0"/>
              </a:rPr>
            </a:br>
            <a:endParaRPr lang="en-US" dirty="0"/>
          </a:p>
        </p:txBody>
      </p:sp>
      <p:pic>
        <p:nvPicPr>
          <p:cNvPr id="5" name="Content Placeholder 3"/>
          <p:cNvPicPr>
            <a:picLocks noGrp="1"/>
          </p:cNvPicPr>
          <p:nvPr>
            <p:ph idx="1"/>
          </p:nvPr>
        </p:nvPicPr>
        <p:blipFill>
          <a:blip r:embed="rId2" cstate="print">
            <a:lum bright="-10000" contrast="10000"/>
          </a:blip>
          <a:srcRect/>
          <a:stretch>
            <a:fillRect/>
          </a:stretch>
        </p:blipFill>
        <p:spPr>
          <a:xfrm>
            <a:off x="457200" y="1219200"/>
            <a:ext cx="8382000" cy="5181600"/>
          </a:xfrm>
          <a:prstGeom prst="ellipse">
            <a:avLst/>
          </a:prstGeom>
          <a:effectLst>
            <a:softEdge rad="11250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dirty="0" smtClean="0"/>
              <a:t>Principle of O.A.</a:t>
            </a:r>
            <a:br>
              <a:rPr lang="en-US" dirty="0" smtClean="0"/>
            </a:br>
            <a:r>
              <a:rPr lang="en-US" dirty="0" smtClean="0"/>
              <a:t>                                                         </a:t>
            </a:r>
            <a:r>
              <a:rPr lang="en-US" dirty="0" err="1" smtClean="0"/>
              <a:t>contd</a:t>
            </a:r>
            <a:r>
              <a:rPr lang="en-US" dirty="0" smtClean="0"/>
              <a:t>…</a:t>
            </a:r>
            <a:endParaRPr lang="en-US" dirty="0"/>
          </a:p>
        </p:txBody>
      </p:sp>
      <p:sp>
        <p:nvSpPr>
          <p:cNvPr id="3" name="Content Placeholder 2"/>
          <p:cNvSpPr>
            <a:spLocks noGrp="1"/>
          </p:cNvSpPr>
          <p:nvPr>
            <p:ph sz="half" idx="1"/>
          </p:nvPr>
        </p:nvSpPr>
        <p:spPr>
          <a:xfrm>
            <a:off x="457200" y="1600200"/>
            <a:ext cx="8077200" cy="4525963"/>
          </a:xfrm>
        </p:spPr>
        <p:txBody>
          <a:bodyPr>
            <a:normAutofit fontScale="77500" lnSpcReduction="20000"/>
          </a:bodyPr>
          <a:lstStyle/>
          <a:p>
            <a:pPr algn="just"/>
            <a:r>
              <a:rPr lang="en-US" dirty="0" smtClean="0"/>
              <a:t>These Principles are the roots from which organic agriculture grows and develops. They express the contribution that organic agriculture can make to the world, and a vision to improve all agriculture in a global context.</a:t>
            </a:r>
          </a:p>
          <a:p>
            <a:pPr algn="just"/>
            <a:r>
              <a:rPr lang="en-US" dirty="0" smtClean="0"/>
              <a:t>Agriculture is one of humankind’s most basic activities because all people need to nourish themselves daily. History, culture and community values are embedded in agriculture. The Principles apply to agriculture in the broadest sense, including the way people tend soils, water, plants and animals in order to produce, prepare and distribute food and other goods. They concern the way people interact with living landscapes, relate to one another and shape the legacy of future generations. </a:t>
            </a:r>
          </a:p>
          <a:p>
            <a:pPr algn="just"/>
            <a:r>
              <a:rPr lang="en-US" dirty="0" smtClean="0"/>
              <a:t>The Principles of Organic Agriculture serve to inspire the organic movement in its full diversity.  Furthermore, they are presented with a vision of their world-wide adoption.</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err="1" smtClean="0"/>
              <a:t>contd</a:t>
            </a:r>
            <a:r>
              <a:rPr lang="en-US" dirty="0" smtClean="0"/>
              <a:t>…</a:t>
            </a:r>
            <a:endParaRPr lang="en-US" dirty="0"/>
          </a:p>
        </p:txBody>
      </p:sp>
      <p:sp>
        <p:nvSpPr>
          <p:cNvPr id="3" name="Content Placeholder 2"/>
          <p:cNvSpPr>
            <a:spLocks noGrp="1"/>
          </p:cNvSpPr>
          <p:nvPr>
            <p:ph sz="half" idx="1"/>
          </p:nvPr>
        </p:nvSpPr>
        <p:spPr/>
        <p:txBody>
          <a:bodyPr/>
          <a:lstStyle/>
          <a:p>
            <a:pPr>
              <a:buNone/>
            </a:pPr>
            <a:r>
              <a:rPr lang="en-US" dirty="0" smtClean="0"/>
              <a:t>Principle of Health:</a:t>
            </a:r>
          </a:p>
          <a:p>
            <a:r>
              <a:rPr lang="en-US" dirty="0" smtClean="0"/>
              <a:t>Organic Agriculture should sustain and enhance the health of soil, plant, animal, human and planet as one and indivisible. </a:t>
            </a:r>
            <a:endParaRPr lang="en-US" dirty="0"/>
          </a:p>
        </p:txBody>
      </p:sp>
      <p:sp>
        <p:nvSpPr>
          <p:cNvPr id="4" name="Content Placeholder 3"/>
          <p:cNvSpPr>
            <a:spLocks noGrp="1"/>
          </p:cNvSpPr>
          <p:nvPr>
            <p:ph sz="half" idx="2"/>
          </p:nvPr>
        </p:nvSpPr>
        <p:spPr/>
        <p:txBody>
          <a:bodyPr/>
          <a:lstStyle/>
          <a:p>
            <a:pPr>
              <a:buNone/>
            </a:pPr>
            <a:r>
              <a:rPr lang="en-US" dirty="0" smtClean="0"/>
              <a:t>Principle of Ecology:</a:t>
            </a:r>
          </a:p>
          <a:p>
            <a:r>
              <a:rPr lang="en-US" dirty="0" smtClean="0"/>
              <a:t>Organic Agriculture should be based on living ecological systems and cycles, work with them, emulate them and help sustain them. </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err="1" smtClean="0"/>
              <a:t>contd</a:t>
            </a:r>
            <a:r>
              <a:rPr lang="en-US" dirty="0" smtClean="0"/>
              <a:t>…</a:t>
            </a:r>
            <a:endParaRPr lang="en-US" dirty="0"/>
          </a:p>
        </p:txBody>
      </p:sp>
      <p:sp>
        <p:nvSpPr>
          <p:cNvPr id="3" name="Content Placeholder 2"/>
          <p:cNvSpPr>
            <a:spLocks noGrp="1"/>
          </p:cNvSpPr>
          <p:nvPr>
            <p:ph sz="half" idx="1"/>
          </p:nvPr>
        </p:nvSpPr>
        <p:spPr/>
        <p:txBody>
          <a:bodyPr/>
          <a:lstStyle/>
          <a:p>
            <a:pPr>
              <a:buNone/>
            </a:pPr>
            <a:r>
              <a:rPr lang="en-US" b="1" dirty="0" smtClean="0"/>
              <a:t>Principle of Fairness</a:t>
            </a:r>
          </a:p>
          <a:p>
            <a:r>
              <a:rPr lang="en-US" dirty="0" smtClean="0"/>
              <a:t>Organic Agriculture should build on relationships that ensure fairness with regard to the common environment and life opportunities.</a:t>
            </a:r>
            <a:endParaRPr lang="en-US" dirty="0"/>
          </a:p>
        </p:txBody>
      </p:sp>
      <p:sp>
        <p:nvSpPr>
          <p:cNvPr id="4" name="Content Placeholder 3"/>
          <p:cNvSpPr>
            <a:spLocks noGrp="1"/>
          </p:cNvSpPr>
          <p:nvPr>
            <p:ph sz="half" idx="2"/>
          </p:nvPr>
        </p:nvSpPr>
        <p:spPr/>
        <p:txBody>
          <a:bodyPr/>
          <a:lstStyle/>
          <a:p>
            <a:pPr>
              <a:buNone/>
            </a:pPr>
            <a:r>
              <a:rPr lang="en-US" b="1" dirty="0" smtClean="0"/>
              <a:t>Principle of Care</a:t>
            </a:r>
          </a:p>
          <a:p>
            <a:r>
              <a:rPr lang="en-US" dirty="0" smtClean="0"/>
              <a:t>Organic Agriculture should be managed in a precautionary and responsible manner to protect the health and well-being of current and future generations and the environment. </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0070C0"/>
                </a:solidFill>
                <a:cs typeface="Arial" charset="0"/>
              </a:rPr>
              <a:t>Basic Steps of Organic Farming</a:t>
            </a:r>
            <a:endParaRPr lang="en-US" dirty="0"/>
          </a:p>
        </p:txBody>
      </p:sp>
      <p:sp>
        <p:nvSpPr>
          <p:cNvPr id="3" name="Content Placeholder 2"/>
          <p:cNvSpPr>
            <a:spLocks noGrp="1"/>
          </p:cNvSpPr>
          <p:nvPr>
            <p:ph sz="half" idx="1"/>
          </p:nvPr>
        </p:nvSpPr>
        <p:spPr>
          <a:xfrm>
            <a:off x="457200" y="1371600"/>
            <a:ext cx="8153400" cy="5257800"/>
          </a:xfrm>
        </p:spPr>
        <p:txBody>
          <a:bodyPr>
            <a:noAutofit/>
          </a:bodyPr>
          <a:lstStyle/>
          <a:p>
            <a:pPr marL="365760" indent="-256032" algn="just" fontAlgn="auto">
              <a:lnSpc>
                <a:spcPct val="150000"/>
              </a:lnSpc>
              <a:spcAft>
                <a:spcPts val="0"/>
              </a:spcAft>
              <a:buClr>
                <a:schemeClr val="accent3"/>
              </a:buClr>
              <a:buFont typeface="Georgia"/>
              <a:buNone/>
              <a:defRPr/>
            </a:pPr>
            <a:r>
              <a:rPr lang="en-US" sz="1800" dirty="0" smtClean="0">
                <a:latin typeface="Arial" pitchFamily="34" charset="0"/>
                <a:cs typeface="Arial" pitchFamily="34" charset="0"/>
              </a:rPr>
              <a:t>Organic farming approach involves following five principles:</a:t>
            </a:r>
          </a:p>
          <a:p>
            <a:pPr marL="633413" indent="-460375" algn="just" fontAlgn="auto">
              <a:lnSpc>
                <a:spcPct val="150000"/>
              </a:lnSpc>
              <a:spcAft>
                <a:spcPts val="0"/>
              </a:spcAft>
              <a:buClr>
                <a:schemeClr val="accent3"/>
              </a:buClr>
              <a:buFont typeface="Georgia"/>
              <a:buNone/>
              <a:defRPr/>
            </a:pPr>
            <a:r>
              <a:rPr lang="en-US" sz="1800" dirty="0" smtClean="0">
                <a:latin typeface="Arial" pitchFamily="34" charset="0"/>
                <a:cs typeface="Arial" pitchFamily="34" charset="0"/>
              </a:rPr>
              <a:t> 1. Conversion of land from conventional management to organic management.</a:t>
            </a:r>
          </a:p>
          <a:p>
            <a:pPr marL="633413" indent="-460375" algn="just" fontAlgn="auto">
              <a:lnSpc>
                <a:spcPct val="150000"/>
              </a:lnSpc>
              <a:spcAft>
                <a:spcPts val="0"/>
              </a:spcAft>
              <a:buClr>
                <a:schemeClr val="accent3"/>
              </a:buClr>
              <a:buFont typeface="Georgia"/>
              <a:buNone/>
              <a:defRPr/>
            </a:pPr>
            <a:r>
              <a:rPr lang="en-US" sz="1800" dirty="0" smtClean="0">
                <a:latin typeface="Arial" pitchFamily="34" charset="0"/>
                <a:cs typeface="Arial" pitchFamily="34" charset="0"/>
              </a:rPr>
              <a:t> 2. Management of the entire surrounding system to ensure biodiversity and sustainability of the system.</a:t>
            </a:r>
          </a:p>
          <a:p>
            <a:pPr marL="633413" indent="-460375" algn="just" fontAlgn="auto">
              <a:lnSpc>
                <a:spcPct val="150000"/>
              </a:lnSpc>
              <a:spcAft>
                <a:spcPts val="0"/>
              </a:spcAft>
              <a:buClr>
                <a:schemeClr val="accent3"/>
              </a:buClr>
              <a:buFont typeface="Georgia"/>
              <a:buNone/>
              <a:defRPr/>
            </a:pPr>
            <a:r>
              <a:rPr lang="en-US" sz="1800" dirty="0" smtClean="0">
                <a:latin typeface="Arial" pitchFamily="34" charset="0"/>
                <a:cs typeface="Arial" pitchFamily="34" charset="0"/>
              </a:rPr>
              <a:t> 3. Crop production with the use of alternative sources of nutrients such as crop rotation, residue management, organic manures and biological inputs.</a:t>
            </a:r>
          </a:p>
          <a:p>
            <a:pPr marL="633413" indent="-460375" algn="just" fontAlgn="auto">
              <a:lnSpc>
                <a:spcPct val="150000"/>
              </a:lnSpc>
              <a:spcAft>
                <a:spcPts val="0"/>
              </a:spcAft>
              <a:buClr>
                <a:schemeClr val="accent3"/>
              </a:buClr>
              <a:buFont typeface="Georgia"/>
              <a:buNone/>
              <a:defRPr/>
            </a:pPr>
            <a:r>
              <a:rPr lang="en-US" sz="1800" dirty="0" smtClean="0">
                <a:latin typeface="Arial" pitchFamily="34" charset="0"/>
                <a:cs typeface="Arial" pitchFamily="34" charset="0"/>
              </a:rPr>
              <a:t>4. Management of weeds and pests by better management practices, physical and cultural means and by biological control system</a:t>
            </a:r>
          </a:p>
          <a:p>
            <a:pPr marL="633413" indent="-460375" algn="just" fontAlgn="auto">
              <a:lnSpc>
                <a:spcPct val="150000"/>
              </a:lnSpc>
              <a:spcAft>
                <a:spcPts val="0"/>
              </a:spcAft>
              <a:buClr>
                <a:schemeClr val="accent3"/>
              </a:buClr>
              <a:buFont typeface="Georgia"/>
              <a:buNone/>
              <a:defRPr/>
            </a:pPr>
            <a:r>
              <a:rPr lang="en-US" sz="1800" dirty="0" smtClean="0">
                <a:latin typeface="Arial" pitchFamily="34" charset="0"/>
                <a:cs typeface="Arial" pitchFamily="34" charset="0"/>
              </a:rPr>
              <a:t>5. Maintenance of live stock in tandem with organic concept and make them an integral part of the entire system.</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38400"/>
            <a:ext cx="8229600" cy="1143000"/>
          </a:xfrm>
          <a:scene3d>
            <a:camera prst="isometricOffAxis2Left"/>
            <a:lightRig rig="threePt" dir="t"/>
          </a:scene3d>
        </p:spPr>
        <p:txBody>
          <a:bodyPr/>
          <a:lstStyle/>
          <a:p>
            <a:r>
              <a:rPr lang="en-US" dirty="0" smtClean="0"/>
              <a:t>THE END</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09600"/>
          </a:xfrm>
        </p:spPr>
        <p:txBody>
          <a:bodyPr>
            <a:normAutofit fontScale="90000"/>
          </a:bodyPr>
          <a:lstStyle/>
          <a:p>
            <a:pPr lvl="0"/>
            <a:r>
              <a:rPr lang="en-US" b="1" dirty="0">
                <a:solidFill>
                  <a:schemeClr val="tx2"/>
                </a:solidFill>
              </a:rPr>
              <a:t/>
            </a:r>
            <a:br>
              <a:rPr lang="en-US" b="1" dirty="0">
                <a:solidFill>
                  <a:schemeClr val="tx2"/>
                </a:solidFill>
              </a:rPr>
            </a:br>
            <a:r>
              <a:rPr lang="en-US" b="1" dirty="0">
                <a:solidFill>
                  <a:schemeClr val="tx2"/>
                </a:solidFill>
              </a:rPr>
              <a:t>Global Organic Movement</a:t>
            </a:r>
            <a:r>
              <a:rPr lang="en-US" dirty="0"/>
              <a:t/>
            </a:r>
            <a:br>
              <a:rPr lang="en-US" dirty="0"/>
            </a:br>
            <a:endParaRPr lang="en-US" dirty="0"/>
          </a:p>
        </p:txBody>
      </p:sp>
      <p:graphicFrame>
        <p:nvGraphicFramePr>
          <p:cNvPr id="7" name="Diagram 6">
            <a:extLst>
              <a:ext uri="{FF2B5EF4-FFF2-40B4-BE49-F238E27FC236}">
                <a16:creationId xmlns:a16="http://schemas.microsoft.com/office/drawing/2014/main" xmlns="" id="{E156A427-3DA8-4A97-B70F-E28A5B6CA216}"/>
              </a:ext>
            </a:extLst>
          </p:cNvPr>
          <p:cNvGraphicFramePr/>
          <p:nvPr>
            <p:extLst>
              <p:ext uri="{D42A27DB-BD31-4B8C-83A1-F6EECF244321}">
                <p14:modId xmlns:p14="http://schemas.microsoft.com/office/powerpoint/2010/main" xmlns="" val="3157717647"/>
              </p:ext>
            </p:extLst>
          </p:nvPr>
        </p:nvGraphicFramePr>
        <p:xfrm>
          <a:off x="83976" y="762000"/>
          <a:ext cx="8907624" cy="5715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xmlns="" val="12701311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305800" cy="715962"/>
          </a:xfrm>
        </p:spPr>
        <p:txBody>
          <a:bodyPr>
            <a:normAutofit fontScale="90000"/>
          </a:bodyPr>
          <a:lstStyle/>
          <a:p>
            <a:r>
              <a:rPr lang="en-US" dirty="0" smtClean="0"/>
              <a:t>Definition</a:t>
            </a:r>
            <a:endParaRPr lang="en-US" dirty="0"/>
          </a:p>
        </p:txBody>
      </p:sp>
      <p:sp>
        <p:nvSpPr>
          <p:cNvPr id="6" name="TextBox 5"/>
          <p:cNvSpPr txBox="1"/>
          <p:nvPr/>
        </p:nvSpPr>
        <p:spPr>
          <a:xfrm>
            <a:off x="533400" y="914400"/>
            <a:ext cx="8229600" cy="1477328"/>
          </a:xfrm>
          <a:prstGeom prst="rect">
            <a:avLst/>
          </a:prstGeom>
          <a:noFill/>
        </p:spPr>
        <p:txBody>
          <a:bodyPr wrap="square" rtlCol="0">
            <a:spAutoFit/>
          </a:bodyPr>
          <a:lstStyle/>
          <a:p>
            <a:pPr algn="just"/>
            <a:r>
              <a:rPr lang="en-US" dirty="0" smtClean="0">
                <a:cs typeface="Arial" pitchFamily="34" charset="0"/>
              </a:rPr>
              <a:t>Organic farming is a system which avoids or largely excludes the use of synthetic inputs (such as fertilizers, pesticides, hormones, feed additives etc) and to the maximum extent feasible rely upon crop rotations, crop residues, animal manures, off-farm organic waste, mineral grade rock additives and biological system of nutrient mobilization and plant protection. </a:t>
            </a:r>
            <a:endParaRPr lang="en-US" dirty="0"/>
          </a:p>
        </p:txBody>
      </p:sp>
      <p:sp>
        <p:nvSpPr>
          <p:cNvPr id="4" name="TextBox 3"/>
          <p:cNvSpPr txBox="1"/>
          <p:nvPr/>
        </p:nvSpPr>
        <p:spPr>
          <a:xfrm>
            <a:off x="533400" y="2514600"/>
            <a:ext cx="8153400" cy="1754326"/>
          </a:xfrm>
          <a:prstGeom prst="rect">
            <a:avLst/>
          </a:prstGeom>
          <a:noFill/>
        </p:spPr>
        <p:txBody>
          <a:bodyPr wrap="square" rtlCol="0">
            <a:spAutoFit/>
          </a:bodyPr>
          <a:lstStyle/>
          <a:p>
            <a:pPr algn="just"/>
            <a:r>
              <a:rPr lang="en-US" dirty="0" smtClean="0"/>
              <a:t>"Organic Agriculture is a production system that sustains the health of soils, ecosystems and people. It relies on ecological processes, biodiversity and cycles adapted to local conditions, rather than the use of inputs with adverse effects. Organic Agriculture combines tradition, innovation and science to benefit the shared environment and promote fair relationships and a good quality of life for all involved." (IFOAM, 2005)</a:t>
            </a:r>
            <a:endParaRPr lang="en-US" dirty="0"/>
          </a:p>
        </p:txBody>
      </p:sp>
      <p:sp>
        <p:nvSpPr>
          <p:cNvPr id="5" name="TextBox 4"/>
          <p:cNvSpPr txBox="1"/>
          <p:nvPr/>
        </p:nvSpPr>
        <p:spPr>
          <a:xfrm>
            <a:off x="609600" y="4419600"/>
            <a:ext cx="8077200" cy="2308324"/>
          </a:xfrm>
          <a:prstGeom prst="rect">
            <a:avLst/>
          </a:prstGeom>
          <a:noFill/>
        </p:spPr>
        <p:txBody>
          <a:bodyPr wrap="square" rtlCol="0">
            <a:spAutoFit/>
          </a:bodyPr>
          <a:lstStyle/>
          <a:p>
            <a:pPr algn="just"/>
            <a:r>
              <a:rPr lang="en-US" dirty="0" smtClean="0"/>
              <a:t>"Organic agriculture is a holistic production management system which promotes and enhances agro-ecosystem health, including biodiversity, biological cycles, and soil biological activity. It emphasizes the use of management practices in preference to the use of off-farm inputs, taking into account that regional conditions require locally adapted systems. This is accomplished by using, where possible, agronomic, biological, and mechanical methods, as opposed to using synthetic materials, to </a:t>
            </a:r>
            <a:r>
              <a:rPr lang="en-US" dirty="0" err="1" smtClean="0"/>
              <a:t>fulfil</a:t>
            </a:r>
            <a:r>
              <a:rPr lang="en-US" dirty="0" smtClean="0"/>
              <a:t> any specific function within the system." (FAO/WHO Codex </a:t>
            </a:r>
            <a:r>
              <a:rPr lang="en-US" dirty="0" err="1" smtClean="0"/>
              <a:t>Alimentarius</a:t>
            </a:r>
            <a:r>
              <a:rPr lang="en-US" dirty="0" smtClean="0"/>
              <a:t> Commission, 1999).</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http://agritech.tnau.ac.in/org_farm/INTRODUCTION.jpg"/>
          <p:cNvPicPr>
            <a:picLocks noChangeAspect="1" noChangeArrowheads="1"/>
          </p:cNvPicPr>
          <p:nvPr/>
        </p:nvPicPr>
        <p:blipFill>
          <a:blip r:embed="rId2" cstate="print">
            <a:lum bright="-10000" contrast="10000"/>
          </a:blip>
          <a:srcRect/>
          <a:stretch>
            <a:fillRect/>
          </a:stretch>
        </p:blipFill>
        <p:spPr bwMode="auto">
          <a:xfrm>
            <a:off x="0" y="-1"/>
            <a:ext cx="8991600" cy="6841435"/>
          </a:xfrm>
          <a:prstGeom prst="rect">
            <a:avLst/>
          </a:prstGeom>
          <a:ln w="127000" cap="sq">
            <a:solidFill>
              <a:srgbClr val="000000"/>
            </a:solidFill>
            <a:miter lim="800000"/>
          </a:ln>
          <a:effectLst>
            <a:outerShdw blurRad="57150" dist="50800" dir="2700000" algn="tl" rotWithShape="0">
              <a:srgbClr val="000000">
                <a:alpha val="40000"/>
              </a:srgbClr>
            </a:outerShdw>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History of organic farming</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Prior to 20</a:t>
            </a:r>
            <a:r>
              <a:rPr lang="en-US" baseline="30000" dirty="0" smtClean="0"/>
              <a:t>th</a:t>
            </a:r>
            <a:r>
              <a:rPr lang="en-US" dirty="0" smtClean="0"/>
              <a:t> century almost all farming was organic</a:t>
            </a:r>
          </a:p>
          <a:p>
            <a:pPr lvl="1"/>
            <a:r>
              <a:rPr lang="en-US" dirty="0" smtClean="0"/>
              <a:t>Synthetic pesticides and fertilizer were the new “non organic” elements</a:t>
            </a:r>
          </a:p>
          <a:p>
            <a:r>
              <a:rPr lang="en-US" dirty="0" smtClean="0"/>
              <a:t>The term “organic farming” coined by Lord </a:t>
            </a:r>
            <a:r>
              <a:rPr lang="en-US" dirty="0" err="1" smtClean="0"/>
              <a:t>Northbourne</a:t>
            </a:r>
            <a:r>
              <a:rPr lang="en-US" dirty="0" smtClean="0"/>
              <a:t> in his book “Look to the Land” published in 1940</a:t>
            </a:r>
          </a:p>
          <a:p>
            <a:r>
              <a:rPr lang="en-US" dirty="0" smtClean="0"/>
              <a:t>Key events</a:t>
            </a:r>
          </a:p>
          <a:p>
            <a:pPr lvl="1"/>
            <a:r>
              <a:rPr lang="en-US" dirty="0" smtClean="0"/>
              <a:t>1950s JI Rodale – “organic growing”</a:t>
            </a:r>
          </a:p>
          <a:p>
            <a:pPr lvl="1"/>
            <a:r>
              <a:rPr lang="en-US" dirty="0" smtClean="0"/>
              <a:t>“Silent Spring” 1962</a:t>
            </a:r>
          </a:p>
          <a:p>
            <a:pPr lvl="1"/>
            <a:r>
              <a:rPr lang="en-US" dirty="0" smtClean="0"/>
              <a:t>California Certified Organic Farmers 1973</a:t>
            </a:r>
          </a:p>
          <a:p>
            <a:pPr lvl="1"/>
            <a:r>
              <a:rPr lang="en-US" dirty="0" smtClean="0"/>
              <a:t>USDA National Organic Program 2002</a:t>
            </a:r>
          </a:p>
          <a:p>
            <a:pPr lvl="1"/>
            <a:endParaRPr lang="en-US" dirty="0" smtClean="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sz="3200" b="1" dirty="0" smtClean="0"/>
              <a:t>Brief History of Organic Farming in Nepal</a:t>
            </a:r>
          </a:p>
        </p:txBody>
      </p:sp>
      <p:sp>
        <p:nvSpPr>
          <p:cNvPr id="5123" name="Content Placeholder 2"/>
          <p:cNvSpPr>
            <a:spLocks noGrp="1"/>
          </p:cNvSpPr>
          <p:nvPr>
            <p:ph idx="1"/>
          </p:nvPr>
        </p:nvSpPr>
        <p:spPr/>
        <p:txBody>
          <a:bodyPr/>
          <a:lstStyle/>
          <a:p>
            <a:pPr eaLnBrk="1" hangingPunct="1"/>
            <a:r>
              <a:rPr lang="en-US" sz="2800" smtClean="0"/>
              <a:t>Organized movement of OA started since 1986</a:t>
            </a:r>
          </a:p>
          <a:p>
            <a:pPr eaLnBrk="1" hangingPunct="1"/>
            <a:r>
              <a:rPr lang="en-US" sz="2800" smtClean="0"/>
              <a:t>Institute for Sustainable Agriculture Nepal (INSAN), a national NGO initiated first and gradually several NGO started professionally in organic agriculture</a:t>
            </a:r>
          </a:p>
          <a:p>
            <a:pPr eaLnBrk="1" hangingPunct="1"/>
            <a:r>
              <a:rPr lang="en-US" sz="2800" smtClean="0"/>
              <a:t>OA first appeared as one of the priority sectors in the 10th five year plan (2003-2008)</a:t>
            </a:r>
          </a:p>
          <a:p>
            <a:pPr eaLnBrk="1" hangingPunct="1"/>
            <a:r>
              <a:rPr lang="en-US" sz="2800" smtClean="0"/>
              <a:t>Currently OA is a major subject of discussion among scientists, development workers, farmers, traders, researchers and policy makers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dirty="0"/>
              <a:t>Organic Agriculture in Nepal</a:t>
            </a:r>
          </a:p>
        </p:txBody>
      </p:sp>
      <p:graphicFrame>
        <p:nvGraphicFramePr>
          <p:cNvPr id="6" name="Diagram 5">
            <a:extLst>
              <a:ext uri="{FF2B5EF4-FFF2-40B4-BE49-F238E27FC236}">
                <a16:creationId xmlns:a16="http://schemas.microsoft.com/office/drawing/2014/main" xmlns="" id="{87425489-B716-44C0-A99E-22053A74FBE3}"/>
              </a:ext>
            </a:extLst>
          </p:cNvPr>
          <p:cNvGraphicFramePr/>
          <p:nvPr>
            <p:extLst>
              <p:ext uri="{D42A27DB-BD31-4B8C-83A1-F6EECF244321}">
                <p14:modId xmlns:p14="http://schemas.microsoft.com/office/powerpoint/2010/main" xmlns="" val="2930367151"/>
              </p:ext>
            </p:extLst>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extBox 6">
            <a:extLst>
              <a:ext uri="{FF2B5EF4-FFF2-40B4-BE49-F238E27FC236}">
                <a16:creationId xmlns:a16="http://schemas.microsoft.com/office/drawing/2014/main" xmlns="" id="{97D76B20-415B-4F50-8193-9057372D5F3F}"/>
              </a:ext>
            </a:extLst>
          </p:cNvPr>
          <p:cNvSpPr txBox="1"/>
          <p:nvPr/>
        </p:nvSpPr>
        <p:spPr>
          <a:xfrm>
            <a:off x="1828800" y="2590800"/>
            <a:ext cx="838200" cy="461665"/>
          </a:xfrm>
          <a:prstGeom prst="rect">
            <a:avLst/>
          </a:prstGeom>
          <a:noFill/>
        </p:spPr>
        <p:txBody>
          <a:bodyPr wrap="square" rtlCol="0">
            <a:spAutoFit/>
          </a:bodyPr>
          <a:lstStyle/>
          <a:p>
            <a:r>
              <a:rPr lang="en-US" sz="2400" dirty="0"/>
              <a:t>1986</a:t>
            </a:r>
          </a:p>
        </p:txBody>
      </p:sp>
      <p:sp>
        <p:nvSpPr>
          <p:cNvPr id="9" name="TextBox 8">
            <a:extLst>
              <a:ext uri="{FF2B5EF4-FFF2-40B4-BE49-F238E27FC236}">
                <a16:creationId xmlns:a16="http://schemas.microsoft.com/office/drawing/2014/main" xmlns="" id="{09ECD58C-EDC0-4F3A-8097-3858668481DF}"/>
              </a:ext>
            </a:extLst>
          </p:cNvPr>
          <p:cNvSpPr txBox="1"/>
          <p:nvPr/>
        </p:nvSpPr>
        <p:spPr>
          <a:xfrm>
            <a:off x="3962400" y="2209800"/>
            <a:ext cx="838200" cy="461665"/>
          </a:xfrm>
          <a:prstGeom prst="rect">
            <a:avLst/>
          </a:prstGeom>
          <a:noFill/>
        </p:spPr>
        <p:txBody>
          <a:bodyPr wrap="square" rtlCol="0">
            <a:spAutoFit/>
          </a:bodyPr>
          <a:lstStyle/>
          <a:p>
            <a:r>
              <a:rPr lang="en-US" sz="2400" dirty="0"/>
              <a:t>1987</a:t>
            </a:r>
          </a:p>
        </p:txBody>
      </p:sp>
      <p:sp>
        <p:nvSpPr>
          <p:cNvPr id="13" name="TextBox 12">
            <a:extLst>
              <a:ext uri="{FF2B5EF4-FFF2-40B4-BE49-F238E27FC236}">
                <a16:creationId xmlns:a16="http://schemas.microsoft.com/office/drawing/2014/main" xmlns="" id="{139D1428-44DE-46C3-ADF2-66DAC554F684}"/>
              </a:ext>
            </a:extLst>
          </p:cNvPr>
          <p:cNvSpPr txBox="1"/>
          <p:nvPr/>
        </p:nvSpPr>
        <p:spPr>
          <a:xfrm>
            <a:off x="6019800" y="1748135"/>
            <a:ext cx="838200" cy="461665"/>
          </a:xfrm>
          <a:prstGeom prst="rect">
            <a:avLst/>
          </a:prstGeom>
          <a:noFill/>
        </p:spPr>
        <p:txBody>
          <a:bodyPr wrap="square" rtlCol="0">
            <a:spAutoFit/>
          </a:bodyPr>
          <a:lstStyle/>
          <a:p>
            <a:r>
              <a:rPr lang="en-US" sz="2400" dirty="0"/>
              <a:t>1992</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b="1" dirty="0"/>
              <a:t>Organic agriculture in Nepal</a:t>
            </a:r>
          </a:p>
        </p:txBody>
      </p:sp>
      <p:sp>
        <p:nvSpPr>
          <p:cNvPr id="3" name="Content Placeholder 2"/>
          <p:cNvSpPr>
            <a:spLocks noGrp="1"/>
          </p:cNvSpPr>
          <p:nvPr>
            <p:ph idx="1"/>
          </p:nvPr>
        </p:nvSpPr>
        <p:spPr>
          <a:xfrm>
            <a:off x="304800" y="1600200"/>
            <a:ext cx="8534400" cy="4525963"/>
          </a:xfrm>
        </p:spPr>
        <p:txBody>
          <a:bodyPr>
            <a:normAutofit lnSpcReduction="10000"/>
          </a:bodyPr>
          <a:lstStyle/>
          <a:p>
            <a:r>
              <a:rPr lang="en-US" sz="2800" dirty="0">
                <a:latin typeface="Calibri" panose="020F0502020204030204" pitchFamily="34" charset="0"/>
                <a:cs typeface="Kalimati" panose="00000400000000000000" pitchFamily="2"/>
              </a:rPr>
              <a:t>National Agriculture policy, 2004 (</a:t>
            </a:r>
            <a:r>
              <a:rPr lang="ne-NP" sz="2800" dirty="0">
                <a:latin typeface="Calibri" panose="020F0502020204030204" pitchFamily="34" charset="0"/>
                <a:cs typeface="Kalimati" panose="00000400000000000000" pitchFamily="2"/>
              </a:rPr>
              <a:t>राष्ट्रिय कृषि निति, २०६१</a:t>
            </a:r>
            <a:r>
              <a:rPr lang="en-US" sz="2800" dirty="0">
                <a:latin typeface="Calibri" panose="020F0502020204030204" pitchFamily="34" charset="0"/>
                <a:cs typeface="Kalimati" panose="00000400000000000000" pitchFamily="2"/>
              </a:rPr>
              <a:t>)</a:t>
            </a:r>
          </a:p>
          <a:p>
            <a:r>
              <a:rPr lang="en-US" dirty="0"/>
              <a:t>4.3 Development of a Commercial and Competitive Farming System </a:t>
            </a:r>
          </a:p>
          <a:p>
            <a:r>
              <a:rPr lang="en-US" dirty="0"/>
              <a:t>In Preamble </a:t>
            </a:r>
            <a:r>
              <a:rPr lang="en-US" i="1" dirty="0">
                <a:solidFill>
                  <a:srgbClr val="FF0000"/>
                </a:solidFill>
              </a:rPr>
              <a:t>4.3.5 Organic farming shall be encouraged. Necessary support shall be provided for the certification of the standard of exportable agricultural products produced in production areas based on organic farming. </a:t>
            </a:r>
            <a:endParaRPr lang="en-US" sz="4800" i="1" dirty="0">
              <a:solidFill>
                <a:srgbClr val="FF0000"/>
              </a:solidFill>
            </a:endParaRPr>
          </a:p>
        </p:txBody>
      </p:sp>
    </p:spTree>
    <p:extLst>
      <p:ext uri="{BB962C8B-B14F-4D97-AF65-F5344CB8AC3E}">
        <p14:creationId xmlns:p14="http://schemas.microsoft.com/office/powerpoint/2010/main" xmlns="" val="40080515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507</TotalTime>
  <Words>1827</Words>
  <Application>Microsoft Office PowerPoint</Application>
  <PresentationFormat>On-screen Show (4:3)</PresentationFormat>
  <Paragraphs>242</Paragraphs>
  <Slides>28</Slides>
  <Notes>5</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Office Theme</vt:lpstr>
      <vt:lpstr>Organic farming  </vt:lpstr>
      <vt:lpstr>Content</vt:lpstr>
      <vt:lpstr> Global Organic Movement </vt:lpstr>
      <vt:lpstr>Definition</vt:lpstr>
      <vt:lpstr>Slide 5</vt:lpstr>
      <vt:lpstr>History of organic farming</vt:lpstr>
      <vt:lpstr>Brief History of Organic Farming in Nepal</vt:lpstr>
      <vt:lpstr>Organic Agriculture in Nepal</vt:lpstr>
      <vt:lpstr>Organic agriculture in Nepal</vt:lpstr>
      <vt:lpstr>Organic agriculture in Nepal</vt:lpstr>
      <vt:lpstr>Policy towards OA</vt:lpstr>
      <vt:lpstr>Organic Agriculture in Nepal</vt:lpstr>
      <vt:lpstr> Achievements-1)Policies </vt:lpstr>
      <vt:lpstr>Achievements-2) Networking</vt:lpstr>
      <vt:lpstr>Achievements-3) Share in organic market</vt:lpstr>
      <vt:lpstr> Achievement-4) Institutional arrangement for OA Certification </vt:lpstr>
      <vt:lpstr>Achievements-5)Capacity Building</vt:lpstr>
      <vt:lpstr>Achievements-6)Advocacy &amp; Awareness</vt:lpstr>
      <vt:lpstr>Production, Certification and Marketing</vt:lpstr>
      <vt:lpstr>Nutrients and soil fertility</vt:lpstr>
      <vt:lpstr>Weed control</vt:lpstr>
      <vt:lpstr>Pest control</vt:lpstr>
      <vt:lpstr>ORGANIC FARMING PRINCIPLE </vt:lpstr>
      <vt:lpstr>Principle of O.A.                                                          contd…</vt:lpstr>
      <vt:lpstr>contd…</vt:lpstr>
      <vt:lpstr>contd…</vt:lpstr>
      <vt:lpstr>Basic Steps of Organic Farming</vt:lpstr>
      <vt:lpstr>THE END</vt:lpstr>
    </vt:vector>
  </TitlesOfParts>
  <Company>Deftones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Organic farming  </dc:title>
  <dc:creator>Hp</dc:creator>
  <cp:lastModifiedBy>Ananta</cp:lastModifiedBy>
  <cp:revision>11</cp:revision>
  <dcterms:created xsi:type="dcterms:W3CDTF">2017-12-25T16:52:08Z</dcterms:created>
  <dcterms:modified xsi:type="dcterms:W3CDTF">2020-10-12T04:41:19Z</dcterms:modified>
</cp:coreProperties>
</file>