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7" r:id="rId8"/>
    <p:sldId id="262" r:id="rId9"/>
    <p:sldId id="263" r:id="rId10"/>
    <p:sldId id="264" r:id="rId11"/>
    <p:sldId id="265" r:id="rId12"/>
    <p:sldId id="266"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9F0325-4BB3-44E2-B925-4097CA06DC95}" type="doc">
      <dgm:prSet loTypeId="urn:microsoft.com/office/officeart/2005/8/layout/radial1" loCatId="relationship" qsTypeId="urn:microsoft.com/office/officeart/2005/8/quickstyle/simple1" qsCatId="simple" csTypeId="urn:microsoft.com/office/officeart/2005/8/colors/accent1_2" csCatId="accent1" phldr="1"/>
      <dgm:spPr/>
      <dgm:t>
        <a:bodyPr/>
        <a:lstStyle/>
        <a:p>
          <a:endParaRPr lang="en-GB"/>
        </a:p>
      </dgm:t>
    </dgm:pt>
    <dgm:pt modelId="{62D20D3B-340E-4F82-8E14-F6C9E96F1D95}">
      <dgm:prSet phldrT="[Text]"/>
      <dgm:spPr/>
      <dgm:t>
        <a:bodyPr/>
        <a:lstStyle/>
        <a:p>
          <a:r>
            <a:rPr lang="en-US" dirty="0"/>
            <a:t>Community based food system</a:t>
          </a:r>
          <a:endParaRPr lang="en-GB" dirty="0"/>
        </a:p>
      </dgm:t>
    </dgm:pt>
    <dgm:pt modelId="{924729CD-6064-4C25-B39F-ED3DCC5B09C5}" type="parTrans" cxnId="{98EFA1BD-5D12-4700-80D0-01F89809EE75}">
      <dgm:prSet/>
      <dgm:spPr/>
      <dgm:t>
        <a:bodyPr/>
        <a:lstStyle/>
        <a:p>
          <a:endParaRPr lang="en-GB"/>
        </a:p>
      </dgm:t>
    </dgm:pt>
    <dgm:pt modelId="{52C9E245-D650-4DF7-91AA-A26CAE8E5ADC}" type="sibTrans" cxnId="{98EFA1BD-5D12-4700-80D0-01F89809EE75}">
      <dgm:prSet/>
      <dgm:spPr/>
      <dgm:t>
        <a:bodyPr/>
        <a:lstStyle/>
        <a:p>
          <a:endParaRPr lang="en-GB"/>
        </a:p>
      </dgm:t>
    </dgm:pt>
    <dgm:pt modelId="{1C2B2200-1107-474F-A4B9-D9B03AF7C3AD}">
      <dgm:prSet phldrT="[Text]"/>
      <dgm:spPr/>
      <dgm:t>
        <a:bodyPr/>
        <a:lstStyle/>
        <a:p>
          <a:r>
            <a:rPr lang="en-US" dirty="0"/>
            <a:t>Food security</a:t>
          </a:r>
          <a:endParaRPr lang="en-GB" dirty="0"/>
        </a:p>
      </dgm:t>
    </dgm:pt>
    <dgm:pt modelId="{8B89A983-C2AA-47D7-9D7A-5E4C443E1373}" type="parTrans" cxnId="{B6D59844-4748-4A54-B5D5-5C99B6197A2F}">
      <dgm:prSet/>
      <dgm:spPr/>
      <dgm:t>
        <a:bodyPr/>
        <a:lstStyle/>
        <a:p>
          <a:endParaRPr lang="en-GB"/>
        </a:p>
      </dgm:t>
    </dgm:pt>
    <dgm:pt modelId="{DBF25EF2-2B45-4B42-A32F-D53F3E536D0B}" type="sibTrans" cxnId="{B6D59844-4748-4A54-B5D5-5C99B6197A2F}">
      <dgm:prSet/>
      <dgm:spPr/>
      <dgm:t>
        <a:bodyPr/>
        <a:lstStyle/>
        <a:p>
          <a:endParaRPr lang="en-GB"/>
        </a:p>
      </dgm:t>
    </dgm:pt>
    <dgm:pt modelId="{0ED5E602-17A3-4AED-AE27-BA7F07A407BE}">
      <dgm:prSet phldrT="[Text]"/>
      <dgm:spPr/>
      <dgm:t>
        <a:bodyPr/>
        <a:lstStyle/>
        <a:p>
          <a:r>
            <a:rPr lang="en-US" dirty="0"/>
            <a:t>Sustainable food production</a:t>
          </a:r>
          <a:endParaRPr lang="en-GB" dirty="0"/>
        </a:p>
      </dgm:t>
    </dgm:pt>
    <dgm:pt modelId="{DC652983-EA27-45B1-A1E6-91AC8EBBB7F4}" type="parTrans" cxnId="{5D10DC01-A488-4B1C-8522-B131359A348C}">
      <dgm:prSet/>
      <dgm:spPr/>
      <dgm:t>
        <a:bodyPr/>
        <a:lstStyle/>
        <a:p>
          <a:endParaRPr lang="en-GB"/>
        </a:p>
      </dgm:t>
    </dgm:pt>
    <dgm:pt modelId="{AC5874B9-C903-42AC-BF36-E616BC4B4226}" type="sibTrans" cxnId="{5D10DC01-A488-4B1C-8522-B131359A348C}">
      <dgm:prSet/>
      <dgm:spPr/>
      <dgm:t>
        <a:bodyPr/>
        <a:lstStyle/>
        <a:p>
          <a:endParaRPr lang="en-GB"/>
        </a:p>
      </dgm:t>
    </dgm:pt>
    <dgm:pt modelId="{B2AEB476-755B-4A02-BA68-2D03438E2F28}">
      <dgm:prSet phldrT="[Text]"/>
      <dgm:spPr/>
      <dgm:t>
        <a:bodyPr/>
        <a:lstStyle/>
        <a:p>
          <a:r>
            <a:rPr lang="en-US" dirty="0"/>
            <a:t>Livelihood security</a:t>
          </a:r>
          <a:endParaRPr lang="en-GB" dirty="0"/>
        </a:p>
      </dgm:t>
    </dgm:pt>
    <dgm:pt modelId="{231EC0C1-A32C-4A36-9306-96D9BF85A9F8}" type="parTrans" cxnId="{548E79B5-F76A-4231-83B6-6578BFBDB961}">
      <dgm:prSet/>
      <dgm:spPr/>
      <dgm:t>
        <a:bodyPr/>
        <a:lstStyle/>
        <a:p>
          <a:endParaRPr lang="en-GB"/>
        </a:p>
      </dgm:t>
    </dgm:pt>
    <dgm:pt modelId="{F4E379F2-A9C5-4618-8E2D-05DD1392BFBF}" type="sibTrans" cxnId="{548E79B5-F76A-4231-83B6-6578BFBDB961}">
      <dgm:prSet/>
      <dgm:spPr/>
      <dgm:t>
        <a:bodyPr/>
        <a:lstStyle/>
        <a:p>
          <a:endParaRPr lang="en-GB"/>
        </a:p>
      </dgm:t>
    </dgm:pt>
    <dgm:pt modelId="{770B3F7E-8AD8-4E0A-86A9-DD1061D41611}">
      <dgm:prSet phldrT="[Text]"/>
      <dgm:spPr/>
      <dgm:t>
        <a:bodyPr/>
        <a:lstStyle/>
        <a:p>
          <a:r>
            <a:rPr lang="en-US" dirty="0"/>
            <a:t>Public interest in organic food</a:t>
          </a:r>
          <a:endParaRPr lang="en-GB" dirty="0"/>
        </a:p>
      </dgm:t>
    </dgm:pt>
    <dgm:pt modelId="{7701E8D1-D6C7-422F-BCF2-52F9CEC623B4}" type="parTrans" cxnId="{EB79E85A-23DF-49A8-BDB6-AC0ED460C760}">
      <dgm:prSet/>
      <dgm:spPr/>
      <dgm:t>
        <a:bodyPr/>
        <a:lstStyle/>
        <a:p>
          <a:endParaRPr lang="en-GB"/>
        </a:p>
      </dgm:t>
    </dgm:pt>
    <dgm:pt modelId="{9054EC75-F590-452E-BF3D-E9069BFAF12D}" type="sibTrans" cxnId="{EB79E85A-23DF-49A8-BDB6-AC0ED460C760}">
      <dgm:prSet/>
      <dgm:spPr/>
      <dgm:t>
        <a:bodyPr/>
        <a:lstStyle/>
        <a:p>
          <a:endParaRPr lang="en-GB"/>
        </a:p>
      </dgm:t>
    </dgm:pt>
    <dgm:pt modelId="{15147E45-8CE4-4118-9D42-DE42FA26057B}" type="pres">
      <dgm:prSet presAssocID="{419F0325-4BB3-44E2-B925-4097CA06DC95}" presName="cycle" presStyleCnt="0">
        <dgm:presLayoutVars>
          <dgm:chMax val="1"/>
          <dgm:dir/>
          <dgm:animLvl val="ctr"/>
          <dgm:resizeHandles val="exact"/>
        </dgm:presLayoutVars>
      </dgm:prSet>
      <dgm:spPr/>
      <dgm:t>
        <a:bodyPr/>
        <a:lstStyle/>
        <a:p>
          <a:endParaRPr lang="en-US"/>
        </a:p>
      </dgm:t>
    </dgm:pt>
    <dgm:pt modelId="{CDA437DC-61B1-4D91-9B8A-31007E9C404E}" type="pres">
      <dgm:prSet presAssocID="{62D20D3B-340E-4F82-8E14-F6C9E96F1D95}" presName="centerShape" presStyleLbl="node0" presStyleIdx="0" presStyleCnt="1"/>
      <dgm:spPr/>
      <dgm:t>
        <a:bodyPr/>
        <a:lstStyle/>
        <a:p>
          <a:endParaRPr lang="en-US"/>
        </a:p>
      </dgm:t>
    </dgm:pt>
    <dgm:pt modelId="{B3E31FA1-DA4A-46E8-B421-4E18AC91B0FC}" type="pres">
      <dgm:prSet presAssocID="{8B89A983-C2AA-47D7-9D7A-5E4C443E1373}" presName="Name9" presStyleLbl="parChTrans1D2" presStyleIdx="0" presStyleCnt="4"/>
      <dgm:spPr/>
      <dgm:t>
        <a:bodyPr/>
        <a:lstStyle/>
        <a:p>
          <a:endParaRPr lang="en-US"/>
        </a:p>
      </dgm:t>
    </dgm:pt>
    <dgm:pt modelId="{BAB54360-6168-49AA-B85C-B823E7B98378}" type="pres">
      <dgm:prSet presAssocID="{8B89A983-C2AA-47D7-9D7A-5E4C443E1373}" presName="connTx" presStyleLbl="parChTrans1D2" presStyleIdx="0" presStyleCnt="4"/>
      <dgm:spPr/>
      <dgm:t>
        <a:bodyPr/>
        <a:lstStyle/>
        <a:p>
          <a:endParaRPr lang="en-US"/>
        </a:p>
      </dgm:t>
    </dgm:pt>
    <dgm:pt modelId="{F63E80CA-942E-42EC-B82C-CDD54228DA4D}" type="pres">
      <dgm:prSet presAssocID="{1C2B2200-1107-474F-A4B9-D9B03AF7C3AD}" presName="node" presStyleLbl="node1" presStyleIdx="0" presStyleCnt="4">
        <dgm:presLayoutVars>
          <dgm:bulletEnabled val="1"/>
        </dgm:presLayoutVars>
      </dgm:prSet>
      <dgm:spPr/>
      <dgm:t>
        <a:bodyPr/>
        <a:lstStyle/>
        <a:p>
          <a:endParaRPr lang="en-US"/>
        </a:p>
      </dgm:t>
    </dgm:pt>
    <dgm:pt modelId="{B34E8F9E-B5AF-4083-B693-21C6A4976114}" type="pres">
      <dgm:prSet presAssocID="{DC652983-EA27-45B1-A1E6-91AC8EBBB7F4}" presName="Name9" presStyleLbl="parChTrans1D2" presStyleIdx="1" presStyleCnt="4"/>
      <dgm:spPr/>
      <dgm:t>
        <a:bodyPr/>
        <a:lstStyle/>
        <a:p>
          <a:endParaRPr lang="en-US"/>
        </a:p>
      </dgm:t>
    </dgm:pt>
    <dgm:pt modelId="{D8465280-828E-4C46-BA15-66AAAF49352D}" type="pres">
      <dgm:prSet presAssocID="{DC652983-EA27-45B1-A1E6-91AC8EBBB7F4}" presName="connTx" presStyleLbl="parChTrans1D2" presStyleIdx="1" presStyleCnt="4"/>
      <dgm:spPr/>
      <dgm:t>
        <a:bodyPr/>
        <a:lstStyle/>
        <a:p>
          <a:endParaRPr lang="en-US"/>
        </a:p>
      </dgm:t>
    </dgm:pt>
    <dgm:pt modelId="{97987B31-75D9-4F1A-87BC-551C385B7B7E}" type="pres">
      <dgm:prSet presAssocID="{0ED5E602-17A3-4AED-AE27-BA7F07A407BE}" presName="node" presStyleLbl="node1" presStyleIdx="1" presStyleCnt="4">
        <dgm:presLayoutVars>
          <dgm:bulletEnabled val="1"/>
        </dgm:presLayoutVars>
      </dgm:prSet>
      <dgm:spPr/>
      <dgm:t>
        <a:bodyPr/>
        <a:lstStyle/>
        <a:p>
          <a:endParaRPr lang="en-US"/>
        </a:p>
      </dgm:t>
    </dgm:pt>
    <dgm:pt modelId="{DB20129D-637B-4184-A667-65FB7FF56F83}" type="pres">
      <dgm:prSet presAssocID="{231EC0C1-A32C-4A36-9306-96D9BF85A9F8}" presName="Name9" presStyleLbl="parChTrans1D2" presStyleIdx="2" presStyleCnt="4"/>
      <dgm:spPr/>
      <dgm:t>
        <a:bodyPr/>
        <a:lstStyle/>
        <a:p>
          <a:endParaRPr lang="en-US"/>
        </a:p>
      </dgm:t>
    </dgm:pt>
    <dgm:pt modelId="{DA572687-C1CB-4269-A13B-6F1CF9CC1B4F}" type="pres">
      <dgm:prSet presAssocID="{231EC0C1-A32C-4A36-9306-96D9BF85A9F8}" presName="connTx" presStyleLbl="parChTrans1D2" presStyleIdx="2" presStyleCnt="4"/>
      <dgm:spPr/>
      <dgm:t>
        <a:bodyPr/>
        <a:lstStyle/>
        <a:p>
          <a:endParaRPr lang="en-US"/>
        </a:p>
      </dgm:t>
    </dgm:pt>
    <dgm:pt modelId="{1B466003-06BB-4B63-9D4B-BA085A9F072F}" type="pres">
      <dgm:prSet presAssocID="{B2AEB476-755B-4A02-BA68-2D03438E2F28}" presName="node" presStyleLbl="node1" presStyleIdx="2" presStyleCnt="4">
        <dgm:presLayoutVars>
          <dgm:bulletEnabled val="1"/>
        </dgm:presLayoutVars>
      </dgm:prSet>
      <dgm:spPr/>
      <dgm:t>
        <a:bodyPr/>
        <a:lstStyle/>
        <a:p>
          <a:endParaRPr lang="en-US"/>
        </a:p>
      </dgm:t>
    </dgm:pt>
    <dgm:pt modelId="{8A7605DB-44E2-4644-905D-5E8BE5441120}" type="pres">
      <dgm:prSet presAssocID="{7701E8D1-D6C7-422F-BCF2-52F9CEC623B4}" presName="Name9" presStyleLbl="parChTrans1D2" presStyleIdx="3" presStyleCnt="4"/>
      <dgm:spPr/>
      <dgm:t>
        <a:bodyPr/>
        <a:lstStyle/>
        <a:p>
          <a:endParaRPr lang="en-US"/>
        </a:p>
      </dgm:t>
    </dgm:pt>
    <dgm:pt modelId="{1E4D46FC-4AFD-4AC4-BCC7-24B2E5BCA7BD}" type="pres">
      <dgm:prSet presAssocID="{7701E8D1-D6C7-422F-BCF2-52F9CEC623B4}" presName="connTx" presStyleLbl="parChTrans1D2" presStyleIdx="3" presStyleCnt="4"/>
      <dgm:spPr/>
      <dgm:t>
        <a:bodyPr/>
        <a:lstStyle/>
        <a:p>
          <a:endParaRPr lang="en-US"/>
        </a:p>
      </dgm:t>
    </dgm:pt>
    <dgm:pt modelId="{0AF754E5-B612-454E-9921-C1C6C95EF8EF}" type="pres">
      <dgm:prSet presAssocID="{770B3F7E-8AD8-4E0A-86A9-DD1061D41611}" presName="node" presStyleLbl="node1" presStyleIdx="3" presStyleCnt="4">
        <dgm:presLayoutVars>
          <dgm:bulletEnabled val="1"/>
        </dgm:presLayoutVars>
      </dgm:prSet>
      <dgm:spPr/>
      <dgm:t>
        <a:bodyPr/>
        <a:lstStyle/>
        <a:p>
          <a:endParaRPr lang="en-US"/>
        </a:p>
      </dgm:t>
    </dgm:pt>
  </dgm:ptLst>
  <dgm:cxnLst>
    <dgm:cxn modelId="{5D10DC01-A488-4B1C-8522-B131359A348C}" srcId="{62D20D3B-340E-4F82-8E14-F6C9E96F1D95}" destId="{0ED5E602-17A3-4AED-AE27-BA7F07A407BE}" srcOrd="1" destOrd="0" parTransId="{DC652983-EA27-45B1-A1E6-91AC8EBBB7F4}" sibTransId="{AC5874B9-C903-42AC-BF36-E616BC4B4226}"/>
    <dgm:cxn modelId="{548E79B5-F76A-4231-83B6-6578BFBDB961}" srcId="{62D20D3B-340E-4F82-8E14-F6C9E96F1D95}" destId="{B2AEB476-755B-4A02-BA68-2D03438E2F28}" srcOrd="2" destOrd="0" parTransId="{231EC0C1-A32C-4A36-9306-96D9BF85A9F8}" sibTransId="{F4E379F2-A9C5-4618-8E2D-05DD1392BFBF}"/>
    <dgm:cxn modelId="{15579F25-A66F-43D8-92F5-526F298CDC3B}" type="presOf" srcId="{1C2B2200-1107-474F-A4B9-D9B03AF7C3AD}" destId="{F63E80CA-942E-42EC-B82C-CDD54228DA4D}" srcOrd="0" destOrd="0" presId="urn:microsoft.com/office/officeart/2005/8/layout/radial1"/>
    <dgm:cxn modelId="{98EFA1BD-5D12-4700-80D0-01F89809EE75}" srcId="{419F0325-4BB3-44E2-B925-4097CA06DC95}" destId="{62D20D3B-340E-4F82-8E14-F6C9E96F1D95}" srcOrd="0" destOrd="0" parTransId="{924729CD-6064-4C25-B39F-ED3DCC5B09C5}" sibTransId="{52C9E245-D650-4DF7-91AA-A26CAE8E5ADC}"/>
    <dgm:cxn modelId="{7A69F945-D43A-4EB7-9EB2-C6C954CA10EF}" type="presOf" srcId="{8B89A983-C2AA-47D7-9D7A-5E4C443E1373}" destId="{B3E31FA1-DA4A-46E8-B421-4E18AC91B0FC}" srcOrd="0" destOrd="0" presId="urn:microsoft.com/office/officeart/2005/8/layout/radial1"/>
    <dgm:cxn modelId="{EC1153B1-8563-43A6-A0D9-C0C1258CE34F}" type="presOf" srcId="{0ED5E602-17A3-4AED-AE27-BA7F07A407BE}" destId="{97987B31-75D9-4F1A-87BC-551C385B7B7E}" srcOrd="0" destOrd="0" presId="urn:microsoft.com/office/officeart/2005/8/layout/radial1"/>
    <dgm:cxn modelId="{FB28E59E-25E5-4E76-9E1E-E13207737C18}" type="presOf" srcId="{231EC0C1-A32C-4A36-9306-96D9BF85A9F8}" destId="{DB20129D-637B-4184-A667-65FB7FF56F83}" srcOrd="0" destOrd="0" presId="urn:microsoft.com/office/officeart/2005/8/layout/radial1"/>
    <dgm:cxn modelId="{99F3E0FE-E47D-4BED-9BB3-891494670DF8}" type="presOf" srcId="{419F0325-4BB3-44E2-B925-4097CA06DC95}" destId="{15147E45-8CE4-4118-9D42-DE42FA26057B}" srcOrd="0" destOrd="0" presId="urn:microsoft.com/office/officeart/2005/8/layout/radial1"/>
    <dgm:cxn modelId="{B6D59844-4748-4A54-B5D5-5C99B6197A2F}" srcId="{62D20D3B-340E-4F82-8E14-F6C9E96F1D95}" destId="{1C2B2200-1107-474F-A4B9-D9B03AF7C3AD}" srcOrd="0" destOrd="0" parTransId="{8B89A983-C2AA-47D7-9D7A-5E4C443E1373}" sibTransId="{DBF25EF2-2B45-4B42-A32F-D53F3E536D0B}"/>
    <dgm:cxn modelId="{AA2D2507-1E6F-48C3-944C-E566A92D011C}" type="presOf" srcId="{DC652983-EA27-45B1-A1E6-91AC8EBBB7F4}" destId="{D8465280-828E-4C46-BA15-66AAAF49352D}" srcOrd="1" destOrd="0" presId="urn:microsoft.com/office/officeart/2005/8/layout/radial1"/>
    <dgm:cxn modelId="{CC06BD01-7505-45C3-B4EE-490AD1DC0429}" type="presOf" srcId="{770B3F7E-8AD8-4E0A-86A9-DD1061D41611}" destId="{0AF754E5-B612-454E-9921-C1C6C95EF8EF}" srcOrd="0" destOrd="0" presId="urn:microsoft.com/office/officeart/2005/8/layout/radial1"/>
    <dgm:cxn modelId="{326DD394-E4CB-424F-A163-9E690C51E930}" type="presOf" srcId="{B2AEB476-755B-4A02-BA68-2D03438E2F28}" destId="{1B466003-06BB-4B63-9D4B-BA085A9F072F}" srcOrd="0" destOrd="0" presId="urn:microsoft.com/office/officeart/2005/8/layout/radial1"/>
    <dgm:cxn modelId="{71CB63A9-A730-401A-B078-4DB7EDA15338}" type="presOf" srcId="{62D20D3B-340E-4F82-8E14-F6C9E96F1D95}" destId="{CDA437DC-61B1-4D91-9B8A-31007E9C404E}" srcOrd="0" destOrd="0" presId="urn:microsoft.com/office/officeart/2005/8/layout/radial1"/>
    <dgm:cxn modelId="{AFF5D56F-AD6F-4998-B6F3-BAB47E1304B5}" type="presOf" srcId="{231EC0C1-A32C-4A36-9306-96D9BF85A9F8}" destId="{DA572687-C1CB-4269-A13B-6F1CF9CC1B4F}" srcOrd="1" destOrd="0" presId="urn:microsoft.com/office/officeart/2005/8/layout/radial1"/>
    <dgm:cxn modelId="{0DFB70F6-E979-4483-B18C-C009E8178F8A}" type="presOf" srcId="{7701E8D1-D6C7-422F-BCF2-52F9CEC623B4}" destId="{1E4D46FC-4AFD-4AC4-BCC7-24B2E5BCA7BD}" srcOrd="1" destOrd="0" presId="urn:microsoft.com/office/officeart/2005/8/layout/radial1"/>
    <dgm:cxn modelId="{1BD0C970-642B-46FF-BBC0-C85A3F2851C6}" type="presOf" srcId="{DC652983-EA27-45B1-A1E6-91AC8EBBB7F4}" destId="{B34E8F9E-B5AF-4083-B693-21C6A4976114}" srcOrd="0" destOrd="0" presId="urn:microsoft.com/office/officeart/2005/8/layout/radial1"/>
    <dgm:cxn modelId="{EB79E85A-23DF-49A8-BDB6-AC0ED460C760}" srcId="{62D20D3B-340E-4F82-8E14-F6C9E96F1D95}" destId="{770B3F7E-8AD8-4E0A-86A9-DD1061D41611}" srcOrd="3" destOrd="0" parTransId="{7701E8D1-D6C7-422F-BCF2-52F9CEC623B4}" sibTransId="{9054EC75-F590-452E-BF3D-E9069BFAF12D}"/>
    <dgm:cxn modelId="{1EE87FA8-3F85-4707-83F1-7A1A0D4F0C0E}" type="presOf" srcId="{8B89A983-C2AA-47D7-9D7A-5E4C443E1373}" destId="{BAB54360-6168-49AA-B85C-B823E7B98378}" srcOrd="1" destOrd="0" presId="urn:microsoft.com/office/officeart/2005/8/layout/radial1"/>
    <dgm:cxn modelId="{04C38DB0-A722-4517-8E28-9ED30B2317A9}" type="presOf" srcId="{7701E8D1-D6C7-422F-BCF2-52F9CEC623B4}" destId="{8A7605DB-44E2-4644-905D-5E8BE5441120}" srcOrd="0" destOrd="0" presId="urn:microsoft.com/office/officeart/2005/8/layout/radial1"/>
    <dgm:cxn modelId="{31624975-FFEB-4F49-83D7-6179630361FA}" type="presParOf" srcId="{15147E45-8CE4-4118-9D42-DE42FA26057B}" destId="{CDA437DC-61B1-4D91-9B8A-31007E9C404E}" srcOrd="0" destOrd="0" presId="urn:microsoft.com/office/officeart/2005/8/layout/radial1"/>
    <dgm:cxn modelId="{505C0407-516B-4930-B7BE-A4DA62B6FBBB}" type="presParOf" srcId="{15147E45-8CE4-4118-9D42-DE42FA26057B}" destId="{B3E31FA1-DA4A-46E8-B421-4E18AC91B0FC}" srcOrd="1" destOrd="0" presId="urn:microsoft.com/office/officeart/2005/8/layout/radial1"/>
    <dgm:cxn modelId="{DC0465CB-B0A2-43F0-B0EA-258EACB133EC}" type="presParOf" srcId="{B3E31FA1-DA4A-46E8-B421-4E18AC91B0FC}" destId="{BAB54360-6168-49AA-B85C-B823E7B98378}" srcOrd="0" destOrd="0" presId="urn:microsoft.com/office/officeart/2005/8/layout/radial1"/>
    <dgm:cxn modelId="{25D2929A-2E20-488A-B090-B58B9F8899DA}" type="presParOf" srcId="{15147E45-8CE4-4118-9D42-DE42FA26057B}" destId="{F63E80CA-942E-42EC-B82C-CDD54228DA4D}" srcOrd="2" destOrd="0" presId="urn:microsoft.com/office/officeart/2005/8/layout/radial1"/>
    <dgm:cxn modelId="{583F5ABB-BEF9-4A88-9311-AB0934F01974}" type="presParOf" srcId="{15147E45-8CE4-4118-9D42-DE42FA26057B}" destId="{B34E8F9E-B5AF-4083-B693-21C6A4976114}" srcOrd="3" destOrd="0" presId="urn:microsoft.com/office/officeart/2005/8/layout/radial1"/>
    <dgm:cxn modelId="{66794EC7-7F15-437E-8EB1-0590A8AD7F7F}" type="presParOf" srcId="{B34E8F9E-B5AF-4083-B693-21C6A4976114}" destId="{D8465280-828E-4C46-BA15-66AAAF49352D}" srcOrd="0" destOrd="0" presId="urn:microsoft.com/office/officeart/2005/8/layout/radial1"/>
    <dgm:cxn modelId="{2B7739E6-033C-46AD-839E-BF240EB410F2}" type="presParOf" srcId="{15147E45-8CE4-4118-9D42-DE42FA26057B}" destId="{97987B31-75D9-4F1A-87BC-551C385B7B7E}" srcOrd="4" destOrd="0" presId="urn:microsoft.com/office/officeart/2005/8/layout/radial1"/>
    <dgm:cxn modelId="{5FC2ACA2-C49C-4B0B-BEA5-933744CE521E}" type="presParOf" srcId="{15147E45-8CE4-4118-9D42-DE42FA26057B}" destId="{DB20129D-637B-4184-A667-65FB7FF56F83}" srcOrd="5" destOrd="0" presId="urn:microsoft.com/office/officeart/2005/8/layout/radial1"/>
    <dgm:cxn modelId="{115911E7-22DB-465C-851D-C99366F4C500}" type="presParOf" srcId="{DB20129D-637B-4184-A667-65FB7FF56F83}" destId="{DA572687-C1CB-4269-A13B-6F1CF9CC1B4F}" srcOrd="0" destOrd="0" presId="urn:microsoft.com/office/officeart/2005/8/layout/radial1"/>
    <dgm:cxn modelId="{D8ADEB15-3A30-4CD3-AAEE-0F506118CE5E}" type="presParOf" srcId="{15147E45-8CE4-4118-9D42-DE42FA26057B}" destId="{1B466003-06BB-4B63-9D4B-BA085A9F072F}" srcOrd="6" destOrd="0" presId="urn:microsoft.com/office/officeart/2005/8/layout/radial1"/>
    <dgm:cxn modelId="{C225D1BF-FD61-4464-AEF7-C42281811402}" type="presParOf" srcId="{15147E45-8CE4-4118-9D42-DE42FA26057B}" destId="{8A7605DB-44E2-4644-905D-5E8BE5441120}" srcOrd="7" destOrd="0" presId="urn:microsoft.com/office/officeart/2005/8/layout/radial1"/>
    <dgm:cxn modelId="{9CA4DB7B-B531-45F7-A597-73AB040BE092}" type="presParOf" srcId="{8A7605DB-44E2-4644-905D-5E8BE5441120}" destId="{1E4D46FC-4AFD-4AC4-BCC7-24B2E5BCA7BD}" srcOrd="0" destOrd="0" presId="urn:microsoft.com/office/officeart/2005/8/layout/radial1"/>
    <dgm:cxn modelId="{EB41E045-7BCB-42E6-BFF0-150BDFC0688E}" type="presParOf" srcId="{15147E45-8CE4-4118-9D42-DE42FA26057B}" destId="{0AF754E5-B612-454E-9921-C1C6C95EF8EF}" srcOrd="8" destOrd="0" presId="urn:microsoft.com/office/officeart/2005/8/layout/radial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A437DC-61B1-4D91-9B8A-31007E9C404E}">
      <dsp:nvSpPr>
        <dsp:cNvPr id="0" name=""/>
        <dsp:cNvSpPr/>
      </dsp:nvSpPr>
      <dsp:spPr>
        <a:xfrm>
          <a:off x="4658564" y="1576433"/>
          <a:ext cx="1198470" cy="119847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Community based food system</a:t>
          </a:r>
          <a:endParaRPr lang="en-GB" sz="1300" kern="1200" dirty="0"/>
        </a:p>
      </dsp:txBody>
      <dsp:txXfrm>
        <a:off x="4834076" y="1751945"/>
        <a:ext cx="847446" cy="847446"/>
      </dsp:txXfrm>
    </dsp:sp>
    <dsp:sp modelId="{B3E31FA1-DA4A-46E8-B421-4E18AC91B0FC}">
      <dsp:nvSpPr>
        <dsp:cNvPr id="0" name=""/>
        <dsp:cNvSpPr/>
      </dsp:nvSpPr>
      <dsp:spPr>
        <a:xfrm rot="16200000">
          <a:off x="5077105" y="1385481"/>
          <a:ext cx="361389" cy="20514"/>
        </a:xfrm>
        <a:custGeom>
          <a:avLst/>
          <a:gdLst/>
          <a:ahLst/>
          <a:cxnLst/>
          <a:rect l="0" t="0" r="0" b="0"/>
          <a:pathLst>
            <a:path>
              <a:moveTo>
                <a:pt x="0" y="10257"/>
              </a:moveTo>
              <a:lnTo>
                <a:pt x="361389" y="1025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248765" y="1386703"/>
        <a:ext cx="18069" cy="18069"/>
      </dsp:txXfrm>
    </dsp:sp>
    <dsp:sp modelId="{F63E80CA-942E-42EC-B82C-CDD54228DA4D}">
      <dsp:nvSpPr>
        <dsp:cNvPr id="0" name=""/>
        <dsp:cNvSpPr/>
      </dsp:nvSpPr>
      <dsp:spPr>
        <a:xfrm>
          <a:off x="4658564" y="16572"/>
          <a:ext cx="1198470" cy="119847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Food security</a:t>
          </a:r>
          <a:endParaRPr lang="en-GB" sz="1400" kern="1200" dirty="0"/>
        </a:p>
      </dsp:txBody>
      <dsp:txXfrm>
        <a:off x="4834076" y="192084"/>
        <a:ext cx="847446" cy="847446"/>
      </dsp:txXfrm>
    </dsp:sp>
    <dsp:sp modelId="{B34E8F9E-B5AF-4083-B693-21C6A4976114}">
      <dsp:nvSpPr>
        <dsp:cNvPr id="0" name=""/>
        <dsp:cNvSpPr/>
      </dsp:nvSpPr>
      <dsp:spPr>
        <a:xfrm>
          <a:off x="5857035" y="2165411"/>
          <a:ext cx="361389" cy="20514"/>
        </a:xfrm>
        <a:custGeom>
          <a:avLst/>
          <a:gdLst/>
          <a:ahLst/>
          <a:cxnLst/>
          <a:rect l="0" t="0" r="0" b="0"/>
          <a:pathLst>
            <a:path>
              <a:moveTo>
                <a:pt x="0" y="10257"/>
              </a:moveTo>
              <a:lnTo>
                <a:pt x="361389" y="1025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6028695" y="2166634"/>
        <a:ext cx="18069" cy="18069"/>
      </dsp:txXfrm>
    </dsp:sp>
    <dsp:sp modelId="{97987B31-75D9-4F1A-87BC-551C385B7B7E}">
      <dsp:nvSpPr>
        <dsp:cNvPr id="0" name=""/>
        <dsp:cNvSpPr/>
      </dsp:nvSpPr>
      <dsp:spPr>
        <a:xfrm>
          <a:off x="6218425" y="1576433"/>
          <a:ext cx="1198470" cy="119847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Sustainable food production</a:t>
          </a:r>
          <a:endParaRPr lang="en-GB" sz="1400" kern="1200" dirty="0"/>
        </a:p>
      </dsp:txBody>
      <dsp:txXfrm>
        <a:off x="6393937" y="1751945"/>
        <a:ext cx="847446" cy="847446"/>
      </dsp:txXfrm>
    </dsp:sp>
    <dsp:sp modelId="{DB20129D-637B-4184-A667-65FB7FF56F83}">
      <dsp:nvSpPr>
        <dsp:cNvPr id="0" name=""/>
        <dsp:cNvSpPr/>
      </dsp:nvSpPr>
      <dsp:spPr>
        <a:xfrm rot="5400000">
          <a:off x="5077105" y="2945342"/>
          <a:ext cx="361389" cy="20514"/>
        </a:xfrm>
        <a:custGeom>
          <a:avLst/>
          <a:gdLst/>
          <a:ahLst/>
          <a:cxnLst/>
          <a:rect l="0" t="0" r="0" b="0"/>
          <a:pathLst>
            <a:path>
              <a:moveTo>
                <a:pt x="0" y="10257"/>
              </a:moveTo>
              <a:lnTo>
                <a:pt x="361389" y="1025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248765" y="2946564"/>
        <a:ext cx="18069" cy="18069"/>
      </dsp:txXfrm>
    </dsp:sp>
    <dsp:sp modelId="{1B466003-06BB-4B63-9D4B-BA085A9F072F}">
      <dsp:nvSpPr>
        <dsp:cNvPr id="0" name=""/>
        <dsp:cNvSpPr/>
      </dsp:nvSpPr>
      <dsp:spPr>
        <a:xfrm>
          <a:off x="4658564" y="3136294"/>
          <a:ext cx="1198470" cy="119847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Livelihood security</a:t>
          </a:r>
          <a:endParaRPr lang="en-GB" sz="1400" kern="1200" dirty="0"/>
        </a:p>
      </dsp:txBody>
      <dsp:txXfrm>
        <a:off x="4834076" y="3311806"/>
        <a:ext cx="847446" cy="847446"/>
      </dsp:txXfrm>
    </dsp:sp>
    <dsp:sp modelId="{8A7605DB-44E2-4644-905D-5E8BE5441120}">
      <dsp:nvSpPr>
        <dsp:cNvPr id="0" name=""/>
        <dsp:cNvSpPr/>
      </dsp:nvSpPr>
      <dsp:spPr>
        <a:xfrm rot="10800000">
          <a:off x="4297174" y="2165411"/>
          <a:ext cx="361389" cy="20514"/>
        </a:xfrm>
        <a:custGeom>
          <a:avLst/>
          <a:gdLst/>
          <a:ahLst/>
          <a:cxnLst/>
          <a:rect l="0" t="0" r="0" b="0"/>
          <a:pathLst>
            <a:path>
              <a:moveTo>
                <a:pt x="0" y="10257"/>
              </a:moveTo>
              <a:lnTo>
                <a:pt x="361389" y="1025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4468834" y="2166634"/>
        <a:ext cx="18069" cy="18069"/>
      </dsp:txXfrm>
    </dsp:sp>
    <dsp:sp modelId="{0AF754E5-B612-454E-9921-C1C6C95EF8EF}">
      <dsp:nvSpPr>
        <dsp:cNvPr id="0" name=""/>
        <dsp:cNvSpPr/>
      </dsp:nvSpPr>
      <dsp:spPr>
        <a:xfrm>
          <a:off x="3098703" y="1576433"/>
          <a:ext cx="1198470" cy="119847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Public interest in organic food</a:t>
          </a:r>
          <a:endParaRPr lang="en-GB" sz="1400" kern="1200" dirty="0"/>
        </a:p>
      </dsp:txBody>
      <dsp:txXfrm>
        <a:off x="3274215" y="1751945"/>
        <a:ext cx="847446" cy="847446"/>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76FDBB-C6F6-4628-A9FA-244BB41D62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xmlns="" id="{784F3E42-8F0C-4F28-A6B2-66083E1846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xmlns="" id="{8CB240EA-A2E5-40FA-AD00-C986AAB827A4}"/>
              </a:ext>
            </a:extLst>
          </p:cNvPr>
          <p:cNvSpPr>
            <a:spLocks noGrp="1"/>
          </p:cNvSpPr>
          <p:nvPr>
            <p:ph type="dt" sz="half" idx="10"/>
          </p:nvPr>
        </p:nvSpPr>
        <p:spPr/>
        <p:txBody>
          <a:bodyPr/>
          <a:lstStyle/>
          <a:p>
            <a:fld id="{A96B7214-57F8-4340-A41B-A753BBB57986}" type="datetimeFigureOut">
              <a:rPr lang="en-GB" smtClean="0"/>
              <a:pPr/>
              <a:t>11/10/2020</a:t>
            </a:fld>
            <a:endParaRPr lang="en-GB"/>
          </a:p>
        </p:txBody>
      </p:sp>
      <p:sp>
        <p:nvSpPr>
          <p:cNvPr id="5" name="Footer Placeholder 4">
            <a:extLst>
              <a:ext uri="{FF2B5EF4-FFF2-40B4-BE49-F238E27FC236}">
                <a16:creationId xmlns:a16="http://schemas.microsoft.com/office/drawing/2014/main" xmlns="" id="{FF82BE31-22FB-4207-8B64-4CDBBF0A29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D3AD056C-6519-4E0C-ADB1-B4D912DBB50A}"/>
              </a:ext>
            </a:extLst>
          </p:cNvPr>
          <p:cNvSpPr>
            <a:spLocks noGrp="1"/>
          </p:cNvSpPr>
          <p:nvPr>
            <p:ph type="sldNum" sz="quarter" idx="12"/>
          </p:nvPr>
        </p:nvSpPr>
        <p:spPr/>
        <p:txBody>
          <a:bodyPr/>
          <a:lstStyle/>
          <a:p>
            <a:fld id="{47071E4E-F78D-48E8-B5E7-3F02498BA6BD}" type="slidenum">
              <a:rPr lang="en-GB" smtClean="0"/>
              <a:pPr/>
              <a:t>‹#›</a:t>
            </a:fld>
            <a:endParaRPr lang="en-GB"/>
          </a:p>
        </p:txBody>
      </p:sp>
    </p:spTree>
    <p:extLst>
      <p:ext uri="{BB962C8B-B14F-4D97-AF65-F5344CB8AC3E}">
        <p14:creationId xmlns:p14="http://schemas.microsoft.com/office/powerpoint/2010/main" xmlns="" val="449192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04A948C-FFEE-4A93-BE69-D20BF759610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CF486099-0E31-4FC4-B38A-FB52FA73B9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FEE20303-2177-45AB-987D-3BB322B7BD7E}"/>
              </a:ext>
            </a:extLst>
          </p:cNvPr>
          <p:cNvSpPr>
            <a:spLocks noGrp="1"/>
          </p:cNvSpPr>
          <p:nvPr>
            <p:ph type="dt" sz="half" idx="10"/>
          </p:nvPr>
        </p:nvSpPr>
        <p:spPr/>
        <p:txBody>
          <a:bodyPr/>
          <a:lstStyle/>
          <a:p>
            <a:fld id="{A96B7214-57F8-4340-A41B-A753BBB57986}" type="datetimeFigureOut">
              <a:rPr lang="en-GB" smtClean="0"/>
              <a:pPr/>
              <a:t>11/10/2020</a:t>
            </a:fld>
            <a:endParaRPr lang="en-GB"/>
          </a:p>
        </p:txBody>
      </p:sp>
      <p:sp>
        <p:nvSpPr>
          <p:cNvPr id="5" name="Footer Placeholder 4">
            <a:extLst>
              <a:ext uri="{FF2B5EF4-FFF2-40B4-BE49-F238E27FC236}">
                <a16:creationId xmlns:a16="http://schemas.microsoft.com/office/drawing/2014/main" xmlns="" id="{0C507C9C-67D2-4801-9C16-9E7357A4B8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09E49689-A3B9-4D5A-9EA6-CD250540D14E}"/>
              </a:ext>
            </a:extLst>
          </p:cNvPr>
          <p:cNvSpPr>
            <a:spLocks noGrp="1"/>
          </p:cNvSpPr>
          <p:nvPr>
            <p:ph type="sldNum" sz="quarter" idx="12"/>
          </p:nvPr>
        </p:nvSpPr>
        <p:spPr/>
        <p:txBody>
          <a:bodyPr/>
          <a:lstStyle/>
          <a:p>
            <a:fld id="{47071E4E-F78D-48E8-B5E7-3F02498BA6BD}" type="slidenum">
              <a:rPr lang="en-GB" smtClean="0"/>
              <a:pPr/>
              <a:t>‹#›</a:t>
            </a:fld>
            <a:endParaRPr lang="en-GB"/>
          </a:p>
        </p:txBody>
      </p:sp>
    </p:spTree>
    <p:extLst>
      <p:ext uri="{BB962C8B-B14F-4D97-AF65-F5344CB8AC3E}">
        <p14:creationId xmlns:p14="http://schemas.microsoft.com/office/powerpoint/2010/main" xmlns="" val="642970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7AA2BE04-269A-417D-8347-CFE224F5C98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27D57D0E-873A-4C3E-A0FA-2A7C2F480E2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596B51FE-C337-405C-9E74-36BCE892581D}"/>
              </a:ext>
            </a:extLst>
          </p:cNvPr>
          <p:cNvSpPr>
            <a:spLocks noGrp="1"/>
          </p:cNvSpPr>
          <p:nvPr>
            <p:ph type="dt" sz="half" idx="10"/>
          </p:nvPr>
        </p:nvSpPr>
        <p:spPr/>
        <p:txBody>
          <a:bodyPr/>
          <a:lstStyle/>
          <a:p>
            <a:fld id="{A96B7214-57F8-4340-A41B-A753BBB57986}" type="datetimeFigureOut">
              <a:rPr lang="en-GB" smtClean="0"/>
              <a:pPr/>
              <a:t>11/10/2020</a:t>
            </a:fld>
            <a:endParaRPr lang="en-GB"/>
          </a:p>
        </p:txBody>
      </p:sp>
      <p:sp>
        <p:nvSpPr>
          <p:cNvPr id="5" name="Footer Placeholder 4">
            <a:extLst>
              <a:ext uri="{FF2B5EF4-FFF2-40B4-BE49-F238E27FC236}">
                <a16:creationId xmlns:a16="http://schemas.microsoft.com/office/drawing/2014/main" xmlns="" id="{20C6BC06-52D6-4747-88C0-B6A37D7143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0A3DEDEB-C1C7-4E1A-BB29-B052D21CADB5}"/>
              </a:ext>
            </a:extLst>
          </p:cNvPr>
          <p:cNvSpPr>
            <a:spLocks noGrp="1"/>
          </p:cNvSpPr>
          <p:nvPr>
            <p:ph type="sldNum" sz="quarter" idx="12"/>
          </p:nvPr>
        </p:nvSpPr>
        <p:spPr/>
        <p:txBody>
          <a:bodyPr/>
          <a:lstStyle/>
          <a:p>
            <a:fld id="{47071E4E-F78D-48E8-B5E7-3F02498BA6BD}" type="slidenum">
              <a:rPr lang="en-GB" smtClean="0"/>
              <a:pPr/>
              <a:t>‹#›</a:t>
            </a:fld>
            <a:endParaRPr lang="en-GB"/>
          </a:p>
        </p:txBody>
      </p:sp>
    </p:spTree>
    <p:extLst>
      <p:ext uri="{BB962C8B-B14F-4D97-AF65-F5344CB8AC3E}">
        <p14:creationId xmlns:p14="http://schemas.microsoft.com/office/powerpoint/2010/main" xmlns="" val="3627029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F48BCF7-73B9-4469-8BDD-92AA5B31418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0BA30334-1D21-4F4D-90E7-8762DD50D21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B1E71BD6-8906-4280-96CD-D60A350AB82F}"/>
              </a:ext>
            </a:extLst>
          </p:cNvPr>
          <p:cNvSpPr>
            <a:spLocks noGrp="1"/>
          </p:cNvSpPr>
          <p:nvPr>
            <p:ph type="dt" sz="half" idx="10"/>
          </p:nvPr>
        </p:nvSpPr>
        <p:spPr/>
        <p:txBody>
          <a:bodyPr/>
          <a:lstStyle/>
          <a:p>
            <a:fld id="{A96B7214-57F8-4340-A41B-A753BBB57986}" type="datetimeFigureOut">
              <a:rPr lang="en-GB" smtClean="0"/>
              <a:pPr/>
              <a:t>11/10/2020</a:t>
            </a:fld>
            <a:endParaRPr lang="en-GB"/>
          </a:p>
        </p:txBody>
      </p:sp>
      <p:sp>
        <p:nvSpPr>
          <p:cNvPr id="5" name="Footer Placeholder 4">
            <a:extLst>
              <a:ext uri="{FF2B5EF4-FFF2-40B4-BE49-F238E27FC236}">
                <a16:creationId xmlns:a16="http://schemas.microsoft.com/office/drawing/2014/main" xmlns="" id="{C8A12DE2-8893-453C-8476-2E1493E5F6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0D575F1A-BF54-4E07-B06C-5D5FF4B9CC3C}"/>
              </a:ext>
            </a:extLst>
          </p:cNvPr>
          <p:cNvSpPr>
            <a:spLocks noGrp="1"/>
          </p:cNvSpPr>
          <p:nvPr>
            <p:ph type="sldNum" sz="quarter" idx="12"/>
          </p:nvPr>
        </p:nvSpPr>
        <p:spPr/>
        <p:txBody>
          <a:bodyPr/>
          <a:lstStyle/>
          <a:p>
            <a:fld id="{47071E4E-F78D-48E8-B5E7-3F02498BA6BD}" type="slidenum">
              <a:rPr lang="en-GB" smtClean="0"/>
              <a:pPr/>
              <a:t>‹#›</a:t>
            </a:fld>
            <a:endParaRPr lang="en-GB"/>
          </a:p>
        </p:txBody>
      </p:sp>
    </p:spTree>
    <p:extLst>
      <p:ext uri="{BB962C8B-B14F-4D97-AF65-F5344CB8AC3E}">
        <p14:creationId xmlns:p14="http://schemas.microsoft.com/office/powerpoint/2010/main" xmlns="" val="4121949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5E5E70-7F46-4163-99BF-262BF936B1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xmlns="" id="{AE9B744D-E955-43D8-99BD-FC36075DF4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187703E6-8664-4F9C-B6D1-47362D32ACB2}"/>
              </a:ext>
            </a:extLst>
          </p:cNvPr>
          <p:cNvSpPr>
            <a:spLocks noGrp="1"/>
          </p:cNvSpPr>
          <p:nvPr>
            <p:ph type="dt" sz="half" idx="10"/>
          </p:nvPr>
        </p:nvSpPr>
        <p:spPr/>
        <p:txBody>
          <a:bodyPr/>
          <a:lstStyle/>
          <a:p>
            <a:fld id="{A96B7214-57F8-4340-A41B-A753BBB57986}" type="datetimeFigureOut">
              <a:rPr lang="en-GB" smtClean="0"/>
              <a:pPr/>
              <a:t>11/10/2020</a:t>
            </a:fld>
            <a:endParaRPr lang="en-GB"/>
          </a:p>
        </p:txBody>
      </p:sp>
      <p:sp>
        <p:nvSpPr>
          <p:cNvPr id="5" name="Footer Placeholder 4">
            <a:extLst>
              <a:ext uri="{FF2B5EF4-FFF2-40B4-BE49-F238E27FC236}">
                <a16:creationId xmlns:a16="http://schemas.microsoft.com/office/drawing/2014/main" xmlns="" id="{5F3751E9-BBFA-4287-A649-762D5BB005A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045A07AC-D322-444E-81FF-449055440A5F}"/>
              </a:ext>
            </a:extLst>
          </p:cNvPr>
          <p:cNvSpPr>
            <a:spLocks noGrp="1"/>
          </p:cNvSpPr>
          <p:nvPr>
            <p:ph type="sldNum" sz="quarter" idx="12"/>
          </p:nvPr>
        </p:nvSpPr>
        <p:spPr/>
        <p:txBody>
          <a:bodyPr/>
          <a:lstStyle/>
          <a:p>
            <a:fld id="{47071E4E-F78D-48E8-B5E7-3F02498BA6BD}" type="slidenum">
              <a:rPr lang="en-GB" smtClean="0"/>
              <a:pPr/>
              <a:t>‹#›</a:t>
            </a:fld>
            <a:endParaRPr lang="en-GB"/>
          </a:p>
        </p:txBody>
      </p:sp>
    </p:spTree>
    <p:extLst>
      <p:ext uri="{BB962C8B-B14F-4D97-AF65-F5344CB8AC3E}">
        <p14:creationId xmlns:p14="http://schemas.microsoft.com/office/powerpoint/2010/main" xmlns="" val="806353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1D8816-66BA-45B2-940C-C328B734680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6AA9EC4A-7D60-4B8F-B2AA-85B2E6B3AAF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xmlns="" id="{32697A88-A79F-4120-8872-DBE45B87F32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xmlns="" id="{9A6D5740-EC8C-4412-B364-48263D4014CB}"/>
              </a:ext>
            </a:extLst>
          </p:cNvPr>
          <p:cNvSpPr>
            <a:spLocks noGrp="1"/>
          </p:cNvSpPr>
          <p:nvPr>
            <p:ph type="dt" sz="half" idx="10"/>
          </p:nvPr>
        </p:nvSpPr>
        <p:spPr/>
        <p:txBody>
          <a:bodyPr/>
          <a:lstStyle/>
          <a:p>
            <a:fld id="{A96B7214-57F8-4340-A41B-A753BBB57986}" type="datetimeFigureOut">
              <a:rPr lang="en-GB" smtClean="0"/>
              <a:pPr/>
              <a:t>11/10/2020</a:t>
            </a:fld>
            <a:endParaRPr lang="en-GB"/>
          </a:p>
        </p:txBody>
      </p:sp>
      <p:sp>
        <p:nvSpPr>
          <p:cNvPr id="6" name="Footer Placeholder 5">
            <a:extLst>
              <a:ext uri="{FF2B5EF4-FFF2-40B4-BE49-F238E27FC236}">
                <a16:creationId xmlns:a16="http://schemas.microsoft.com/office/drawing/2014/main" xmlns="" id="{1E564657-C03D-417C-9AAE-DF400B2BA14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2A571B50-9CA0-463F-B2D5-38A87DFF3234}"/>
              </a:ext>
            </a:extLst>
          </p:cNvPr>
          <p:cNvSpPr>
            <a:spLocks noGrp="1"/>
          </p:cNvSpPr>
          <p:nvPr>
            <p:ph type="sldNum" sz="quarter" idx="12"/>
          </p:nvPr>
        </p:nvSpPr>
        <p:spPr/>
        <p:txBody>
          <a:bodyPr/>
          <a:lstStyle/>
          <a:p>
            <a:fld id="{47071E4E-F78D-48E8-B5E7-3F02498BA6BD}" type="slidenum">
              <a:rPr lang="en-GB" smtClean="0"/>
              <a:pPr/>
              <a:t>‹#›</a:t>
            </a:fld>
            <a:endParaRPr lang="en-GB"/>
          </a:p>
        </p:txBody>
      </p:sp>
    </p:spTree>
    <p:extLst>
      <p:ext uri="{BB962C8B-B14F-4D97-AF65-F5344CB8AC3E}">
        <p14:creationId xmlns:p14="http://schemas.microsoft.com/office/powerpoint/2010/main" xmlns="" val="447629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CE02A8A-E2A4-4153-BB82-52CDE59AA41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2838FF89-26C5-4F59-A1A9-4B9F7EB092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C6EB083C-EA47-4039-86D6-1D18B82928E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xmlns="" id="{F3F77AF1-C7C6-4E76-8A0A-1DC4785A45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D47DB42A-84F6-44E4-8255-332E212B2C6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xmlns="" id="{A2987618-B340-40B1-ADE6-EE3854FD6164}"/>
              </a:ext>
            </a:extLst>
          </p:cNvPr>
          <p:cNvSpPr>
            <a:spLocks noGrp="1"/>
          </p:cNvSpPr>
          <p:nvPr>
            <p:ph type="dt" sz="half" idx="10"/>
          </p:nvPr>
        </p:nvSpPr>
        <p:spPr/>
        <p:txBody>
          <a:bodyPr/>
          <a:lstStyle/>
          <a:p>
            <a:fld id="{A96B7214-57F8-4340-A41B-A753BBB57986}" type="datetimeFigureOut">
              <a:rPr lang="en-GB" smtClean="0"/>
              <a:pPr/>
              <a:t>11/10/2020</a:t>
            </a:fld>
            <a:endParaRPr lang="en-GB"/>
          </a:p>
        </p:txBody>
      </p:sp>
      <p:sp>
        <p:nvSpPr>
          <p:cNvPr id="8" name="Footer Placeholder 7">
            <a:extLst>
              <a:ext uri="{FF2B5EF4-FFF2-40B4-BE49-F238E27FC236}">
                <a16:creationId xmlns:a16="http://schemas.microsoft.com/office/drawing/2014/main" xmlns="" id="{7AF5D959-0FE3-4851-B1B5-F6DA4E813F9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xmlns="" id="{8303DD1B-4BE0-4C92-99F2-D56B1AC2A84A}"/>
              </a:ext>
            </a:extLst>
          </p:cNvPr>
          <p:cNvSpPr>
            <a:spLocks noGrp="1"/>
          </p:cNvSpPr>
          <p:nvPr>
            <p:ph type="sldNum" sz="quarter" idx="12"/>
          </p:nvPr>
        </p:nvSpPr>
        <p:spPr/>
        <p:txBody>
          <a:bodyPr/>
          <a:lstStyle/>
          <a:p>
            <a:fld id="{47071E4E-F78D-48E8-B5E7-3F02498BA6BD}" type="slidenum">
              <a:rPr lang="en-GB" smtClean="0"/>
              <a:pPr/>
              <a:t>‹#›</a:t>
            </a:fld>
            <a:endParaRPr lang="en-GB"/>
          </a:p>
        </p:txBody>
      </p:sp>
    </p:spTree>
    <p:extLst>
      <p:ext uri="{BB962C8B-B14F-4D97-AF65-F5344CB8AC3E}">
        <p14:creationId xmlns:p14="http://schemas.microsoft.com/office/powerpoint/2010/main" xmlns="" val="3546598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93C6AE2-BD50-4A3A-97A0-2B84E9DAA2B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xmlns="" id="{733F7221-03BA-4EB1-A3E2-BA59F9CDC8EF}"/>
              </a:ext>
            </a:extLst>
          </p:cNvPr>
          <p:cNvSpPr>
            <a:spLocks noGrp="1"/>
          </p:cNvSpPr>
          <p:nvPr>
            <p:ph type="dt" sz="half" idx="10"/>
          </p:nvPr>
        </p:nvSpPr>
        <p:spPr/>
        <p:txBody>
          <a:bodyPr/>
          <a:lstStyle/>
          <a:p>
            <a:fld id="{A96B7214-57F8-4340-A41B-A753BBB57986}" type="datetimeFigureOut">
              <a:rPr lang="en-GB" smtClean="0"/>
              <a:pPr/>
              <a:t>11/10/2020</a:t>
            </a:fld>
            <a:endParaRPr lang="en-GB"/>
          </a:p>
        </p:txBody>
      </p:sp>
      <p:sp>
        <p:nvSpPr>
          <p:cNvPr id="4" name="Footer Placeholder 3">
            <a:extLst>
              <a:ext uri="{FF2B5EF4-FFF2-40B4-BE49-F238E27FC236}">
                <a16:creationId xmlns:a16="http://schemas.microsoft.com/office/drawing/2014/main" xmlns="" id="{6120FEC1-1D44-4BCA-8652-2805EB4BC1E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xmlns="" id="{5BFE0664-01F2-4B34-8A2E-ECD9FA82FDC4}"/>
              </a:ext>
            </a:extLst>
          </p:cNvPr>
          <p:cNvSpPr>
            <a:spLocks noGrp="1"/>
          </p:cNvSpPr>
          <p:nvPr>
            <p:ph type="sldNum" sz="quarter" idx="12"/>
          </p:nvPr>
        </p:nvSpPr>
        <p:spPr/>
        <p:txBody>
          <a:bodyPr/>
          <a:lstStyle/>
          <a:p>
            <a:fld id="{47071E4E-F78D-48E8-B5E7-3F02498BA6BD}" type="slidenum">
              <a:rPr lang="en-GB" smtClean="0"/>
              <a:pPr/>
              <a:t>‹#›</a:t>
            </a:fld>
            <a:endParaRPr lang="en-GB"/>
          </a:p>
        </p:txBody>
      </p:sp>
    </p:spTree>
    <p:extLst>
      <p:ext uri="{BB962C8B-B14F-4D97-AF65-F5344CB8AC3E}">
        <p14:creationId xmlns:p14="http://schemas.microsoft.com/office/powerpoint/2010/main" xmlns="" val="1906898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468D535B-A703-4B41-9700-65C51BA85BC5}"/>
              </a:ext>
            </a:extLst>
          </p:cNvPr>
          <p:cNvSpPr>
            <a:spLocks noGrp="1"/>
          </p:cNvSpPr>
          <p:nvPr>
            <p:ph type="dt" sz="half" idx="10"/>
          </p:nvPr>
        </p:nvSpPr>
        <p:spPr/>
        <p:txBody>
          <a:bodyPr/>
          <a:lstStyle/>
          <a:p>
            <a:fld id="{A96B7214-57F8-4340-A41B-A753BBB57986}" type="datetimeFigureOut">
              <a:rPr lang="en-GB" smtClean="0"/>
              <a:pPr/>
              <a:t>11/10/2020</a:t>
            </a:fld>
            <a:endParaRPr lang="en-GB"/>
          </a:p>
        </p:txBody>
      </p:sp>
      <p:sp>
        <p:nvSpPr>
          <p:cNvPr id="3" name="Footer Placeholder 2">
            <a:extLst>
              <a:ext uri="{FF2B5EF4-FFF2-40B4-BE49-F238E27FC236}">
                <a16:creationId xmlns:a16="http://schemas.microsoft.com/office/drawing/2014/main" xmlns="" id="{509B1B2F-F33B-499D-BB4F-AA6182B99CC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xmlns="" id="{5308A7D2-2D9C-4D72-AD59-CA38A369613D}"/>
              </a:ext>
            </a:extLst>
          </p:cNvPr>
          <p:cNvSpPr>
            <a:spLocks noGrp="1"/>
          </p:cNvSpPr>
          <p:nvPr>
            <p:ph type="sldNum" sz="quarter" idx="12"/>
          </p:nvPr>
        </p:nvSpPr>
        <p:spPr/>
        <p:txBody>
          <a:bodyPr/>
          <a:lstStyle/>
          <a:p>
            <a:fld id="{47071E4E-F78D-48E8-B5E7-3F02498BA6BD}" type="slidenum">
              <a:rPr lang="en-GB" smtClean="0"/>
              <a:pPr/>
              <a:t>‹#›</a:t>
            </a:fld>
            <a:endParaRPr lang="en-GB"/>
          </a:p>
        </p:txBody>
      </p:sp>
    </p:spTree>
    <p:extLst>
      <p:ext uri="{BB962C8B-B14F-4D97-AF65-F5344CB8AC3E}">
        <p14:creationId xmlns:p14="http://schemas.microsoft.com/office/powerpoint/2010/main" xmlns="" val="367187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BD1AA1D-2D27-450B-B7DD-1CF706FE6A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461852FC-782A-470F-8EC5-ED238C4F6F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xmlns="" id="{2916E674-AD41-4F1E-9801-8EFC67EB16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AF2EC955-5DB1-4ECE-8A51-38BCEE973262}"/>
              </a:ext>
            </a:extLst>
          </p:cNvPr>
          <p:cNvSpPr>
            <a:spLocks noGrp="1"/>
          </p:cNvSpPr>
          <p:nvPr>
            <p:ph type="dt" sz="half" idx="10"/>
          </p:nvPr>
        </p:nvSpPr>
        <p:spPr/>
        <p:txBody>
          <a:bodyPr/>
          <a:lstStyle/>
          <a:p>
            <a:fld id="{A96B7214-57F8-4340-A41B-A753BBB57986}" type="datetimeFigureOut">
              <a:rPr lang="en-GB" smtClean="0"/>
              <a:pPr/>
              <a:t>11/10/2020</a:t>
            </a:fld>
            <a:endParaRPr lang="en-GB"/>
          </a:p>
        </p:txBody>
      </p:sp>
      <p:sp>
        <p:nvSpPr>
          <p:cNvPr id="6" name="Footer Placeholder 5">
            <a:extLst>
              <a:ext uri="{FF2B5EF4-FFF2-40B4-BE49-F238E27FC236}">
                <a16:creationId xmlns:a16="http://schemas.microsoft.com/office/drawing/2014/main" xmlns="" id="{E5F54C49-7D8A-43B6-9419-B424819A9C8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A1F1C64C-138E-49EE-A076-D00167A68720}"/>
              </a:ext>
            </a:extLst>
          </p:cNvPr>
          <p:cNvSpPr>
            <a:spLocks noGrp="1"/>
          </p:cNvSpPr>
          <p:nvPr>
            <p:ph type="sldNum" sz="quarter" idx="12"/>
          </p:nvPr>
        </p:nvSpPr>
        <p:spPr/>
        <p:txBody>
          <a:bodyPr/>
          <a:lstStyle/>
          <a:p>
            <a:fld id="{47071E4E-F78D-48E8-B5E7-3F02498BA6BD}" type="slidenum">
              <a:rPr lang="en-GB" smtClean="0"/>
              <a:pPr/>
              <a:t>‹#›</a:t>
            </a:fld>
            <a:endParaRPr lang="en-GB"/>
          </a:p>
        </p:txBody>
      </p:sp>
    </p:spTree>
    <p:extLst>
      <p:ext uri="{BB962C8B-B14F-4D97-AF65-F5344CB8AC3E}">
        <p14:creationId xmlns:p14="http://schemas.microsoft.com/office/powerpoint/2010/main" xmlns="" val="742011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C28AA00-38E2-4496-95AB-2575896262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xmlns="" id="{534ADDC9-D688-412F-BD3C-A30A37D5F2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xmlns="" id="{48F83353-1A22-44A3-AD98-C9DD614BF2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46AB7274-8A86-44EE-A75D-2F8E5B2B250B}"/>
              </a:ext>
            </a:extLst>
          </p:cNvPr>
          <p:cNvSpPr>
            <a:spLocks noGrp="1"/>
          </p:cNvSpPr>
          <p:nvPr>
            <p:ph type="dt" sz="half" idx="10"/>
          </p:nvPr>
        </p:nvSpPr>
        <p:spPr/>
        <p:txBody>
          <a:bodyPr/>
          <a:lstStyle/>
          <a:p>
            <a:fld id="{A96B7214-57F8-4340-A41B-A753BBB57986}" type="datetimeFigureOut">
              <a:rPr lang="en-GB" smtClean="0"/>
              <a:pPr/>
              <a:t>11/10/2020</a:t>
            </a:fld>
            <a:endParaRPr lang="en-GB"/>
          </a:p>
        </p:txBody>
      </p:sp>
      <p:sp>
        <p:nvSpPr>
          <p:cNvPr id="6" name="Footer Placeholder 5">
            <a:extLst>
              <a:ext uri="{FF2B5EF4-FFF2-40B4-BE49-F238E27FC236}">
                <a16:creationId xmlns:a16="http://schemas.microsoft.com/office/drawing/2014/main" xmlns="" id="{328FBE4F-AFFF-4ED2-B3E4-FCAC042C9D3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4D0F6642-36A1-4A38-8B1A-73FAC2690079}"/>
              </a:ext>
            </a:extLst>
          </p:cNvPr>
          <p:cNvSpPr>
            <a:spLocks noGrp="1"/>
          </p:cNvSpPr>
          <p:nvPr>
            <p:ph type="sldNum" sz="quarter" idx="12"/>
          </p:nvPr>
        </p:nvSpPr>
        <p:spPr/>
        <p:txBody>
          <a:bodyPr/>
          <a:lstStyle/>
          <a:p>
            <a:fld id="{47071E4E-F78D-48E8-B5E7-3F02498BA6BD}" type="slidenum">
              <a:rPr lang="en-GB" smtClean="0"/>
              <a:pPr/>
              <a:t>‹#›</a:t>
            </a:fld>
            <a:endParaRPr lang="en-GB"/>
          </a:p>
        </p:txBody>
      </p:sp>
    </p:spTree>
    <p:extLst>
      <p:ext uri="{BB962C8B-B14F-4D97-AF65-F5344CB8AC3E}">
        <p14:creationId xmlns:p14="http://schemas.microsoft.com/office/powerpoint/2010/main" xmlns="" val="3009436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65C2FB37-9DBC-409E-88D5-D3FBCC141D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9CE5B04B-8DB8-41B6-8A86-80E76F60B0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0AFC347A-B274-4B77-A548-50B5AB051B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6B7214-57F8-4340-A41B-A753BBB57986}" type="datetimeFigureOut">
              <a:rPr lang="en-GB" smtClean="0"/>
              <a:pPr/>
              <a:t>11/10/2020</a:t>
            </a:fld>
            <a:endParaRPr lang="en-GB"/>
          </a:p>
        </p:txBody>
      </p:sp>
      <p:sp>
        <p:nvSpPr>
          <p:cNvPr id="5" name="Footer Placeholder 4">
            <a:extLst>
              <a:ext uri="{FF2B5EF4-FFF2-40B4-BE49-F238E27FC236}">
                <a16:creationId xmlns:a16="http://schemas.microsoft.com/office/drawing/2014/main" xmlns="" id="{525AF50B-D94E-44EE-B723-CB7A27419F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xmlns="" id="{EF379165-4F52-443B-8C3E-342C7BC749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071E4E-F78D-48E8-B5E7-3F02498BA6BD}" type="slidenum">
              <a:rPr lang="en-GB" smtClean="0"/>
              <a:pPr/>
              <a:t>‹#›</a:t>
            </a:fld>
            <a:endParaRPr lang="en-GB"/>
          </a:p>
        </p:txBody>
      </p:sp>
    </p:spTree>
    <p:extLst>
      <p:ext uri="{BB962C8B-B14F-4D97-AF65-F5344CB8AC3E}">
        <p14:creationId xmlns:p14="http://schemas.microsoft.com/office/powerpoint/2010/main" xmlns="" val="1601692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9F968EC-B98E-4BF9-AECF-B64D81FC638A}"/>
              </a:ext>
            </a:extLst>
          </p:cNvPr>
          <p:cNvSpPr>
            <a:spLocks noGrp="1"/>
          </p:cNvSpPr>
          <p:nvPr>
            <p:ph type="ctrTitle"/>
          </p:nvPr>
        </p:nvSpPr>
        <p:spPr>
          <a:xfrm>
            <a:off x="1524000" y="1122363"/>
            <a:ext cx="9144000" cy="1978646"/>
          </a:xfrm>
        </p:spPr>
        <p:txBody>
          <a:bodyPr>
            <a:normAutofit/>
          </a:bodyPr>
          <a:lstStyle/>
          <a:p>
            <a:r>
              <a:rPr lang="en-US" sz="4400" dirty="0" smtClean="0">
                <a:latin typeface="Verdana" panose="020B0604030504040204" pitchFamily="34" charset="0"/>
                <a:ea typeface="Verdana" panose="020B0604030504040204" pitchFamily="34" charset="0"/>
              </a:rPr>
              <a:t>Community </a:t>
            </a:r>
            <a:r>
              <a:rPr lang="en-US" sz="4400" dirty="0">
                <a:latin typeface="Verdana" panose="020B0604030504040204" pitchFamily="34" charset="0"/>
                <a:ea typeface="Verdana" panose="020B0604030504040204" pitchFamily="34" charset="0"/>
              </a:rPr>
              <a:t>Based Food System: Milestone to Organic Agriculture</a:t>
            </a:r>
            <a:endParaRPr lang="en-GB" sz="4400" dirty="0">
              <a:latin typeface="Verdana" panose="020B0604030504040204" pitchFamily="34" charset="0"/>
              <a:ea typeface="Verdana" panose="020B0604030504040204" pitchFamily="34" charset="0"/>
            </a:endParaRPr>
          </a:p>
        </p:txBody>
      </p:sp>
      <p:sp>
        <p:nvSpPr>
          <p:cNvPr id="3" name="Subtitle 2">
            <a:extLst>
              <a:ext uri="{FF2B5EF4-FFF2-40B4-BE49-F238E27FC236}">
                <a16:creationId xmlns:a16="http://schemas.microsoft.com/office/drawing/2014/main" xmlns="" id="{D43FAC30-B795-4BF9-9340-637A532B9E39}"/>
              </a:ext>
            </a:extLst>
          </p:cNvPr>
          <p:cNvSpPr>
            <a:spLocks noGrp="1"/>
          </p:cNvSpPr>
          <p:nvPr>
            <p:ph type="subTitle" idx="1"/>
          </p:nvPr>
        </p:nvSpPr>
        <p:spPr>
          <a:xfrm>
            <a:off x="1524000" y="3602037"/>
            <a:ext cx="9144000" cy="2387599"/>
          </a:xfrm>
        </p:spPr>
        <p:txBody>
          <a:bodyPr>
            <a:normAutofit/>
          </a:bodyPr>
          <a:lstStyle/>
          <a:p>
            <a:r>
              <a:rPr lang="en-US" dirty="0" err="1" smtClean="0"/>
              <a:t>Ananta</a:t>
            </a:r>
            <a:r>
              <a:rPr lang="en-US" dirty="0" smtClean="0"/>
              <a:t> P </a:t>
            </a:r>
            <a:r>
              <a:rPr lang="en-US" dirty="0" err="1" smtClean="0"/>
              <a:t>Subedi</a:t>
            </a:r>
            <a:endParaRPr lang="en-US" dirty="0" smtClean="0"/>
          </a:p>
          <a:p>
            <a:r>
              <a:rPr lang="en-US" dirty="0" smtClean="0"/>
              <a:t>Department </a:t>
            </a:r>
            <a:r>
              <a:rPr lang="en-US" dirty="0"/>
              <a:t>of Agri-botany and Conservation Ecology</a:t>
            </a:r>
          </a:p>
          <a:p>
            <a:r>
              <a:rPr lang="en-US" dirty="0"/>
              <a:t>Agriculture and Forestry University</a:t>
            </a:r>
          </a:p>
          <a:p>
            <a:r>
              <a:rPr lang="en-US" dirty="0"/>
              <a:t>Chitwan, Rampur</a:t>
            </a:r>
          </a:p>
          <a:p>
            <a:endParaRPr lang="en-GB" dirty="0"/>
          </a:p>
        </p:txBody>
      </p:sp>
    </p:spTree>
    <p:extLst>
      <p:ext uri="{BB962C8B-B14F-4D97-AF65-F5344CB8AC3E}">
        <p14:creationId xmlns:p14="http://schemas.microsoft.com/office/powerpoint/2010/main" xmlns="" val="3590769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AF1342A-A0B7-45DF-A4DF-BA1ACE774A1F}"/>
              </a:ext>
            </a:extLst>
          </p:cNvPr>
          <p:cNvSpPr>
            <a:spLocks noGrp="1"/>
          </p:cNvSpPr>
          <p:nvPr>
            <p:ph type="title"/>
          </p:nvPr>
        </p:nvSpPr>
        <p:spPr/>
        <p:txBody>
          <a:bodyPr/>
          <a:lstStyle/>
          <a:p>
            <a:r>
              <a:rPr lang="en-US" dirty="0"/>
              <a:t>3. Benefit to small holder farmers</a:t>
            </a:r>
            <a:endParaRPr lang="en-GB" dirty="0"/>
          </a:p>
        </p:txBody>
      </p:sp>
      <p:sp>
        <p:nvSpPr>
          <p:cNvPr id="3" name="Content Placeholder 2">
            <a:extLst>
              <a:ext uri="{FF2B5EF4-FFF2-40B4-BE49-F238E27FC236}">
                <a16:creationId xmlns:a16="http://schemas.microsoft.com/office/drawing/2014/main" xmlns="" id="{1172BD47-B16D-4B42-B6BD-8C5FA2FE8B99}"/>
              </a:ext>
            </a:extLst>
          </p:cNvPr>
          <p:cNvSpPr>
            <a:spLocks noGrp="1"/>
          </p:cNvSpPr>
          <p:nvPr>
            <p:ph idx="1"/>
          </p:nvPr>
        </p:nvSpPr>
        <p:spPr/>
        <p:txBody>
          <a:bodyPr>
            <a:normAutofit fontScale="92500" lnSpcReduction="10000"/>
          </a:bodyPr>
          <a:lstStyle/>
          <a:p>
            <a:r>
              <a:rPr lang="en-US" dirty="0"/>
              <a:t>Small holders which in the name of commercial agriculture are facing adverse problems such as soil depletion, changing rainfall patterns</a:t>
            </a:r>
          </a:p>
          <a:p>
            <a:r>
              <a:rPr lang="en-US" dirty="0"/>
              <a:t>The major problems faced by small holders is market access and limited access to inputs and extension services</a:t>
            </a:r>
          </a:p>
          <a:p>
            <a:r>
              <a:rPr lang="en-US" dirty="0"/>
              <a:t>Organic food and fiber is the fastest growing high value market chains with huge potentials for benefiting a large number of small holder farmers</a:t>
            </a:r>
          </a:p>
          <a:p>
            <a:r>
              <a:rPr lang="en-US" dirty="0"/>
              <a:t>According to (Willer, Yussefi, &amp; Sorensen, 2011), globally 37.2 million ha of land in 160 million countries was certified organic</a:t>
            </a:r>
          </a:p>
          <a:p>
            <a:r>
              <a:rPr lang="en-US" dirty="0"/>
              <a:t>The number of certified organic land is in increasing rate and the main reason for it is community based food system with the involvement of small holders. </a:t>
            </a:r>
            <a:endParaRPr lang="en-GB" dirty="0"/>
          </a:p>
          <a:p>
            <a:endParaRPr lang="en-GB" dirty="0"/>
          </a:p>
        </p:txBody>
      </p:sp>
    </p:spTree>
    <p:extLst>
      <p:ext uri="{BB962C8B-B14F-4D97-AF65-F5344CB8AC3E}">
        <p14:creationId xmlns:p14="http://schemas.microsoft.com/office/powerpoint/2010/main" xmlns="" val="3263154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3121FBB-08FA-4F09-8D5D-087FE8E74767}"/>
              </a:ext>
            </a:extLst>
          </p:cNvPr>
          <p:cNvSpPr>
            <a:spLocks noGrp="1"/>
          </p:cNvSpPr>
          <p:nvPr>
            <p:ph type="title"/>
          </p:nvPr>
        </p:nvSpPr>
        <p:spPr/>
        <p:txBody>
          <a:bodyPr/>
          <a:lstStyle/>
          <a:p>
            <a:r>
              <a:rPr lang="en-US" dirty="0"/>
              <a:t>4. Growing public interest in organic food:</a:t>
            </a:r>
            <a:endParaRPr lang="en-GB" dirty="0"/>
          </a:p>
        </p:txBody>
      </p:sp>
      <p:sp>
        <p:nvSpPr>
          <p:cNvPr id="3" name="Content Placeholder 2">
            <a:extLst>
              <a:ext uri="{FF2B5EF4-FFF2-40B4-BE49-F238E27FC236}">
                <a16:creationId xmlns:a16="http://schemas.microsoft.com/office/drawing/2014/main" xmlns="" id="{2642F666-E2A3-4ECD-BA5F-40B40198AF1E}"/>
              </a:ext>
            </a:extLst>
          </p:cNvPr>
          <p:cNvSpPr>
            <a:spLocks noGrp="1"/>
          </p:cNvSpPr>
          <p:nvPr>
            <p:ph idx="1"/>
          </p:nvPr>
        </p:nvSpPr>
        <p:spPr/>
        <p:txBody>
          <a:bodyPr/>
          <a:lstStyle/>
          <a:p>
            <a:r>
              <a:rPr lang="en-US" dirty="0"/>
              <a:t>With education and health intervention, people are more conscious about nutrition and diet</a:t>
            </a:r>
          </a:p>
          <a:p>
            <a:r>
              <a:rPr lang="en-US" dirty="0"/>
              <a:t>increase demand of organic food</a:t>
            </a:r>
          </a:p>
          <a:p>
            <a:r>
              <a:rPr lang="en-US" dirty="0"/>
              <a:t>Boosted by community based food system</a:t>
            </a:r>
            <a:endParaRPr lang="en-GB" dirty="0"/>
          </a:p>
        </p:txBody>
      </p:sp>
    </p:spTree>
    <p:extLst>
      <p:ext uri="{BB962C8B-B14F-4D97-AF65-F5344CB8AC3E}">
        <p14:creationId xmlns:p14="http://schemas.microsoft.com/office/powerpoint/2010/main" xmlns="" val="2792572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19ACB4F-0E7B-498D-888A-BA8AAF8C11F1}"/>
              </a:ext>
            </a:extLst>
          </p:cNvPr>
          <p:cNvSpPr>
            <a:spLocks noGrp="1"/>
          </p:cNvSpPr>
          <p:nvPr>
            <p:ph type="title"/>
          </p:nvPr>
        </p:nvSpPr>
        <p:spPr/>
        <p:txBody>
          <a:bodyPr/>
          <a:lstStyle/>
          <a:p>
            <a:r>
              <a:rPr lang="en-US" dirty="0"/>
              <a:t>Conclusion</a:t>
            </a:r>
            <a:endParaRPr lang="en-GB" dirty="0"/>
          </a:p>
        </p:txBody>
      </p:sp>
      <p:sp>
        <p:nvSpPr>
          <p:cNvPr id="3" name="Content Placeholder 2">
            <a:extLst>
              <a:ext uri="{FF2B5EF4-FFF2-40B4-BE49-F238E27FC236}">
                <a16:creationId xmlns:a16="http://schemas.microsoft.com/office/drawing/2014/main" xmlns="" id="{35CC0694-F66D-4E77-8DA9-A4CD85D433D9}"/>
              </a:ext>
            </a:extLst>
          </p:cNvPr>
          <p:cNvSpPr>
            <a:spLocks noGrp="1"/>
          </p:cNvSpPr>
          <p:nvPr>
            <p:ph idx="1"/>
          </p:nvPr>
        </p:nvSpPr>
        <p:spPr/>
        <p:txBody>
          <a:bodyPr>
            <a:normAutofit fontScale="92500"/>
          </a:bodyPr>
          <a:lstStyle/>
          <a:p>
            <a:r>
              <a:rPr lang="en-US" dirty="0"/>
              <a:t>Food security, health, decent livelihood, gender equity, safe working condition are basic human rights that can be achieved though food system</a:t>
            </a:r>
          </a:p>
          <a:p>
            <a:r>
              <a:rPr lang="en-US" dirty="0"/>
              <a:t>Conventional agriculture made people below poverty line</a:t>
            </a:r>
          </a:p>
          <a:p>
            <a:r>
              <a:rPr lang="en-US" dirty="0"/>
              <a:t>industrial agriculture devoid people with healthy and nutritious people</a:t>
            </a:r>
          </a:p>
          <a:p>
            <a:r>
              <a:rPr lang="en-US" dirty="0"/>
              <a:t>Community based food system made the involvement of small farmer for the production and consumption at local level</a:t>
            </a:r>
          </a:p>
          <a:p>
            <a:r>
              <a:rPr lang="en-US" dirty="0"/>
              <a:t>For sustainable food production with efficient use of natural resources organic method of food production could solve the problem of food security at both developed and developing countries</a:t>
            </a:r>
            <a:endParaRPr lang="en-GB" dirty="0"/>
          </a:p>
        </p:txBody>
      </p:sp>
    </p:spTree>
    <p:extLst>
      <p:ext uri="{BB962C8B-B14F-4D97-AF65-F5344CB8AC3E}">
        <p14:creationId xmlns:p14="http://schemas.microsoft.com/office/powerpoint/2010/main" xmlns="" val="10763415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F9190D-9310-4DAE-AB13-C994ADC590F5}"/>
              </a:ext>
            </a:extLst>
          </p:cNvPr>
          <p:cNvSpPr>
            <a:spLocks noGrp="1"/>
          </p:cNvSpPr>
          <p:nvPr>
            <p:ph type="ctrTitle"/>
          </p:nvPr>
        </p:nvSpPr>
        <p:spPr>
          <a:xfrm>
            <a:off x="503583" y="154955"/>
            <a:ext cx="9144000" cy="2387600"/>
          </a:xfrm>
        </p:spPr>
        <p:txBody>
          <a:bodyPr/>
          <a:lstStyle/>
          <a:p>
            <a:r>
              <a:rPr lang="en-US" dirty="0"/>
              <a:t>References:</a:t>
            </a:r>
            <a:endParaRPr lang="en-GB" dirty="0"/>
          </a:p>
        </p:txBody>
      </p:sp>
      <p:sp>
        <p:nvSpPr>
          <p:cNvPr id="3" name="Subtitle 2">
            <a:extLst>
              <a:ext uri="{FF2B5EF4-FFF2-40B4-BE49-F238E27FC236}">
                <a16:creationId xmlns:a16="http://schemas.microsoft.com/office/drawing/2014/main" xmlns="" id="{9A32EF2B-09D0-4D54-B7CC-E9443D3481CE}"/>
              </a:ext>
            </a:extLst>
          </p:cNvPr>
          <p:cNvSpPr>
            <a:spLocks noGrp="1"/>
          </p:cNvSpPr>
          <p:nvPr>
            <p:ph type="subTitle" idx="1"/>
          </p:nvPr>
        </p:nvSpPr>
        <p:spPr/>
        <p:txBody>
          <a:bodyPr>
            <a:normAutofit fontScale="85000" lnSpcReduction="20000"/>
          </a:bodyPr>
          <a:lstStyle/>
          <a:p>
            <a:pPr algn="just"/>
            <a:r>
              <a:rPr lang="en-US" dirty="0"/>
              <a:t>FAO. (2011). </a:t>
            </a:r>
            <a:r>
              <a:rPr lang="en-US" i="1" dirty="0"/>
              <a:t>The State of Food and Agriculture.</a:t>
            </a:r>
            <a:r>
              <a:rPr lang="en-US" dirty="0"/>
              <a:t> Rome: Food and Agriculture Organization of United Nations.</a:t>
            </a:r>
            <a:endParaRPr lang="en-GB" dirty="0"/>
          </a:p>
          <a:p>
            <a:pPr algn="just"/>
            <a:r>
              <a:rPr lang="en-US" dirty="0"/>
              <a:t>IFOAM. (2009). </a:t>
            </a:r>
            <a:r>
              <a:rPr lang="en-US" i="1" dirty="0"/>
              <a:t>Organic Agriculture Worldwide.</a:t>
            </a:r>
            <a:r>
              <a:rPr lang="en-US" dirty="0"/>
              <a:t> France: International Federation of Organic Agriculture Movements (IFOAM).</a:t>
            </a:r>
            <a:endParaRPr lang="en-GB" dirty="0"/>
          </a:p>
          <a:p>
            <a:pPr algn="just"/>
            <a:r>
              <a:rPr lang="en-US" dirty="0"/>
              <a:t>Pandya, R. (2002). Feeding The world Through Community Based Food Systems. </a:t>
            </a:r>
            <a:r>
              <a:rPr lang="en-US" i="1" dirty="0"/>
              <a:t>Salzburg Seminar 398</a:t>
            </a:r>
            <a:r>
              <a:rPr lang="en-US" dirty="0"/>
              <a:t> (p. 18). Austria: Seeds of Hope</a:t>
            </a:r>
            <a:endParaRPr lang="en-GB" dirty="0"/>
          </a:p>
          <a:p>
            <a:endParaRPr lang="en-GB" dirty="0"/>
          </a:p>
        </p:txBody>
      </p:sp>
    </p:spTree>
    <p:extLst>
      <p:ext uri="{BB962C8B-B14F-4D97-AF65-F5344CB8AC3E}">
        <p14:creationId xmlns:p14="http://schemas.microsoft.com/office/powerpoint/2010/main" xmlns="" val="9650071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4FC6C8E6-121E-4EDA-9ED4-0764AA7CB1D8}"/>
              </a:ext>
            </a:extLst>
          </p:cNvPr>
          <p:cNvSpPr/>
          <p:nvPr/>
        </p:nvSpPr>
        <p:spPr>
          <a:xfrm>
            <a:off x="4280631" y="2967335"/>
            <a:ext cx="3630738" cy="923330"/>
          </a:xfrm>
          <a:prstGeom prst="rect">
            <a:avLst/>
          </a:prstGeom>
          <a:noFill/>
        </p:spPr>
        <p:txBody>
          <a:bodyPr wrap="none" lIns="91440" tIns="45720" rIns="91440" bIns="45720">
            <a:spAutoFit/>
          </a:bodyPr>
          <a:lstStyle/>
          <a:p>
            <a:pPr algn="ctr"/>
            <a:r>
              <a:rPr 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THANK YOU</a:t>
            </a:r>
            <a:endParaRPr lang="en-GB"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xmlns="" val="127318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B416A42-2595-420E-9745-24AF65A85A57}"/>
              </a:ext>
            </a:extLst>
          </p:cNvPr>
          <p:cNvSpPr>
            <a:spLocks noGrp="1"/>
          </p:cNvSpPr>
          <p:nvPr>
            <p:ph type="title"/>
          </p:nvPr>
        </p:nvSpPr>
        <p:spPr/>
        <p:txBody>
          <a:bodyPr/>
          <a:lstStyle/>
          <a:p>
            <a:r>
              <a:rPr lang="en-US" dirty="0"/>
              <a:t>What is community based food system</a:t>
            </a:r>
            <a:endParaRPr lang="en-GB" dirty="0"/>
          </a:p>
        </p:txBody>
      </p:sp>
      <p:sp>
        <p:nvSpPr>
          <p:cNvPr id="3" name="Content Placeholder 2">
            <a:extLst>
              <a:ext uri="{FF2B5EF4-FFF2-40B4-BE49-F238E27FC236}">
                <a16:creationId xmlns:a16="http://schemas.microsoft.com/office/drawing/2014/main" xmlns="" id="{4128DCAB-DE33-4D54-B211-A19834045FC9}"/>
              </a:ext>
            </a:extLst>
          </p:cNvPr>
          <p:cNvSpPr>
            <a:spLocks noGrp="1"/>
          </p:cNvSpPr>
          <p:nvPr>
            <p:ph idx="1"/>
          </p:nvPr>
        </p:nvSpPr>
        <p:spPr/>
        <p:txBody>
          <a:bodyPr/>
          <a:lstStyle/>
          <a:p>
            <a:r>
              <a:rPr lang="en-US" dirty="0"/>
              <a:t>Community based food system are those food system that are focused on producing food for local consumption in small scale</a:t>
            </a:r>
          </a:p>
          <a:p>
            <a:r>
              <a:rPr lang="en-US" dirty="0"/>
              <a:t> Different from those system linked to industrialized agriculture</a:t>
            </a:r>
            <a:endParaRPr lang="en-GB" dirty="0"/>
          </a:p>
        </p:txBody>
      </p:sp>
    </p:spTree>
    <p:extLst>
      <p:ext uri="{BB962C8B-B14F-4D97-AF65-F5344CB8AC3E}">
        <p14:creationId xmlns:p14="http://schemas.microsoft.com/office/powerpoint/2010/main" xmlns="" val="1393383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A16CC5D-7BFD-45C4-A550-EA3A7731A2E3}"/>
              </a:ext>
            </a:extLst>
          </p:cNvPr>
          <p:cNvSpPr>
            <a:spLocks noGrp="1"/>
          </p:cNvSpPr>
          <p:nvPr>
            <p:ph type="title"/>
          </p:nvPr>
        </p:nvSpPr>
        <p:spPr/>
        <p:txBody>
          <a:bodyPr/>
          <a:lstStyle/>
          <a:p>
            <a:r>
              <a:rPr lang="en-US" dirty="0"/>
              <a:t>Characteristics of community based food system</a:t>
            </a:r>
            <a:endParaRPr lang="en-GB" dirty="0"/>
          </a:p>
        </p:txBody>
      </p:sp>
      <p:sp>
        <p:nvSpPr>
          <p:cNvPr id="3" name="Content Placeholder 2">
            <a:extLst>
              <a:ext uri="{FF2B5EF4-FFF2-40B4-BE49-F238E27FC236}">
                <a16:creationId xmlns:a16="http://schemas.microsoft.com/office/drawing/2014/main" xmlns="" id="{E5733601-C640-4089-A5EC-9507750EC581}"/>
              </a:ext>
            </a:extLst>
          </p:cNvPr>
          <p:cNvSpPr>
            <a:spLocks noGrp="1"/>
          </p:cNvSpPr>
          <p:nvPr>
            <p:ph idx="1"/>
          </p:nvPr>
        </p:nvSpPr>
        <p:spPr/>
        <p:txBody>
          <a:bodyPr/>
          <a:lstStyle/>
          <a:p>
            <a:pPr lvl="0"/>
            <a:r>
              <a:rPr lang="en-US" dirty="0"/>
              <a:t>Stronger connection between producer and consumer</a:t>
            </a:r>
            <a:endParaRPr lang="en-GB" dirty="0"/>
          </a:p>
          <a:p>
            <a:pPr lvl="0"/>
            <a:r>
              <a:rPr lang="en-US" dirty="0"/>
              <a:t>Distributed food production, reducing local community dependent on food from outside the community</a:t>
            </a:r>
            <a:endParaRPr lang="en-GB" dirty="0"/>
          </a:p>
          <a:p>
            <a:pPr lvl="0"/>
            <a:r>
              <a:rPr lang="en-US" dirty="0"/>
              <a:t>Diversification of local food supply, providing local consumers with more diverse food choices</a:t>
            </a:r>
            <a:endParaRPr lang="en-GB" dirty="0"/>
          </a:p>
          <a:p>
            <a:pPr lvl="0"/>
            <a:r>
              <a:rPr lang="en-US" dirty="0"/>
              <a:t>Recognition of specific cultural and social food preferences and needs of the community</a:t>
            </a:r>
            <a:endParaRPr lang="en-GB" dirty="0"/>
          </a:p>
          <a:p>
            <a:pPr lvl="0"/>
            <a:r>
              <a:rPr lang="en-US" dirty="0"/>
              <a:t>Creation of jobs and economic diversity and vibrancy to the local community by using food and agriculture as an economic engine</a:t>
            </a:r>
            <a:endParaRPr lang="en-GB" dirty="0"/>
          </a:p>
          <a:p>
            <a:endParaRPr lang="en-GB" dirty="0"/>
          </a:p>
        </p:txBody>
      </p:sp>
    </p:spTree>
    <p:extLst>
      <p:ext uri="{BB962C8B-B14F-4D97-AF65-F5344CB8AC3E}">
        <p14:creationId xmlns:p14="http://schemas.microsoft.com/office/powerpoint/2010/main" xmlns="" val="4244849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8DB111-132F-4139-8513-F4E01DFC4E7F}"/>
              </a:ext>
            </a:extLst>
          </p:cNvPr>
          <p:cNvSpPr>
            <a:spLocks noGrp="1"/>
          </p:cNvSpPr>
          <p:nvPr>
            <p:ph type="title"/>
          </p:nvPr>
        </p:nvSpPr>
        <p:spPr/>
        <p:txBody>
          <a:bodyPr/>
          <a:lstStyle/>
          <a:p>
            <a:r>
              <a:rPr lang="en-US" dirty="0"/>
              <a:t>Organic agriculture</a:t>
            </a:r>
            <a:endParaRPr lang="en-GB" dirty="0"/>
          </a:p>
        </p:txBody>
      </p:sp>
      <p:sp>
        <p:nvSpPr>
          <p:cNvPr id="3" name="Content Placeholder 2">
            <a:extLst>
              <a:ext uri="{FF2B5EF4-FFF2-40B4-BE49-F238E27FC236}">
                <a16:creationId xmlns:a16="http://schemas.microsoft.com/office/drawing/2014/main" xmlns="" id="{5EF18DE5-E81F-4463-86A0-2DD9BF25E769}"/>
              </a:ext>
            </a:extLst>
          </p:cNvPr>
          <p:cNvSpPr>
            <a:spLocks noGrp="1"/>
          </p:cNvSpPr>
          <p:nvPr>
            <p:ph idx="1"/>
          </p:nvPr>
        </p:nvSpPr>
        <p:spPr/>
        <p:txBody>
          <a:bodyPr/>
          <a:lstStyle/>
          <a:p>
            <a:r>
              <a:rPr lang="en-US" dirty="0"/>
              <a:t>Organic agriculture is a production system that sustain the health of soils, ecosystem and people. It relies on ecological processes, biodiversity and cycles adapted to local conditions rather than use of inputs with adverse effects. Organic agriculture combines tradition, innovation, and science to benefit the shared environment and promote fair relationship and a good quality of life for all involved (IFOAM, 2009)</a:t>
            </a:r>
            <a:endParaRPr lang="en-GB" dirty="0"/>
          </a:p>
        </p:txBody>
      </p:sp>
    </p:spTree>
    <p:extLst>
      <p:ext uri="{BB962C8B-B14F-4D97-AF65-F5344CB8AC3E}">
        <p14:creationId xmlns:p14="http://schemas.microsoft.com/office/powerpoint/2010/main" xmlns="" val="3915987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F189C53-C1CD-4890-901A-E54CED45ED57}"/>
              </a:ext>
            </a:extLst>
          </p:cNvPr>
          <p:cNvSpPr>
            <a:spLocks noGrp="1"/>
          </p:cNvSpPr>
          <p:nvPr>
            <p:ph type="ctrTitle"/>
          </p:nvPr>
        </p:nvSpPr>
        <p:spPr>
          <a:xfrm>
            <a:off x="1073427" y="685041"/>
            <a:ext cx="9144000" cy="2387600"/>
          </a:xfrm>
        </p:spPr>
        <p:txBody>
          <a:bodyPr/>
          <a:lstStyle/>
          <a:p>
            <a:r>
              <a:rPr lang="en-US" dirty="0"/>
              <a:t>Objectives of organic agriculture</a:t>
            </a:r>
            <a:endParaRPr lang="en-GB" dirty="0"/>
          </a:p>
        </p:txBody>
      </p:sp>
      <p:sp>
        <p:nvSpPr>
          <p:cNvPr id="3" name="Subtitle 2">
            <a:extLst>
              <a:ext uri="{FF2B5EF4-FFF2-40B4-BE49-F238E27FC236}">
                <a16:creationId xmlns:a16="http://schemas.microsoft.com/office/drawing/2014/main" xmlns="" id="{A5AFF0D6-9ECA-47E4-8AFD-939F09E41EC8}"/>
              </a:ext>
            </a:extLst>
          </p:cNvPr>
          <p:cNvSpPr>
            <a:spLocks noGrp="1"/>
          </p:cNvSpPr>
          <p:nvPr>
            <p:ph type="subTitle" idx="1"/>
          </p:nvPr>
        </p:nvSpPr>
        <p:spPr/>
        <p:txBody>
          <a:bodyPr/>
          <a:lstStyle/>
          <a:p>
            <a:pPr marL="342900" lvl="0" indent="-342900" algn="just">
              <a:buFont typeface="Arial" panose="020B0604020202020204" pitchFamily="34" charset="0"/>
              <a:buChar char="•"/>
            </a:pPr>
            <a:r>
              <a:rPr lang="en-US" dirty="0"/>
              <a:t>Establish a sustainable management system for agriculture</a:t>
            </a:r>
            <a:endParaRPr lang="en-GB" dirty="0"/>
          </a:p>
          <a:p>
            <a:pPr marL="342900" lvl="0" indent="-342900" algn="just">
              <a:buFont typeface="Arial" panose="020B0604020202020204" pitchFamily="34" charset="0"/>
              <a:buChar char="•"/>
            </a:pPr>
            <a:r>
              <a:rPr lang="en-US" dirty="0"/>
              <a:t>Aims at producing products of high quality</a:t>
            </a:r>
            <a:endParaRPr lang="en-GB" dirty="0"/>
          </a:p>
          <a:p>
            <a:pPr algn="just"/>
            <a:endParaRPr lang="en-GB" dirty="0"/>
          </a:p>
        </p:txBody>
      </p:sp>
    </p:spTree>
    <p:extLst>
      <p:ext uri="{BB962C8B-B14F-4D97-AF65-F5344CB8AC3E}">
        <p14:creationId xmlns:p14="http://schemas.microsoft.com/office/powerpoint/2010/main" xmlns="" val="2700557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21EAC7-E62A-4F60-9823-F2C3D9D91E0B}"/>
              </a:ext>
            </a:extLst>
          </p:cNvPr>
          <p:cNvSpPr>
            <a:spLocks noGrp="1"/>
          </p:cNvSpPr>
          <p:nvPr>
            <p:ph type="title"/>
          </p:nvPr>
        </p:nvSpPr>
        <p:spPr/>
        <p:txBody>
          <a:bodyPr/>
          <a:lstStyle/>
          <a:p>
            <a:r>
              <a:rPr lang="en-US" dirty="0"/>
              <a:t>Why community based food system</a:t>
            </a:r>
            <a:endParaRPr lang="en-GB" dirty="0"/>
          </a:p>
        </p:txBody>
      </p:sp>
      <p:sp>
        <p:nvSpPr>
          <p:cNvPr id="3" name="Content Placeholder 2">
            <a:extLst>
              <a:ext uri="{FF2B5EF4-FFF2-40B4-BE49-F238E27FC236}">
                <a16:creationId xmlns:a16="http://schemas.microsoft.com/office/drawing/2014/main" xmlns="" id="{E8393FF9-3CFC-433E-A04D-F6609EB11B8A}"/>
              </a:ext>
            </a:extLst>
          </p:cNvPr>
          <p:cNvSpPr>
            <a:spLocks noGrp="1"/>
          </p:cNvSpPr>
          <p:nvPr>
            <p:ph idx="1"/>
          </p:nvPr>
        </p:nvSpPr>
        <p:spPr/>
        <p:txBody>
          <a:bodyPr/>
          <a:lstStyle/>
          <a:p>
            <a:r>
              <a:rPr lang="en-US" dirty="0"/>
              <a:t>Achieving food security</a:t>
            </a:r>
          </a:p>
          <a:p>
            <a:r>
              <a:rPr lang="en-US" dirty="0"/>
              <a:t>Sustainable food production</a:t>
            </a:r>
          </a:p>
          <a:p>
            <a:r>
              <a:rPr lang="en-US" dirty="0"/>
              <a:t>Benefit to small holder farmers</a:t>
            </a:r>
          </a:p>
          <a:p>
            <a:r>
              <a:rPr lang="en-US" dirty="0"/>
              <a:t>Growing public interest in organic food</a:t>
            </a:r>
            <a:endParaRPr lang="en-GB" dirty="0"/>
          </a:p>
        </p:txBody>
      </p:sp>
    </p:spTree>
    <p:extLst>
      <p:ext uri="{BB962C8B-B14F-4D97-AF65-F5344CB8AC3E}">
        <p14:creationId xmlns:p14="http://schemas.microsoft.com/office/powerpoint/2010/main" xmlns="" val="1278913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4CC032C-5C8A-41A5-BD2E-E4B333A7CB95}"/>
              </a:ext>
            </a:extLst>
          </p:cNvPr>
          <p:cNvSpPr>
            <a:spLocks noGrp="1"/>
          </p:cNvSpPr>
          <p:nvPr>
            <p:ph type="title"/>
          </p:nvPr>
        </p:nvSpPr>
        <p:spPr/>
        <p:txBody>
          <a:bodyPr/>
          <a:lstStyle/>
          <a:p>
            <a:r>
              <a:rPr lang="en-US" dirty="0"/>
              <a:t>Community based food system: Milestone to organic agriculture</a:t>
            </a:r>
            <a:endParaRPr lang="en-GB" dirty="0"/>
          </a:p>
        </p:txBody>
      </p:sp>
      <p:graphicFrame>
        <p:nvGraphicFramePr>
          <p:cNvPr id="4" name="Content Placeholder 3">
            <a:extLst>
              <a:ext uri="{FF2B5EF4-FFF2-40B4-BE49-F238E27FC236}">
                <a16:creationId xmlns:a16="http://schemas.microsoft.com/office/drawing/2014/main" xmlns="" id="{1FD10153-C6C3-47DB-AD20-32C87FDE60F9}"/>
              </a:ext>
            </a:extLst>
          </p:cNvPr>
          <p:cNvGraphicFramePr>
            <a:graphicFrameLocks noGrp="1"/>
          </p:cNvGraphicFramePr>
          <p:nvPr>
            <p:ph idx="1"/>
            <p:extLst>
              <p:ext uri="{D42A27DB-BD31-4B8C-83A1-F6EECF244321}">
                <p14:modId xmlns:p14="http://schemas.microsoft.com/office/powerpoint/2010/main" xmlns="" val="402552883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242927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26E7FC1-66AF-4B53-A566-7C7869FF3C47}"/>
              </a:ext>
            </a:extLst>
          </p:cNvPr>
          <p:cNvSpPr>
            <a:spLocks noGrp="1"/>
          </p:cNvSpPr>
          <p:nvPr>
            <p:ph type="title"/>
          </p:nvPr>
        </p:nvSpPr>
        <p:spPr/>
        <p:txBody>
          <a:bodyPr/>
          <a:lstStyle/>
          <a:p>
            <a:r>
              <a:rPr lang="en-US" dirty="0"/>
              <a:t>1. Achieving food security</a:t>
            </a:r>
            <a:endParaRPr lang="en-GB" dirty="0"/>
          </a:p>
        </p:txBody>
      </p:sp>
      <p:sp>
        <p:nvSpPr>
          <p:cNvPr id="3" name="Content Placeholder 2">
            <a:extLst>
              <a:ext uri="{FF2B5EF4-FFF2-40B4-BE49-F238E27FC236}">
                <a16:creationId xmlns:a16="http://schemas.microsoft.com/office/drawing/2014/main" xmlns="" id="{FAC9953E-298A-4686-A128-5D06EDA38908}"/>
              </a:ext>
            </a:extLst>
          </p:cNvPr>
          <p:cNvSpPr>
            <a:spLocks noGrp="1"/>
          </p:cNvSpPr>
          <p:nvPr>
            <p:ph idx="1"/>
          </p:nvPr>
        </p:nvSpPr>
        <p:spPr/>
        <p:txBody>
          <a:bodyPr/>
          <a:lstStyle/>
          <a:p>
            <a:r>
              <a:rPr lang="en-US" dirty="0"/>
              <a:t>approximately 925 million food insecure people (FAO, 2011)</a:t>
            </a:r>
          </a:p>
          <a:p>
            <a:r>
              <a:rPr lang="en-US" dirty="0"/>
              <a:t>majority of hunger people live in poor, rural communities of Africa, South Asia</a:t>
            </a:r>
          </a:p>
          <a:p>
            <a:r>
              <a:rPr lang="en-US" dirty="0"/>
              <a:t>Major cause of food insecurity is poverty</a:t>
            </a:r>
          </a:p>
          <a:p>
            <a:r>
              <a:rPr lang="en-US" dirty="0"/>
              <a:t>increased challenges of producing enough food and biomass by preserving soil, water and biodiversity necessary for ecosystem services</a:t>
            </a:r>
          </a:p>
          <a:p>
            <a:pPr marL="0" indent="0">
              <a:buNone/>
            </a:pPr>
            <a:endParaRPr lang="en-GB" dirty="0"/>
          </a:p>
        </p:txBody>
      </p:sp>
    </p:spTree>
    <p:extLst>
      <p:ext uri="{BB962C8B-B14F-4D97-AF65-F5344CB8AC3E}">
        <p14:creationId xmlns:p14="http://schemas.microsoft.com/office/powerpoint/2010/main" xmlns="" val="2675394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74B4BD5-2D45-4DB1-B3EF-124BEC7AF4A5}"/>
              </a:ext>
            </a:extLst>
          </p:cNvPr>
          <p:cNvSpPr>
            <a:spLocks noGrp="1"/>
          </p:cNvSpPr>
          <p:nvPr>
            <p:ph type="title"/>
          </p:nvPr>
        </p:nvSpPr>
        <p:spPr/>
        <p:txBody>
          <a:bodyPr/>
          <a:lstStyle/>
          <a:p>
            <a:r>
              <a:rPr lang="en-US" dirty="0"/>
              <a:t>2. Sustainable food production</a:t>
            </a:r>
            <a:endParaRPr lang="en-GB" dirty="0"/>
          </a:p>
        </p:txBody>
      </p:sp>
      <p:sp>
        <p:nvSpPr>
          <p:cNvPr id="3" name="Content Placeholder 2">
            <a:extLst>
              <a:ext uri="{FF2B5EF4-FFF2-40B4-BE49-F238E27FC236}">
                <a16:creationId xmlns:a16="http://schemas.microsoft.com/office/drawing/2014/main" xmlns="" id="{E3FE7B6B-3A4E-44DE-A58E-B4F8A2E18F70}"/>
              </a:ext>
            </a:extLst>
          </p:cNvPr>
          <p:cNvSpPr>
            <a:spLocks noGrp="1"/>
          </p:cNvSpPr>
          <p:nvPr>
            <p:ph idx="1"/>
          </p:nvPr>
        </p:nvSpPr>
        <p:spPr/>
        <p:txBody>
          <a:bodyPr/>
          <a:lstStyle/>
          <a:p>
            <a:r>
              <a:rPr lang="en-US" dirty="0"/>
              <a:t>industry or conventional food system are from ideal and are not sustainable because of irrational patterns of food sue and overuse and destruction of critical resources</a:t>
            </a:r>
          </a:p>
          <a:p>
            <a:r>
              <a:rPr lang="en-US" dirty="0"/>
              <a:t>Community based food system consider organic agriculture to be the pillar for the sustainable food production</a:t>
            </a:r>
            <a:endParaRPr lang="en-GB" dirty="0"/>
          </a:p>
        </p:txBody>
      </p:sp>
    </p:spTree>
    <p:extLst>
      <p:ext uri="{BB962C8B-B14F-4D97-AF65-F5344CB8AC3E}">
        <p14:creationId xmlns:p14="http://schemas.microsoft.com/office/powerpoint/2010/main" xmlns="" val="30558044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291</TotalTime>
  <Words>696</Words>
  <Application>Microsoft Office PowerPoint</Application>
  <PresentationFormat>Custom</PresentationFormat>
  <Paragraphs>59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Community Based Food System: Milestone to Organic Agriculture</vt:lpstr>
      <vt:lpstr>What is community based food system</vt:lpstr>
      <vt:lpstr>Characteristics of community based food system</vt:lpstr>
      <vt:lpstr>Organic agriculture</vt:lpstr>
      <vt:lpstr>Objectives of organic agriculture</vt:lpstr>
      <vt:lpstr>Why community based food system</vt:lpstr>
      <vt:lpstr>Community based food system: Milestone to organic agriculture</vt:lpstr>
      <vt:lpstr>1. Achieving food security</vt:lpstr>
      <vt:lpstr>2. Sustainable food production</vt:lpstr>
      <vt:lpstr>3. Benefit to small holder farmers</vt:lpstr>
      <vt:lpstr>4. Growing public interest in organic food:</vt:lpstr>
      <vt:lpstr>Conclusion</vt:lpstr>
      <vt:lpstr>References:</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on: Community Based Food System: Milestone to Organic Agriculture</dc:title>
  <dc:creator>tara</dc:creator>
  <cp:lastModifiedBy>Ananta</cp:lastModifiedBy>
  <cp:revision>8</cp:revision>
  <dcterms:created xsi:type="dcterms:W3CDTF">2020-09-11T04:16:18Z</dcterms:created>
  <dcterms:modified xsi:type="dcterms:W3CDTF">2020-10-11T16:26:32Z</dcterms:modified>
</cp:coreProperties>
</file>