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29"/>
  </p:handoutMasterIdLst>
  <p:sldIdLst>
    <p:sldId id="270" r:id="rId2"/>
    <p:sldId id="258" r:id="rId3"/>
    <p:sldId id="264" r:id="rId4"/>
    <p:sldId id="291" r:id="rId5"/>
    <p:sldId id="292" r:id="rId6"/>
    <p:sldId id="293" r:id="rId7"/>
    <p:sldId id="294" r:id="rId8"/>
    <p:sldId id="295" r:id="rId9"/>
    <p:sldId id="272" r:id="rId10"/>
    <p:sldId id="273" r:id="rId11"/>
    <p:sldId id="274" r:id="rId12"/>
    <p:sldId id="275" r:id="rId13"/>
    <p:sldId id="276" r:id="rId14"/>
    <p:sldId id="277" r:id="rId15"/>
    <p:sldId id="287" r:id="rId16"/>
    <p:sldId id="278" r:id="rId17"/>
    <p:sldId id="288" r:id="rId18"/>
    <p:sldId id="290" r:id="rId19"/>
    <p:sldId id="280" r:id="rId20"/>
    <p:sldId id="281" r:id="rId21"/>
    <p:sldId id="282" r:id="rId22"/>
    <p:sldId id="296" r:id="rId23"/>
    <p:sldId id="297" r:id="rId24"/>
    <p:sldId id="298" r:id="rId25"/>
    <p:sldId id="283" r:id="rId26"/>
    <p:sldId id="284" r:id="rId27"/>
    <p:sldId id="271" r:id="rId28"/>
  </p:sldIdLst>
  <p:sldSz cx="9144000" cy="6858000" type="screen4x3"/>
  <p:notesSz cx="6781800" cy="98806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541" autoAdjust="0"/>
    <p:restoredTop sz="94803" autoAdjust="0"/>
  </p:normalViewPr>
  <p:slideViewPr>
    <p:cSldViewPr>
      <p:cViewPr varScale="1">
        <p:scale>
          <a:sx n="69" d="100"/>
          <a:sy n="69" d="100"/>
        </p:scale>
        <p:origin x="-117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3846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2531" name="Rectangle 3"/>
          <p:cNvSpPr>
            <a:spLocks noGrp="1" noChangeArrowheads="1"/>
          </p:cNvSpPr>
          <p:nvPr>
            <p:ph type="dt" sz="quarter" idx="1"/>
          </p:nvPr>
        </p:nvSpPr>
        <p:spPr bwMode="auto">
          <a:xfrm>
            <a:off x="3843338" y="0"/>
            <a:ext cx="293846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2532" name="Rectangle 4"/>
          <p:cNvSpPr>
            <a:spLocks noGrp="1" noChangeArrowheads="1"/>
          </p:cNvSpPr>
          <p:nvPr>
            <p:ph type="ftr" sz="quarter" idx="2"/>
          </p:nvPr>
        </p:nvSpPr>
        <p:spPr bwMode="auto">
          <a:xfrm>
            <a:off x="0" y="9386888"/>
            <a:ext cx="293846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2533" name="Rectangle 5"/>
          <p:cNvSpPr>
            <a:spLocks noGrp="1" noChangeArrowheads="1"/>
          </p:cNvSpPr>
          <p:nvPr>
            <p:ph type="sldNum" sz="quarter" idx="3"/>
          </p:nvPr>
        </p:nvSpPr>
        <p:spPr bwMode="auto">
          <a:xfrm>
            <a:off x="3843338" y="9386888"/>
            <a:ext cx="293846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082C7F2-3E24-4FB0-8F19-A8F194F2BA9B}"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B1D38F0-8019-4AB3-AC8A-78C38EA8A91B}"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C7AE4F8-2943-4A6A-8162-815CC6821A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2611DA3-BF19-4F2C-ACE0-2A507FB294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CDE9191-0548-43D3-96AD-E062BE299B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D3C49F2-E2BA-481A-86E8-58A0551F9943}"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36745527-0204-4212-BBFF-49BBC53941E4}"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DA36666-DAD5-4103-ADB5-4BA524DEB0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DA83CDE-FBF5-4140-94EA-E1A722F197BE}"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A7748C1-2511-4944-8D86-F2A04AA370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D6667BB-0305-4FE8-B256-8B1BBF5CE273}"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A9663D1-16E6-429B-9A1C-968F9C4EAD9F}"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250DF17-DB25-458A-899D-E493EE98E393}"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3568" y="764704"/>
            <a:ext cx="7772400" cy="2033464"/>
          </a:xfrm>
        </p:spPr>
        <p:txBody>
          <a:bodyPr>
            <a:normAutofit/>
          </a:bodyPr>
          <a:lstStyle/>
          <a:p>
            <a:r>
              <a:rPr lang="en-US" dirty="0" smtClean="0">
                <a:solidFill>
                  <a:schemeClr val="bg1"/>
                </a:solidFill>
              </a:rPr>
              <a:t>Economics of Organic Agriculture</a:t>
            </a:r>
            <a:endParaRPr lang="en-US" dirty="0">
              <a:solidFill>
                <a:schemeClr val="bg1"/>
              </a:solidFill>
            </a:endParaRPr>
          </a:p>
        </p:txBody>
      </p:sp>
      <p:sp>
        <p:nvSpPr>
          <p:cNvPr id="18435" name="Rectangle 3"/>
          <p:cNvSpPr>
            <a:spLocks noGrp="1" noChangeArrowheads="1"/>
          </p:cNvSpPr>
          <p:nvPr>
            <p:ph type="subTitle" idx="1"/>
          </p:nvPr>
        </p:nvSpPr>
        <p:spPr>
          <a:xfrm>
            <a:off x="1403350" y="5229225"/>
            <a:ext cx="6400800" cy="685800"/>
          </a:xfrm>
        </p:spPr>
        <p:txBody>
          <a:bodyPr/>
          <a:lstStyle/>
          <a:p>
            <a:r>
              <a:rPr lang="en-US" dirty="0" err="1" smtClean="0">
                <a:solidFill>
                  <a:schemeClr val="bg1"/>
                </a:solidFill>
              </a:rPr>
              <a:t>Ananta</a:t>
            </a:r>
            <a:r>
              <a:rPr lang="en-US" dirty="0" smtClean="0">
                <a:solidFill>
                  <a:schemeClr val="bg1"/>
                </a:solidFill>
              </a:rPr>
              <a:t> </a:t>
            </a:r>
            <a:r>
              <a:rPr lang="en-US" dirty="0" err="1" smtClean="0">
                <a:solidFill>
                  <a:schemeClr val="bg1"/>
                </a:solidFill>
              </a:rPr>
              <a:t>Prakash</a:t>
            </a:r>
            <a:r>
              <a:rPr lang="en-US" dirty="0" smtClean="0">
                <a:solidFill>
                  <a:schemeClr val="bg1"/>
                </a:solidFill>
              </a:rPr>
              <a:t> </a:t>
            </a:r>
            <a:r>
              <a:rPr lang="en-US" dirty="0" err="1" smtClean="0">
                <a:solidFill>
                  <a:schemeClr val="bg1"/>
                </a:solidFill>
              </a:rPr>
              <a:t>Subedi</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solidFill>
                  <a:schemeClr val="bg1"/>
                </a:solidFill>
              </a:rPr>
              <a:t>Food security benefits</a:t>
            </a:r>
          </a:p>
        </p:txBody>
      </p:sp>
      <p:sp>
        <p:nvSpPr>
          <p:cNvPr id="25603" name="Rectangle 3"/>
          <p:cNvSpPr>
            <a:spLocks noGrp="1" noChangeArrowheads="1"/>
          </p:cNvSpPr>
          <p:nvPr>
            <p:ph idx="1"/>
          </p:nvPr>
        </p:nvSpPr>
        <p:spPr>
          <a:xfrm>
            <a:off x="685800" y="2133600"/>
            <a:ext cx="7772400" cy="3962400"/>
          </a:xfrm>
        </p:spPr>
        <p:txBody>
          <a:bodyPr/>
          <a:lstStyle/>
          <a:p>
            <a:r>
              <a:rPr lang="en-US" sz="4000">
                <a:solidFill>
                  <a:schemeClr val="bg1"/>
                </a:solidFill>
              </a:rPr>
              <a:t>Higher incomes</a:t>
            </a:r>
          </a:p>
          <a:p>
            <a:r>
              <a:rPr lang="en-US" sz="4000">
                <a:solidFill>
                  <a:schemeClr val="bg1"/>
                </a:solidFill>
              </a:rPr>
              <a:t>Higher yields </a:t>
            </a:r>
          </a:p>
          <a:p>
            <a:r>
              <a:rPr lang="en-US" sz="4000">
                <a:solidFill>
                  <a:schemeClr val="bg1"/>
                </a:solidFill>
              </a:rPr>
              <a:t>Diversified production</a:t>
            </a:r>
          </a:p>
          <a:p>
            <a:r>
              <a:rPr lang="en-US" sz="4000">
                <a:solidFill>
                  <a:schemeClr val="bg1"/>
                </a:solidFill>
              </a:rPr>
              <a:t>Improved nutrition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solidFill>
                  <a:schemeClr val="bg1"/>
                </a:solidFill>
              </a:rPr>
              <a:t>Environmental Benefits</a:t>
            </a:r>
          </a:p>
        </p:txBody>
      </p:sp>
      <p:sp>
        <p:nvSpPr>
          <p:cNvPr id="26627" name="Rectangle 3"/>
          <p:cNvSpPr>
            <a:spLocks noGrp="1" noChangeArrowheads="1"/>
          </p:cNvSpPr>
          <p:nvPr>
            <p:ph idx="1"/>
          </p:nvPr>
        </p:nvSpPr>
        <p:spPr>
          <a:xfrm>
            <a:off x="685800" y="1916113"/>
            <a:ext cx="7772400" cy="4179887"/>
          </a:xfrm>
        </p:spPr>
        <p:txBody>
          <a:bodyPr/>
          <a:lstStyle/>
          <a:p>
            <a:r>
              <a:rPr lang="en-US" sz="4000">
                <a:solidFill>
                  <a:schemeClr val="bg1"/>
                </a:solidFill>
              </a:rPr>
              <a:t>Less pollution</a:t>
            </a:r>
          </a:p>
          <a:p>
            <a:r>
              <a:rPr lang="en-US" sz="4000">
                <a:solidFill>
                  <a:schemeClr val="bg1"/>
                </a:solidFill>
              </a:rPr>
              <a:t>Improved soil, </a:t>
            </a:r>
            <a:r>
              <a:rPr lang="en-US">
                <a:solidFill>
                  <a:schemeClr val="bg1"/>
                </a:solidFill>
              </a:rPr>
              <a:t>incl. increased water retention and less soil erosion</a:t>
            </a:r>
          </a:p>
          <a:p>
            <a:r>
              <a:rPr lang="en-US" sz="4000">
                <a:solidFill>
                  <a:schemeClr val="bg1"/>
                </a:solidFill>
              </a:rPr>
              <a:t>Enhanced biodiversity</a:t>
            </a:r>
          </a:p>
          <a:p>
            <a:r>
              <a:rPr lang="en-US" sz="4000">
                <a:solidFill>
                  <a:schemeClr val="bg1"/>
                </a:solidFill>
              </a:rPr>
              <a:t>No genetic contamination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en-US">
                <a:solidFill>
                  <a:schemeClr val="bg1"/>
                </a:solidFill>
              </a:rPr>
              <a:t>Environmental Benefits, cont’d</a:t>
            </a:r>
          </a:p>
        </p:txBody>
      </p:sp>
      <p:sp>
        <p:nvSpPr>
          <p:cNvPr id="27651" name="Rectangle 3"/>
          <p:cNvSpPr>
            <a:spLocks noGrp="1" noChangeArrowheads="1"/>
          </p:cNvSpPr>
          <p:nvPr>
            <p:ph idx="1"/>
          </p:nvPr>
        </p:nvSpPr>
        <p:spPr>
          <a:xfrm>
            <a:off x="685800" y="2205038"/>
            <a:ext cx="7772400" cy="3890962"/>
          </a:xfrm>
        </p:spPr>
        <p:txBody>
          <a:bodyPr/>
          <a:lstStyle/>
          <a:p>
            <a:r>
              <a:rPr lang="en-US" sz="4000">
                <a:solidFill>
                  <a:schemeClr val="bg1"/>
                </a:solidFill>
              </a:rPr>
              <a:t>Mitigated climate change</a:t>
            </a:r>
          </a:p>
          <a:p>
            <a:r>
              <a:rPr lang="en-US" sz="4000">
                <a:solidFill>
                  <a:schemeClr val="bg1"/>
                </a:solidFill>
              </a:rPr>
              <a:t>Reduced energy consumption</a:t>
            </a:r>
          </a:p>
          <a:p>
            <a:r>
              <a:rPr lang="en-US" sz="4000">
                <a:solidFill>
                  <a:schemeClr val="bg1"/>
                </a:solidFill>
              </a:rPr>
              <a:t>Landscape services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solidFill>
                  <a:schemeClr val="bg1"/>
                </a:solidFill>
              </a:rPr>
              <a:t>Social &amp; cultural benefits</a:t>
            </a:r>
          </a:p>
        </p:txBody>
      </p:sp>
      <p:sp>
        <p:nvSpPr>
          <p:cNvPr id="28675" name="Rectangle 3"/>
          <p:cNvSpPr>
            <a:spLocks noGrp="1" noChangeArrowheads="1"/>
          </p:cNvSpPr>
          <p:nvPr>
            <p:ph idx="1"/>
          </p:nvPr>
        </p:nvSpPr>
        <p:spPr>
          <a:xfrm>
            <a:off x="685800" y="2205038"/>
            <a:ext cx="7772400" cy="3890962"/>
          </a:xfrm>
        </p:spPr>
        <p:txBody>
          <a:bodyPr/>
          <a:lstStyle/>
          <a:p>
            <a:pPr>
              <a:lnSpc>
                <a:spcPct val="90000"/>
              </a:lnSpc>
            </a:pPr>
            <a:r>
              <a:rPr lang="en-US" sz="3600">
                <a:solidFill>
                  <a:schemeClr val="bg1"/>
                </a:solidFill>
              </a:rPr>
              <a:t>Benefits for smallholders</a:t>
            </a:r>
          </a:p>
          <a:p>
            <a:pPr>
              <a:lnSpc>
                <a:spcPct val="90000"/>
              </a:lnSpc>
            </a:pPr>
            <a:r>
              <a:rPr lang="en-US" sz="3600">
                <a:solidFill>
                  <a:schemeClr val="bg1"/>
                </a:solidFill>
              </a:rPr>
              <a:t>Women’s empowerment</a:t>
            </a:r>
          </a:p>
          <a:p>
            <a:pPr>
              <a:lnSpc>
                <a:spcPct val="90000"/>
              </a:lnSpc>
            </a:pPr>
            <a:r>
              <a:rPr lang="en-US" sz="3600">
                <a:solidFill>
                  <a:schemeClr val="bg1"/>
                </a:solidFill>
              </a:rPr>
              <a:t>Builds on traditional knowledge</a:t>
            </a:r>
          </a:p>
          <a:p>
            <a:pPr>
              <a:lnSpc>
                <a:spcPct val="90000"/>
              </a:lnSpc>
            </a:pPr>
            <a:r>
              <a:rPr lang="en-US" sz="3600">
                <a:solidFill>
                  <a:schemeClr val="bg1"/>
                </a:solidFill>
              </a:rPr>
              <a:t>Reduced rural-urban migration</a:t>
            </a:r>
          </a:p>
          <a:p>
            <a:pPr>
              <a:lnSpc>
                <a:spcPct val="90000"/>
              </a:lnSpc>
            </a:pPr>
            <a:r>
              <a:rPr lang="en-US" sz="3600">
                <a:solidFill>
                  <a:schemeClr val="bg1"/>
                </a:solidFill>
              </a:rPr>
              <a:t>Improved health &amp; safety</a:t>
            </a:r>
          </a:p>
          <a:p>
            <a:pPr>
              <a:lnSpc>
                <a:spcPct val="90000"/>
              </a:lnSpc>
            </a:pPr>
            <a:r>
              <a:rPr lang="en-US" sz="3600">
                <a:solidFill>
                  <a:schemeClr val="bg1"/>
                </a:solidFill>
              </a:rPr>
              <a:t>Community revitalization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sz="4000">
                <a:solidFill>
                  <a:schemeClr val="bg1"/>
                </a:solidFill>
              </a:rPr>
              <a:t>OA as an export opportunity—rapid global market growth</a:t>
            </a:r>
          </a:p>
        </p:txBody>
      </p:sp>
      <p:pic>
        <p:nvPicPr>
          <p:cNvPr id="29702" name="Picture 6"/>
          <p:cNvPicPr>
            <a:picLocks noGrp="1" noChangeAspect="1" noChangeArrowheads="1"/>
          </p:cNvPicPr>
          <p:nvPr>
            <p:ph idx="1"/>
          </p:nvPr>
        </p:nvPicPr>
        <p:blipFill>
          <a:blip r:embed="rId2" cstate="print"/>
          <a:stretch>
            <a:fillRect/>
          </a:stretch>
        </p:blipFill>
        <p:spPr>
          <a:xfrm>
            <a:off x="943516" y="1646238"/>
            <a:ext cx="7256967" cy="4525962"/>
          </a:xfrm>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solidFill>
                  <a:schemeClr val="bg1"/>
                </a:solidFill>
              </a:rPr>
              <a:t>OA as an export opportunity</a:t>
            </a:r>
          </a:p>
        </p:txBody>
      </p:sp>
      <p:sp>
        <p:nvSpPr>
          <p:cNvPr id="41987" name="Rectangle 3"/>
          <p:cNvSpPr>
            <a:spLocks noGrp="1" noChangeArrowheads="1"/>
          </p:cNvSpPr>
          <p:nvPr>
            <p:ph idx="1"/>
          </p:nvPr>
        </p:nvSpPr>
        <p:spPr>
          <a:xfrm>
            <a:off x="685800" y="2205038"/>
            <a:ext cx="7772400" cy="3890962"/>
          </a:xfrm>
        </p:spPr>
        <p:txBody>
          <a:bodyPr>
            <a:normAutofit lnSpcReduction="10000"/>
          </a:bodyPr>
          <a:lstStyle/>
          <a:p>
            <a:r>
              <a:rPr lang="en-US" sz="3600">
                <a:solidFill>
                  <a:schemeClr val="bg1"/>
                </a:solidFill>
              </a:rPr>
              <a:t>Global sales growth rates at least double those of conventional food products</a:t>
            </a:r>
          </a:p>
          <a:p>
            <a:r>
              <a:rPr lang="en-US" sz="3600">
                <a:solidFill>
                  <a:schemeClr val="bg1"/>
                </a:solidFill>
              </a:rPr>
              <a:t>Acute supply shortages since 2005</a:t>
            </a:r>
          </a:p>
          <a:p>
            <a:r>
              <a:rPr lang="en-US" sz="3600">
                <a:solidFill>
                  <a:schemeClr val="bg1"/>
                </a:solidFill>
              </a:rPr>
              <a:t>Developing country exports rising fast</a:t>
            </a:r>
          </a:p>
          <a:p>
            <a:r>
              <a:rPr lang="en-US" sz="3600">
                <a:solidFill>
                  <a:schemeClr val="bg1"/>
                </a:solidFill>
              </a:rPr>
              <a:t>Price premiums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b="1">
                <a:solidFill>
                  <a:schemeClr val="bg1"/>
                </a:solidFill>
              </a:rPr>
              <a:t>Regional Distribution of Organic Food Sales 2006</a:t>
            </a:r>
          </a:p>
        </p:txBody>
      </p:sp>
      <p:sp>
        <p:nvSpPr>
          <p:cNvPr id="30723" name="Rectangle 3"/>
          <p:cNvSpPr>
            <a:spLocks noGrp="1" noChangeArrowheads="1"/>
          </p:cNvSpPr>
          <p:nvPr>
            <p:ph idx="1"/>
          </p:nvPr>
        </p:nvSpPr>
        <p:spPr>
          <a:xfrm>
            <a:off x="685800" y="2205038"/>
            <a:ext cx="7772400" cy="3890962"/>
          </a:xfrm>
        </p:spPr>
        <p:txBody>
          <a:bodyPr/>
          <a:lstStyle/>
          <a:p>
            <a:pPr>
              <a:lnSpc>
                <a:spcPct val="90000"/>
              </a:lnSpc>
              <a:buFontTx/>
              <a:buNone/>
            </a:pPr>
            <a:r>
              <a:rPr lang="en-US" sz="2800" b="1" u="sng">
                <a:solidFill>
                  <a:schemeClr val="bg1"/>
                </a:solidFill>
              </a:rPr>
              <a:t>Region	Billion USD		%	</a:t>
            </a:r>
          </a:p>
          <a:p>
            <a:pPr>
              <a:lnSpc>
                <a:spcPct val="90000"/>
              </a:lnSpc>
              <a:buFontTx/>
              <a:buNone/>
            </a:pPr>
            <a:r>
              <a:rPr lang="en-US" sz="2800">
                <a:solidFill>
                  <a:schemeClr val="bg1"/>
                </a:solidFill>
              </a:rPr>
              <a:t>Western Europe	20.0		52	</a:t>
            </a:r>
          </a:p>
          <a:p>
            <a:pPr>
              <a:lnSpc>
                <a:spcPct val="90000"/>
              </a:lnSpc>
              <a:buFontTx/>
              <a:buNone/>
            </a:pPr>
            <a:r>
              <a:rPr lang="en-US" sz="2800">
                <a:solidFill>
                  <a:schemeClr val="bg1"/>
                </a:solidFill>
              </a:rPr>
              <a:t>North America	17.3		45	</a:t>
            </a:r>
          </a:p>
          <a:p>
            <a:pPr>
              <a:lnSpc>
                <a:spcPct val="90000"/>
              </a:lnSpc>
              <a:buFontTx/>
              <a:buNone/>
            </a:pPr>
            <a:r>
              <a:rPr lang="en-US" sz="2800">
                <a:solidFill>
                  <a:schemeClr val="bg1"/>
                </a:solidFill>
              </a:rPr>
              <a:t>Asia 			0.78		2</a:t>
            </a:r>
          </a:p>
          <a:p>
            <a:pPr>
              <a:lnSpc>
                <a:spcPct val="90000"/>
              </a:lnSpc>
              <a:buFontTx/>
              <a:buNone/>
            </a:pPr>
            <a:r>
              <a:rPr lang="en-US" sz="2800">
                <a:solidFill>
                  <a:schemeClr val="bg1"/>
                </a:solidFill>
              </a:rPr>
              <a:t>Oceania/Australia	0.34		</a:t>
            </a:r>
            <a:r>
              <a:rPr lang="en-GB" sz="2800">
                <a:solidFill>
                  <a:schemeClr val="bg1"/>
                </a:solidFill>
              </a:rPr>
              <a:t>1</a:t>
            </a:r>
          </a:p>
          <a:p>
            <a:pPr>
              <a:lnSpc>
                <a:spcPct val="90000"/>
              </a:lnSpc>
              <a:buFontTx/>
              <a:buNone/>
            </a:pPr>
            <a:endParaRPr lang="en-GB" sz="2800">
              <a:solidFill>
                <a:schemeClr val="bg1"/>
              </a:solidFill>
            </a:endParaRPr>
          </a:p>
          <a:p>
            <a:pPr>
              <a:lnSpc>
                <a:spcPct val="90000"/>
              </a:lnSpc>
              <a:buFontTx/>
              <a:buNone/>
            </a:pPr>
            <a:r>
              <a:rPr lang="en-GB" sz="2800">
                <a:solidFill>
                  <a:schemeClr val="bg1"/>
                </a:solidFill>
              </a:rPr>
              <a:t>TOTAL		38.6</a:t>
            </a:r>
          </a:p>
          <a:p>
            <a:pPr algn="r">
              <a:lnSpc>
                <a:spcPct val="90000"/>
              </a:lnSpc>
              <a:buFontTx/>
              <a:buNone/>
            </a:pPr>
            <a:r>
              <a:rPr lang="en-GB" sz="2000">
                <a:solidFill>
                  <a:schemeClr val="bg1"/>
                </a:solidFill>
              </a:rPr>
              <a:t>Source: Sahota (2008)</a:t>
            </a:r>
            <a:endParaRPr lang="en-US" sz="200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r>
              <a:rPr lang="en-US" b="1">
                <a:solidFill>
                  <a:schemeClr val="bg1"/>
                </a:solidFill>
              </a:rPr>
              <a:t>Regional Distribution of Organic Food Sales 2006</a:t>
            </a:r>
          </a:p>
        </p:txBody>
      </p:sp>
      <p:pic>
        <p:nvPicPr>
          <p:cNvPr id="44038" name="Picture 6"/>
          <p:cNvPicPr>
            <a:picLocks noGrp="1" noChangeAspect="1" noChangeArrowheads="1"/>
          </p:cNvPicPr>
          <p:nvPr>
            <p:ph idx="1"/>
          </p:nvPr>
        </p:nvPicPr>
        <p:blipFill>
          <a:blip r:embed="rId2" cstate="print"/>
          <a:stretch>
            <a:fillRect/>
          </a:stretch>
        </p:blipFill>
        <p:spPr>
          <a:xfrm>
            <a:off x="943516" y="1646238"/>
            <a:ext cx="7256967" cy="4525962"/>
          </a:xfrm>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r>
              <a:rPr lang="en-US" sz="4000" dirty="0">
                <a:solidFill>
                  <a:schemeClr val="bg1"/>
                </a:solidFill>
              </a:rPr>
              <a:t>Regional distribution of certified organic production 2006</a:t>
            </a:r>
          </a:p>
        </p:txBody>
      </p:sp>
      <p:pic>
        <p:nvPicPr>
          <p:cNvPr id="49158" name="Picture 6" descr="basicdata_organic land distribution 2008"/>
          <p:cNvPicPr>
            <a:picLocks noGrp="1" noChangeAspect="1" noChangeArrowheads="1"/>
          </p:cNvPicPr>
          <p:nvPr>
            <p:ph idx="1"/>
          </p:nvPr>
        </p:nvPicPr>
        <p:blipFill>
          <a:blip r:embed="rId2" cstate="print"/>
          <a:stretch>
            <a:fillRect/>
          </a:stretch>
        </p:blipFill>
        <p:spPr>
          <a:xfrm>
            <a:off x="1307739" y="1646238"/>
            <a:ext cx="6528521" cy="4525962"/>
          </a:xfrm>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solidFill>
                  <a:schemeClr val="bg1"/>
                </a:solidFill>
              </a:rPr>
              <a:t>Production challenges</a:t>
            </a:r>
          </a:p>
        </p:txBody>
      </p:sp>
      <p:sp>
        <p:nvSpPr>
          <p:cNvPr id="32771" name="Rectangle 3"/>
          <p:cNvSpPr>
            <a:spLocks noGrp="1" noChangeArrowheads="1"/>
          </p:cNvSpPr>
          <p:nvPr>
            <p:ph idx="1"/>
          </p:nvPr>
        </p:nvSpPr>
        <p:spPr>
          <a:xfrm>
            <a:off x="685800" y="2205038"/>
            <a:ext cx="7772400" cy="3890962"/>
          </a:xfrm>
        </p:spPr>
        <p:txBody>
          <a:bodyPr/>
          <a:lstStyle/>
          <a:p>
            <a:r>
              <a:rPr lang="en-US" sz="3600">
                <a:solidFill>
                  <a:schemeClr val="bg1"/>
                </a:solidFill>
              </a:rPr>
              <a:t>Little or no government support (policies, ag extension, R&amp;D)</a:t>
            </a:r>
          </a:p>
          <a:p>
            <a:r>
              <a:rPr lang="en-US" sz="3600">
                <a:solidFill>
                  <a:schemeClr val="bg1"/>
                </a:solidFill>
              </a:rPr>
              <a:t>Conversion period</a:t>
            </a:r>
          </a:p>
          <a:p>
            <a:r>
              <a:rPr lang="en-US" sz="3600">
                <a:solidFill>
                  <a:schemeClr val="bg1"/>
                </a:solidFill>
              </a:rPr>
              <a:t>Knowledge intensive</a:t>
            </a:r>
          </a:p>
          <a:p>
            <a:r>
              <a:rPr lang="en-US" sz="3600">
                <a:solidFill>
                  <a:schemeClr val="bg1"/>
                </a:solidFill>
              </a:rPr>
              <a:t>Sometimes lack of organic inputs</a:t>
            </a:r>
          </a:p>
          <a:p>
            <a:r>
              <a:rPr lang="en-US" sz="3600">
                <a:solidFill>
                  <a:schemeClr val="bg1"/>
                </a:solidFill>
              </a:rPr>
              <a:t>Lack of secure land tenure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solidFill>
                  <a:schemeClr val="bg1"/>
                </a:solidFill>
              </a:rPr>
              <a:t>What is organic agriculture?</a:t>
            </a:r>
          </a:p>
        </p:txBody>
      </p:sp>
      <p:graphicFrame>
        <p:nvGraphicFramePr>
          <p:cNvPr id="5124" name="Object 4"/>
          <p:cNvGraphicFramePr>
            <a:graphicFrameLocks noChangeAspect="1"/>
          </p:cNvGraphicFramePr>
          <p:nvPr>
            <p:ph idx="1"/>
          </p:nvPr>
        </p:nvGraphicFramePr>
        <p:xfrm>
          <a:off x="1900238" y="1557338"/>
          <a:ext cx="5341937" cy="4608512"/>
        </p:xfrm>
        <a:graphic>
          <a:graphicData uri="http://schemas.openxmlformats.org/presentationml/2006/ole">
            <p:oleObj spid="_x0000_s5124" name="Document" r:id="rId3" imgW="4072750" imgH="3514852" progId="Word.Document.8">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solidFill>
                  <a:schemeClr val="bg1"/>
                </a:solidFill>
              </a:rPr>
              <a:t>Export challenges</a:t>
            </a:r>
          </a:p>
        </p:txBody>
      </p:sp>
      <p:sp>
        <p:nvSpPr>
          <p:cNvPr id="33795" name="Rectangle 3"/>
          <p:cNvSpPr>
            <a:spLocks noGrp="1" noChangeArrowheads="1"/>
          </p:cNvSpPr>
          <p:nvPr>
            <p:ph idx="1"/>
          </p:nvPr>
        </p:nvSpPr>
        <p:spPr>
          <a:xfrm>
            <a:off x="685800" y="2205038"/>
            <a:ext cx="7772400" cy="3890962"/>
          </a:xfrm>
        </p:spPr>
        <p:txBody>
          <a:bodyPr>
            <a:normAutofit fontScale="92500"/>
          </a:bodyPr>
          <a:lstStyle/>
          <a:p>
            <a:pPr>
              <a:lnSpc>
                <a:spcPct val="90000"/>
              </a:lnSpc>
              <a:buFontTx/>
              <a:buNone/>
            </a:pPr>
            <a:r>
              <a:rPr lang="en-US" sz="3600" dirty="0">
                <a:solidFill>
                  <a:schemeClr val="bg1"/>
                </a:solidFill>
              </a:rPr>
              <a:t>OA exports must:</a:t>
            </a:r>
          </a:p>
          <a:p>
            <a:pPr>
              <a:lnSpc>
                <a:spcPct val="90000"/>
              </a:lnSpc>
            </a:pPr>
            <a:r>
              <a:rPr lang="en-US" sz="3600" dirty="0">
                <a:solidFill>
                  <a:schemeClr val="bg1"/>
                </a:solidFill>
              </a:rPr>
              <a:t>Meet </a:t>
            </a:r>
            <a:r>
              <a:rPr lang="en-US" sz="3600" dirty="0" smtClean="0">
                <a:solidFill>
                  <a:schemeClr val="bg1"/>
                </a:solidFill>
              </a:rPr>
              <a:t>Sanitary and </a:t>
            </a:r>
            <a:r>
              <a:rPr lang="en-US" sz="3600" dirty="0" err="1" smtClean="0">
                <a:solidFill>
                  <a:schemeClr val="bg1"/>
                </a:solidFill>
              </a:rPr>
              <a:t>Phytosanitary</a:t>
            </a:r>
            <a:r>
              <a:rPr lang="en-US" sz="3600" dirty="0" smtClean="0">
                <a:solidFill>
                  <a:schemeClr val="bg1"/>
                </a:solidFill>
              </a:rPr>
              <a:t> (SPS) </a:t>
            </a:r>
            <a:r>
              <a:rPr lang="en-US" sz="3600" dirty="0">
                <a:solidFill>
                  <a:schemeClr val="bg1"/>
                </a:solidFill>
              </a:rPr>
              <a:t>requirements in import </a:t>
            </a:r>
            <a:r>
              <a:rPr lang="en-US" sz="3600" dirty="0" err="1">
                <a:solidFill>
                  <a:schemeClr val="bg1"/>
                </a:solidFill>
              </a:rPr>
              <a:t>mkt</a:t>
            </a:r>
            <a:r>
              <a:rPr lang="en-US" sz="3600" dirty="0">
                <a:solidFill>
                  <a:schemeClr val="bg1"/>
                </a:solidFill>
              </a:rPr>
              <a:t> (same as for </a:t>
            </a:r>
            <a:r>
              <a:rPr lang="en-US" sz="3600" dirty="0" err="1">
                <a:solidFill>
                  <a:schemeClr val="bg1"/>
                </a:solidFill>
              </a:rPr>
              <a:t>convent’l</a:t>
            </a:r>
            <a:r>
              <a:rPr lang="en-US" sz="3600" dirty="0">
                <a:solidFill>
                  <a:schemeClr val="bg1"/>
                </a:solidFill>
              </a:rPr>
              <a:t> products)</a:t>
            </a:r>
          </a:p>
          <a:p>
            <a:pPr>
              <a:lnSpc>
                <a:spcPct val="90000"/>
              </a:lnSpc>
            </a:pPr>
            <a:r>
              <a:rPr lang="en-US" sz="3600" dirty="0">
                <a:solidFill>
                  <a:schemeClr val="bg1"/>
                </a:solidFill>
              </a:rPr>
              <a:t>Meet requirements of OA regulations &amp; be certified by approved cert. body</a:t>
            </a:r>
          </a:p>
          <a:p>
            <a:pPr>
              <a:lnSpc>
                <a:spcPct val="90000"/>
              </a:lnSpc>
            </a:pPr>
            <a:r>
              <a:rPr lang="en-US" sz="3600" dirty="0">
                <a:solidFill>
                  <a:schemeClr val="bg1"/>
                </a:solidFill>
              </a:rPr>
              <a:t>Meet additional requirements of private standards (sometimes)</a:t>
            </a:r>
          </a:p>
          <a:p>
            <a:pPr>
              <a:lnSpc>
                <a:spcPct val="90000"/>
              </a:lnSpc>
            </a:pPr>
            <a:endParaRPr lang="en-US" sz="360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solidFill>
                  <a:schemeClr val="bg1"/>
                </a:solidFill>
              </a:rPr>
              <a:t>Export challenges</a:t>
            </a:r>
          </a:p>
        </p:txBody>
      </p:sp>
      <p:sp>
        <p:nvSpPr>
          <p:cNvPr id="34819" name="Rectangle 3"/>
          <p:cNvSpPr>
            <a:spLocks noGrp="1" noChangeArrowheads="1"/>
          </p:cNvSpPr>
          <p:nvPr>
            <p:ph idx="1"/>
          </p:nvPr>
        </p:nvSpPr>
        <p:spPr>
          <a:xfrm>
            <a:off x="685800" y="2205038"/>
            <a:ext cx="7772400" cy="3890962"/>
          </a:xfrm>
        </p:spPr>
        <p:txBody>
          <a:bodyPr/>
          <a:lstStyle/>
          <a:p>
            <a:r>
              <a:rPr lang="en-US" sz="3600">
                <a:solidFill>
                  <a:schemeClr val="bg1"/>
                </a:solidFill>
              </a:rPr>
              <a:t>Agric. Subsidies in import markets</a:t>
            </a:r>
          </a:p>
          <a:p>
            <a:r>
              <a:rPr lang="en-US" sz="3600">
                <a:solidFill>
                  <a:schemeClr val="bg1"/>
                </a:solidFill>
              </a:rPr>
              <a:t>Need for market information</a:t>
            </a:r>
          </a:p>
          <a:p>
            <a:r>
              <a:rPr lang="en-US" sz="3600">
                <a:solidFill>
                  <a:schemeClr val="bg1"/>
                </a:solidFill>
              </a:rPr>
              <a:t>Consumer preferences for local food</a:t>
            </a:r>
          </a:p>
          <a:p>
            <a:r>
              <a:rPr lang="en-US" sz="3600">
                <a:solidFill>
                  <a:schemeClr val="bg1"/>
                </a:solidFill>
              </a:rPr>
              <a:t>Lack of harmonization, equivalence &amp; mutual recognition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Nepal on OA</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Rice: Conventional farming is more productive and offers significantly higher profits relative to organic rice farming. The average cost of production of organic rice is higher than in conventional production. Labor productivity is higher in conventional rice relative to organics even though both types of farmers make net positive profits .</a:t>
            </a:r>
          </a:p>
          <a:p>
            <a:pPr algn="just"/>
            <a:endParaRPr lang="en-US" dirty="0" smtClean="0"/>
          </a:p>
          <a:p>
            <a:pPr algn="just"/>
            <a:endParaRPr lang="en-US" dirty="0" smtClean="0"/>
          </a:p>
          <a:p>
            <a:pPr algn="just"/>
            <a:r>
              <a:rPr lang="en-US" dirty="0" smtClean="0"/>
              <a:t>Maize: While there are no significant differences in yield, both organic and conventional maize farms have negative profits in due to low productivity and high labor costs. However, the negative profits are significantly smaller in organic maize relative to conventional farming. Organic maize farms have significantly lower costs relative to conventional farms.</a:t>
            </a:r>
          </a:p>
          <a:p>
            <a:pPr algn="just"/>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5040560"/>
          </a:xfrm>
        </p:spPr>
        <p:txBody>
          <a:bodyPr>
            <a:noAutofit/>
          </a:bodyPr>
          <a:lstStyle/>
          <a:p>
            <a:pPr algn="just"/>
            <a:endParaRPr lang="en-US" sz="2000" dirty="0" smtClean="0"/>
          </a:p>
          <a:p>
            <a:pPr algn="just"/>
            <a:r>
              <a:rPr lang="en-US" sz="1800" dirty="0" smtClean="0"/>
              <a:t>Tea: Conventional tea productivity is higher than organic tea productivity, but there are no significant differences in profits. Productivity may be lower in organic tea because of inadequate supply of organic manure. Farmers note that organic tea flowering or flushing is slower and leaves are more difficult to pluck in comparison to conventional farming, where new growth is succulent and easy to pluck. While production costs of conventional tea, in terms of fertilizers and pesticides are higher, this is offset by higher labor costs in organic production. The higher price organic tea fetches does not make up for the high cost of production and there is no significant differences in profits.</a:t>
            </a:r>
          </a:p>
          <a:p>
            <a:pPr algn="just"/>
            <a:endParaRPr lang="en-US" sz="1800" dirty="0" smtClean="0"/>
          </a:p>
          <a:p>
            <a:pPr algn="just"/>
            <a:r>
              <a:rPr lang="en-US" sz="1800" dirty="0" smtClean="0"/>
              <a:t>Coffee: Profits in organic and conventional farms are negative. However, net revenues in organic coffee farming are significantly higher than conventional coffee. While there is no significant difference in yields between the two types of coffee, conventional coffee is significantly more costly to produce. This is because of the high costs of fertilizers and pesticides used .</a:t>
            </a:r>
          </a:p>
          <a:p>
            <a:pPr algn="just"/>
            <a:endParaRPr lang="en-US" sz="2000" dirty="0" smtClean="0"/>
          </a:p>
          <a:p>
            <a:pPr algn="just"/>
            <a:endParaRPr lang="en-US"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000" dirty="0" smtClean="0"/>
              <a:t>Cauliflower: There are no significant differences in productivity or profits between conventional and organic cauliflower. This may be partially because organic producers do not get a premium price for their product, in spite of growing awareness about the health hazards of consuming vegetables subject to high doses of pesticides. The average cost of production of organic cauliflower is lower on an acreage basis, but higher in terms of per unit cost.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r>
              <a:rPr lang="en-US" sz="4000" dirty="0" smtClean="0">
                <a:solidFill>
                  <a:schemeClr val="bg1"/>
                </a:solidFill>
              </a:rPr>
              <a:t>What Nepal should do for developing OA? </a:t>
            </a:r>
            <a:endParaRPr lang="en-US" sz="4000" dirty="0">
              <a:solidFill>
                <a:schemeClr val="bg1"/>
              </a:solidFill>
            </a:endParaRPr>
          </a:p>
        </p:txBody>
      </p:sp>
      <p:sp>
        <p:nvSpPr>
          <p:cNvPr id="35843" name="Rectangle 3"/>
          <p:cNvSpPr>
            <a:spLocks noGrp="1" noChangeArrowheads="1"/>
          </p:cNvSpPr>
          <p:nvPr>
            <p:ph idx="1"/>
          </p:nvPr>
        </p:nvSpPr>
        <p:spPr>
          <a:xfrm>
            <a:off x="685800" y="2205038"/>
            <a:ext cx="7772400" cy="3890962"/>
          </a:xfrm>
        </p:spPr>
        <p:txBody>
          <a:bodyPr/>
          <a:lstStyle/>
          <a:p>
            <a:pPr>
              <a:lnSpc>
                <a:spcPct val="90000"/>
              </a:lnSpc>
            </a:pPr>
            <a:r>
              <a:rPr lang="en-US" sz="3600">
                <a:solidFill>
                  <a:schemeClr val="bg1"/>
                </a:solidFill>
              </a:rPr>
              <a:t>Assess national organic sector &amp; policies</a:t>
            </a:r>
          </a:p>
          <a:p>
            <a:pPr>
              <a:lnSpc>
                <a:spcPct val="90000"/>
              </a:lnSpc>
            </a:pPr>
            <a:r>
              <a:rPr lang="en-US" sz="3600">
                <a:solidFill>
                  <a:schemeClr val="bg1"/>
                </a:solidFill>
              </a:rPr>
              <a:t>OA action plan</a:t>
            </a:r>
          </a:p>
          <a:p>
            <a:pPr>
              <a:lnSpc>
                <a:spcPct val="90000"/>
              </a:lnSpc>
            </a:pPr>
            <a:r>
              <a:rPr lang="en-US" sz="3600">
                <a:solidFill>
                  <a:schemeClr val="bg1"/>
                </a:solidFill>
              </a:rPr>
              <a:t>Consider supporting OA R&amp;D, extension services, certification costs, development of domestic market, exports, harmonization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sz="4000">
                <a:solidFill>
                  <a:schemeClr val="bg1"/>
                </a:solidFill>
              </a:rPr>
              <a:t>Other factors contributing to success</a:t>
            </a:r>
          </a:p>
        </p:txBody>
      </p:sp>
      <p:sp>
        <p:nvSpPr>
          <p:cNvPr id="36867" name="Rectangle 3"/>
          <p:cNvSpPr>
            <a:spLocks noGrp="1" noChangeArrowheads="1"/>
          </p:cNvSpPr>
          <p:nvPr>
            <p:ph idx="1"/>
          </p:nvPr>
        </p:nvSpPr>
        <p:spPr>
          <a:xfrm>
            <a:off x="685800" y="2205038"/>
            <a:ext cx="7772400" cy="3890962"/>
          </a:xfrm>
        </p:spPr>
        <p:txBody>
          <a:bodyPr/>
          <a:lstStyle/>
          <a:p>
            <a:r>
              <a:rPr lang="en-US" sz="3600">
                <a:solidFill>
                  <a:schemeClr val="bg1"/>
                </a:solidFill>
              </a:rPr>
              <a:t>Community organization</a:t>
            </a:r>
          </a:p>
          <a:p>
            <a:r>
              <a:rPr lang="en-US" sz="3600">
                <a:solidFill>
                  <a:schemeClr val="bg1"/>
                </a:solidFill>
              </a:rPr>
              <a:t>Group certification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4213" y="1196975"/>
            <a:ext cx="7772400" cy="2160588"/>
          </a:xfrm>
        </p:spPr>
        <p:txBody>
          <a:bodyPr>
            <a:normAutofit fontScale="90000"/>
          </a:bodyPr>
          <a:lstStyle/>
          <a:p>
            <a:r>
              <a:rPr lang="en-US">
                <a:solidFill>
                  <a:schemeClr val="bg1"/>
                </a:solidFill>
              </a:rPr>
              <a:t/>
            </a:r>
            <a:br>
              <a:rPr lang="en-US">
                <a:solidFill>
                  <a:schemeClr val="bg1"/>
                </a:solidFill>
              </a:rPr>
            </a:br>
            <a:r>
              <a:rPr lang="en-US">
                <a:solidFill>
                  <a:schemeClr val="bg1"/>
                </a:solidFill>
              </a:rPr>
              <a:t/>
            </a:r>
            <a:br>
              <a:rPr lang="en-US">
                <a:solidFill>
                  <a:schemeClr val="bg1"/>
                </a:solidFill>
              </a:rPr>
            </a:br>
            <a:r>
              <a:rPr lang="en-US">
                <a:solidFill>
                  <a:schemeClr val="bg1"/>
                </a:solidFill>
              </a:rPr>
              <a:t>Thank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sz="4000">
                <a:solidFill>
                  <a:schemeClr val="bg1"/>
                </a:solidFill>
              </a:rPr>
              <a:t> Certified organic production: over 30 million hectares, 138+ countries</a:t>
            </a:r>
          </a:p>
        </p:txBody>
      </p:sp>
      <p:pic>
        <p:nvPicPr>
          <p:cNvPr id="12294" name="Picture 6" descr="titelgrafik_sw"/>
          <p:cNvPicPr>
            <a:picLocks noChangeAspect="1" noChangeArrowheads="1"/>
          </p:cNvPicPr>
          <p:nvPr/>
        </p:nvPicPr>
        <p:blipFill>
          <a:blip r:embed="rId2" cstate="print"/>
          <a:srcRect/>
          <a:stretch>
            <a:fillRect/>
          </a:stretch>
        </p:blipFill>
        <p:spPr bwMode="auto">
          <a:xfrm>
            <a:off x="900113" y="1989138"/>
            <a:ext cx="7481887" cy="413543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OA to Nepal</a:t>
            </a:r>
            <a:endParaRPr lang="en-US" dirty="0"/>
          </a:p>
        </p:txBody>
      </p:sp>
      <p:sp>
        <p:nvSpPr>
          <p:cNvPr id="3" name="Content Placeholder 2"/>
          <p:cNvSpPr>
            <a:spLocks noGrp="1"/>
          </p:cNvSpPr>
          <p:nvPr>
            <p:ph idx="1"/>
          </p:nvPr>
        </p:nvSpPr>
        <p:spPr>
          <a:xfrm>
            <a:off x="457200" y="1646236"/>
            <a:ext cx="8229600" cy="4951115"/>
          </a:xfrm>
        </p:spPr>
        <p:txBody>
          <a:bodyPr>
            <a:normAutofit fontScale="70000" lnSpcReduction="20000"/>
          </a:bodyPr>
          <a:lstStyle/>
          <a:p>
            <a:pPr algn="just"/>
            <a:r>
              <a:rPr lang="en-US" dirty="0" smtClean="0"/>
              <a:t>Until the 1950s Nepalese farming systems were largely organic. Introduction of green revolution agriculture in South Asia persuaded Nepal to use agrochemicals. </a:t>
            </a:r>
          </a:p>
          <a:p>
            <a:pPr algn="just"/>
            <a:r>
              <a:rPr lang="en-US" dirty="0" smtClean="0"/>
              <a:t>In recent years, reflecting the growing understanding of the adverse impacts of chemical-based agriculture on health and the environment, organic farming is regaining some of its popularity among the farmers, academicians and entrepreneurs. </a:t>
            </a:r>
          </a:p>
          <a:p>
            <a:pPr algn="just"/>
            <a:r>
              <a:rPr lang="en-US" dirty="0" smtClean="0"/>
              <a:t>However, the organized organic market in Nepal is very small. The International Federation of Organic Agriculture Movement reports that 9789 ha (0.23% percent of total agricultural land) of land is managed by 1470 producers in Nepal under organic farming (IFOAM, 2012).</a:t>
            </a:r>
          </a:p>
          <a:p>
            <a:pPr algn="just"/>
            <a:r>
              <a:rPr lang="en-US" dirty="0" smtClean="0"/>
              <a:t>Further, about 90 metric tons of certified organic coffee is produced in some 210 ha of land and 59 ha are under conversion (</a:t>
            </a:r>
            <a:r>
              <a:rPr lang="en-US" dirty="0" err="1" smtClean="0"/>
              <a:t>Shrestha</a:t>
            </a:r>
            <a:r>
              <a:rPr lang="en-US" dirty="0" smtClean="0"/>
              <a:t>, 2011). About 7 percent of traditional tea produced in Nepal is organic.</a:t>
            </a:r>
          </a:p>
          <a:p>
            <a:pPr algn="just"/>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dirty="0" smtClean="0"/>
              <a:t>Organic farmers diversify their businesses by growing several crops at one time, often having both livestock and field crops, and sometimes value-added enterprises as well. The diversification reduces economic risk.</a:t>
            </a:r>
          </a:p>
          <a:p>
            <a:pPr algn="just"/>
            <a:r>
              <a:rPr lang="en-US" dirty="0" smtClean="0"/>
              <a:t>Many experienced organic farmers have crop yields as high as, or higher than, the average conventional yields. However, the average organic crop yields are often lower than the average conventional yields.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643192" cy="720080"/>
          </a:xfrm>
        </p:spPr>
        <p:txBody>
          <a:bodyPr>
            <a:normAutofit fontScale="90000"/>
          </a:bodyPr>
          <a:lstStyle/>
          <a:p>
            <a:r>
              <a:rPr lang="en-US" dirty="0" smtClean="0"/>
              <a:t>Cost of production</a:t>
            </a:r>
            <a:endParaRPr lang="en-US" dirty="0"/>
          </a:p>
        </p:txBody>
      </p:sp>
      <p:sp>
        <p:nvSpPr>
          <p:cNvPr id="3" name="Content Placeholder 2"/>
          <p:cNvSpPr>
            <a:spLocks noGrp="1"/>
          </p:cNvSpPr>
          <p:nvPr>
            <p:ph idx="1"/>
          </p:nvPr>
        </p:nvSpPr>
        <p:spPr>
          <a:xfrm>
            <a:off x="0" y="836712"/>
            <a:ext cx="9144000" cy="5949280"/>
          </a:xfrm>
        </p:spPr>
        <p:txBody>
          <a:bodyPr>
            <a:noAutofit/>
          </a:bodyPr>
          <a:lstStyle/>
          <a:p>
            <a:pPr algn="just"/>
            <a:r>
              <a:rPr lang="en-US" sz="2300" dirty="0" smtClean="0"/>
              <a:t>Organic farms have lower costs of production than conventional farms, with much less emphasis on purchased inputs. Synthetic fertilizer and pesticide purchases are eliminated, and costs of purchased feed, veterinary bills, and replacement livestock are lower. In addition, organic farmers have lower fixed (overhead) costs for depreciation and interest charges attached to capital inputs, such as machinery and equipment. On balance, input costs are lower on organic farms.</a:t>
            </a:r>
          </a:p>
          <a:p>
            <a:pPr algn="just"/>
            <a:r>
              <a:rPr lang="en-US" sz="2300" dirty="0" smtClean="0"/>
              <a:t>Organic farming methods replace herbicides with mechanical cultivation and other management practices to provide weed control. Tillage for weed control after plant emergence is relatively shallow with low potential to compact the soil.</a:t>
            </a:r>
          </a:p>
          <a:p>
            <a:pPr algn="just"/>
            <a:r>
              <a:rPr lang="en-US" sz="2300" dirty="0" smtClean="0"/>
              <a:t>Some argue that weed control increases tillage requirements and costs. In practice, this has not been the case. By improving soil structure and with good management practices, organic farmers have discovered that they require no more, and in some cases less, tillage than their conventional neighbors. </a:t>
            </a:r>
            <a:endParaRPr lang="en-US" sz="23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787208" cy="720080"/>
          </a:xfrm>
        </p:spPr>
        <p:txBody>
          <a:bodyPr>
            <a:normAutofit fontScale="90000"/>
          </a:bodyPr>
          <a:lstStyle/>
          <a:p>
            <a:r>
              <a:rPr lang="en-US" dirty="0" smtClean="0"/>
              <a:t>Net farm income</a:t>
            </a:r>
            <a:endParaRPr lang="en-US" dirty="0"/>
          </a:p>
        </p:txBody>
      </p:sp>
      <p:sp>
        <p:nvSpPr>
          <p:cNvPr id="3" name="Content Placeholder 2"/>
          <p:cNvSpPr>
            <a:spLocks noGrp="1"/>
          </p:cNvSpPr>
          <p:nvPr>
            <p:ph idx="1"/>
          </p:nvPr>
        </p:nvSpPr>
        <p:spPr>
          <a:xfrm>
            <a:off x="0" y="836712"/>
            <a:ext cx="9144000" cy="6021288"/>
          </a:xfrm>
        </p:spPr>
        <p:txBody>
          <a:bodyPr>
            <a:normAutofit fontScale="77500" lnSpcReduction="20000"/>
          </a:bodyPr>
          <a:lstStyle/>
          <a:p>
            <a:pPr algn="just"/>
            <a:r>
              <a:rPr lang="en-US" dirty="0" smtClean="0"/>
              <a:t>The net income of organic farms appears to be slightly higher than for conventional farms. In general, expenses are lower and the income is greater (if there is good price premium).</a:t>
            </a:r>
          </a:p>
          <a:p>
            <a:pPr algn="just"/>
            <a:r>
              <a:rPr lang="en-US" dirty="0" smtClean="0"/>
              <a:t>Price premiums vary between crops and over time. The organic industry is changing rapidly, leading to price instability. For example, a high premium price for one crop can lead many farmers to grow that crop. The market is then flooded and the price plummets. </a:t>
            </a:r>
          </a:p>
          <a:p>
            <a:pPr algn="just"/>
            <a:r>
              <a:rPr lang="en-US" dirty="0" smtClean="0"/>
              <a:t>Many believe that over time, the price premiums will stabilize. The high value of organic crops is offset by including lower-value crops in rotation. Green manures and pasture crops, though valuable in their soil improvement ability, do not generate high economic returns.</a:t>
            </a:r>
          </a:p>
          <a:p>
            <a:pPr algn="just"/>
            <a:r>
              <a:rPr lang="en-US" dirty="0" smtClean="0"/>
              <a:t>Intercropping is one way to incorporate low-value crops into the rotation, while still growing valuable cash crops. Crop rotations also reduce risk. By growing several crops at any one time, the farm income will be buffered from both price fluctuations in any one crop and crop failure.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787208" cy="778098"/>
          </a:xfrm>
        </p:spPr>
        <p:txBody>
          <a:bodyPr>
            <a:normAutofit fontScale="90000"/>
          </a:bodyPr>
          <a:lstStyle/>
          <a:p>
            <a:pPr algn="ctr"/>
            <a:r>
              <a:rPr lang="en-US" dirty="0" smtClean="0"/>
              <a:t>Marketing</a:t>
            </a:r>
            <a:endParaRPr lang="en-US" dirty="0"/>
          </a:p>
        </p:txBody>
      </p:sp>
      <p:sp>
        <p:nvSpPr>
          <p:cNvPr id="3" name="Content Placeholder 2"/>
          <p:cNvSpPr>
            <a:spLocks noGrp="1"/>
          </p:cNvSpPr>
          <p:nvPr>
            <p:ph idx="1"/>
          </p:nvPr>
        </p:nvSpPr>
        <p:spPr>
          <a:xfrm>
            <a:off x="0" y="980728"/>
            <a:ext cx="9144000" cy="5616624"/>
          </a:xfrm>
        </p:spPr>
        <p:txBody>
          <a:bodyPr>
            <a:normAutofit/>
          </a:bodyPr>
          <a:lstStyle/>
          <a:p>
            <a:pPr algn="just"/>
            <a:r>
              <a:rPr lang="en-US" dirty="0" smtClean="0"/>
              <a:t>The demand for organically-produced foods is growing rapidly, in Canada, North America, Japan and Europe. This rapid growth has resulted in fluctuations in the market.</a:t>
            </a:r>
          </a:p>
          <a:p>
            <a:pPr algn="just"/>
            <a:r>
              <a:rPr lang="en-US" dirty="0" smtClean="0"/>
              <a:t>For example, some of the markets have very specific demands in terms of crop quality and the demands change from year to year. </a:t>
            </a:r>
          </a:p>
          <a:p>
            <a:pPr algn="just"/>
            <a:r>
              <a:rPr lang="en-US" dirty="0" smtClean="0"/>
              <a:t>The organic industry is still developing, and the infrastructure in terms of transportation systems, wholesalers and distributers is in its infancy.</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solidFill>
                  <a:schemeClr val="bg1"/>
                </a:solidFill>
              </a:rPr>
              <a:t>Economic benefits</a:t>
            </a:r>
          </a:p>
        </p:txBody>
      </p:sp>
      <p:sp>
        <p:nvSpPr>
          <p:cNvPr id="24579" name="Rectangle 3"/>
          <p:cNvSpPr>
            <a:spLocks noGrp="1" noChangeArrowheads="1"/>
          </p:cNvSpPr>
          <p:nvPr>
            <p:ph idx="1"/>
          </p:nvPr>
        </p:nvSpPr>
        <p:spPr>
          <a:xfrm>
            <a:off x="685800" y="2781300"/>
            <a:ext cx="7772400" cy="3314700"/>
          </a:xfrm>
        </p:spPr>
        <p:txBody>
          <a:bodyPr/>
          <a:lstStyle/>
          <a:p>
            <a:pPr>
              <a:buFontTx/>
              <a:buNone/>
            </a:pPr>
            <a:r>
              <a:rPr lang="en-US" sz="3600">
                <a:solidFill>
                  <a:schemeClr val="bg1"/>
                </a:solidFill>
              </a:rPr>
              <a:t>Net income = (price x quantity) – total costs</a:t>
            </a:r>
          </a:p>
          <a:p>
            <a:pPr>
              <a:buFontTx/>
              <a:buNone/>
            </a:pPr>
            <a:endParaRPr lang="en-US" sz="3600">
              <a:solidFill>
                <a:schemeClr val="bg1"/>
              </a:solidFill>
            </a:endParaRPr>
          </a:p>
          <a:p>
            <a:pPr>
              <a:buFontTx/>
              <a:buNone/>
            </a:pPr>
            <a:r>
              <a:rPr lang="en-US" sz="3600">
                <a:solidFill>
                  <a:schemeClr val="bg1"/>
                </a:solidFill>
              </a:rPr>
              <a:t>Generally, organic farmers earn more.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638</TotalTime>
  <Words>1357</Words>
  <Application>Microsoft Office PowerPoint</Application>
  <PresentationFormat>On-screen Show (4:3)</PresentationFormat>
  <Paragraphs>100</Paragraphs>
  <Slides>27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Foundry</vt:lpstr>
      <vt:lpstr>Document</vt:lpstr>
      <vt:lpstr>Economics of Organic Agriculture</vt:lpstr>
      <vt:lpstr>What is organic agriculture?</vt:lpstr>
      <vt:lpstr> Certified organic production: over 30 million hectares, 138+ countries</vt:lpstr>
      <vt:lpstr>OA to Nepal</vt:lpstr>
      <vt:lpstr>Slide 5</vt:lpstr>
      <vt:lpstr>Cost of production</vt:lpstr>
      <vt:lpstr>Net farm income</vt:lpstr>
      <vt:lpstr>Marketing</vt:lpstr>
      <vt:lpstr>Economic benefits</vt:lpstr>
      <vt:lpstr>Food security benefits</vt:lpstr>
      <vt:lpstr>Environmental Benefits</vt:lpstr>
      <vt:lpstr>Environmental Benefits, cont’d</vt:lpstr>
      <vt:lpstr>Social &amp; cultural benefits</vt:lpstr>
      <vt:lpstr>OA as an export opportunity—rapid global market growth</vt:lpstr>
      <vt:lpstr>OA as an export opportunity</vt:lpstr>
      <vt:lpstr>Regional Distribution of Organic Food Sales 2006</vt:lpstr>
      <vt:lpstr>Regional Distribution of Organic Food Sales 2006</vt:lpstr>
      <vt:lpstr>Regional distribution of certified organic production 2006</vt:lpstr>
      <vt:lpstr>Production challenges</vt:lpstr>
      <vt:lpstr>Export challenges</vt:lpstr>
      <vt:lpstr>Export challenges</vt:lpstr>
      <vt:lpstr>Status of Nepal on OA</vt:lpstr>
      <vt:lpstr>Slide 23</vt:lpstr>
      <vt:lpstr>Slide 24</vt:lpstr>
      <vt:lpstr>What Nepal should do for developing OA? </vt:lpstr>
      <vt:lpstr>Other factors contributing to success</vt:lpstr>
      <vt:lpstr>  Thank you!</vt:lpstr>
    </vt:vector>
  </TitlesOfParts>
  <Company>Unctad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DPAIS</dc:creator>
  <cp:lastModifiedBy>Hp</cp:lastModifiedBy>
  <cp:revision>58</cp:revision>
  <dcterms:created xsi:type="dcterms:W3CDTF">2002-11-27T09:42:23Z</dcterms:created>
  <dcterms:modified xsi:type="dcterms:W3CDTF">2017-12-28T05:58:05Z</dcterms:modified>
</cp:coreProperties>
</file>