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6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Fertility and Management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Organic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dirty="0" err="1" smtClean="0"/>
              <a:t>Ananta</a:t>
            </a:r>
            <a:r>
              <a:rPr lang="en-US" dirty="0" smtClean="0"/>
              <a:t> </a:t>
            </a:r>
            <a:r>
              <a:rPr lang="en-US" dirty="0" err="1" smtClean="0"/>
              <a:t>Prakash</a:t>
            </a:r>
            <a:r>
              <a:rPr lang="en-US" dirty="0" smtClean="0"/>
              <a:t> </a:t>
            </a:r>
            <a:r>
              <a:rPr lang="en-US" dirty="0" err="1" smtClean="0"/>
              <a:t>Subedi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Cover Crops: the Cornerstone of Sustainable Crop Production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672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339725" algn="l"/>
              </a:tabLst>
              <a:defRPr/>
            </a:pPr>
            <a:r>
              <a:rPr lang="en-US" sz="3200" dirty="0" smtClean="0">
                <a:ea typeface="+mn-ea"/>
              </a:rPr>
              <a:t>Cover crops reduce pest problems by: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339725" algn="l"/>
              </a:tabLst>
              <a:defRPr/>
            </a:pPr>
            <a:endParaRPr lang="en-US" sz="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Suppressing weeds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Breaking pest and disease life cycles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Providing habitat for beneficial organisms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20483" name="Content Placeholder 5" descr="10a-buc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000" r="5000"/>
          <a:stretch>
            <a:fillRect/>
          </a:stretch>
        </p:blipFill>
        <p:spPr>
          <a:xfrm>
            <a:off x="5181600" y="1905000"/>
            <a:ext cx="3048000" cy="3810000"/>
          </a:xfrm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5791200" y="5791200"/>
            <a:ext cx="179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Calibri" pitchFamily="34" charset="0"/>
              </a:rPr>
              <a:t>Buckwheat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Compost:  the Hallmark of </a:t>
            </a:r>
            <a:r>
              <a:rPr lang="en-US" b="1" dirty="0" smtClean="0">
                <a:ea typeface="+mj-ea"/>
              </a:rPr>
              <a:t/>
            </a:r>
            <a:br>
              <a:rPr lang="en-US" b="1" dirty="0" smtClean="0">
                <a:ea typeface="+mj-ea"/>
              </a:rPr>
            </a:br>
            <a:r>
              <a:rPr lang="en-US" b="1" dirty="0" smtClean="0">
                <a:ea typeface="+mj-ea"/>
              </a:rPr>
              <a:t>Organic </a:t>
            </a:r>
            <a:r>
              <a:rPr lang="en-US" b="1" dirty="0">
                <a:ea typeface="+mj-ea"/>
              </a:rPr>
              <a:t>Farming</a:t>
            </a:r>
            <a:endParaRPr lang="en-US" dirty="0">
              <a:ea typeface="+mj-ea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2672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339725" algn="l"/>
              </a:tabLst>
            </a:pPr>
            <a:r>
              <a:rPr lang="en-US" sz="3200" smtClean="0">
                <a:ea typeface="ＭＳ Ｐゴシック" pitchFamily="34" charset="-128"/>
              </a:rPr>
              <a:t>The composting process is an intensified organic matter cycle achieved by combining organic residues in a pile or windrow, and managing temperature, aeration, and moisture.</a:t>
            </a:r>
          </a:p>
        </p:txBody>
      </p:sp>
      <p:pic>
        <p:nvPicPr>
          <p:cNvPr id="21507" name="Content Placeholder 6" descr="IMG_01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867" t="8560" b="12263"/>
          <a:stretch>
            <a:fillRect/>
          </a:stretch>
        </p:blipFill>
        <p:spPr>
          <a:xfrm>
            <a:off x="5105400" y="1676400"/>
            <a:ext cx="3352800" cy="2590800"/>
          </a:xfrm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724400" y="4343400"/>
            <a:ext cx="35845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/>
              <a:t>Mixture of food waste, tree</a:t>
            </a:r>
          </a:p>
          <a:p>
            <a:r>
              <a:rPr lang="en-US" sz="2400" i="1" dirty="0"/>
              <a:t>leaves, and chipped brush </a:t>
            </a:r>
          </a:p>
          <a:p>
            <a:r>
              <a:rPr lang="en-US" sz="2400" i="1" dirty="0"/>
              <a:t>undergoes hot </a:t>
            </a:r>
            <a:r>
              <a:rPr lang="en-US" sz="2400" i="1" dirty="0" smtClean="0"/>
              <a:t>composting.</a:t>
            </a:r>
            <a:endParaRPr lang="en-US" sz="2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Compost:</a:t>
            </a:r>
          </a:p>
        </p:txBody>
      </p:sp>
      <p:sp>
        <p:nvSpPr>
          <p:cNvPr id="2253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Temperature – 131–170°F for 15 days</a:t>
            </a: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Turned 5 times to keep aerobic and heat all portions</a:t>
            </a: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Balanced C:N ratio – 25:1–35:1 in starting mix</a:t>
            </a: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smtClean="0">
                <a:ea typeface="ＭＳ Ｐゴシック" pitchFamily="34" charset="-128"/>
              </a:rPr>
              <a:t>Optimum moisture content 50–60%</a:t>
            </a:r>
          </a:p>
          <a:p>
            <a:pPr eaLnBrk="1" hangingPunct="1">
              <a:buFont typeface="Arial" pitchFamily="34" charset="0"/>
              <a:buNone/>
            </a:pPr>
            <a:endParaRPr lang="en-US" sz="1600" i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Good, finished compost provides:</a:t>
            </a:r>
          </a:p>
        </p:txBody>
      </p:sp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Beneficial soil organisms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Active organic matter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Stable humus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Slow-release nutrients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Nutrient and moisture holding capacity</a:t>
            </a:r>
          </a:p>
        </p:txBody>
      </p:sp>
      <p:pic>
        <p:nvPicPr>
          <p:cNvPr id="23555" name="Content Placeholder 6" descr="IMG_016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>
          <a:xfrm>
            <a:off x="4648200" y="1828800"/>
            <a:ext cx="4191000" cy="3124200"/>
          </a:xfrm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4724400" y="5029200"/>
            <a:ext cx="3916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Fig: High </a:t>
            </a:r>
            <a:r>
              <a:rPr lang="en-US" sz="2400" i="1" dirty="0">
                <a:latin typeface="Calibri" pitchFamily="34" charset="0"/>
              </a:rPr>
              <a:t>quality finished </a:t>
            </a:r>
            <a:r>
              <a:rPr lang="en-US" sz="2400" i="1" dirty="0" smtClean="0">
                <a:latin typeface="Calibri" pitchFamily="34" charset="0"/>
              </a:rPr>
              <a:t>compost.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b="1" smtClean="0">
                <a:ea typeface="ＭＳ Ｐゴシック" pitchFamily="34" charset="-128"/>
              </a:rPr>
              <a:t>Manure:  the Original Organic Fertilizer</a:t>
            </a:r>
            <a:endParaRPr lang="en-US" sz="380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754563"/>
          </a:xfrm>
        </p:spPr>
        <p:txBody>
          <a:bodyPr rtlCol="0">
            <a:normAutofit fontScale="92500"/>
          </a:bodyPr>
          <a:lstStyle/>
          <a:p>
            <a:pPr marL="3175" indent="-3175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339725" algn="l"/>
              </a:tabLst>
              <a:defRPr/>
            </a:pPr>
            <a:r>
              <a:rPr lang="en-US" sz="3200" dirty="0" smtClean="0">
                <a:ea typeface="+mn-ea"/>
              </a:rPr>
              <a:t>	</a:t>
            </a:r>
            <a:r>
              <a:rPr lang="en-US" sz="3500" i="1" dirty="0" smtClean="0">
                <a:ea typeface="+mn-ea"/>
              </a:rPr>
              <a:t>Manure benefits:</a:t>
            </a:r>
          </a:p>
          <a:p>
            <a:pPr marL="3175" indent="-3175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339725" algn="l"/>
              </a:tabLst>
              <a:defRPr/>
            </a:pPr>
            <a:endParaRPr lang="en-US" sz="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N, P, K, and micronutrients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Ingredient for composting</a:t>
            </a:r>
            <a:r>
              <a:rPr lang="en-US" dirty="0" smtClean="0">
                <a:ea typeface="+mn-ea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Supports beneficial soil life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2457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sz="3500" i="1" smtClean="0">
                <a:ea typeface="ＭＳ Ｐゴシック" pitchFamily="34" charset="-128"/>
              </a:rPr>
              <a:t>Manure cautions: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Unstable N</a:t>
            </a: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Weed seeds</a:t>
            </a: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Salts</a:t>
            </a: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Unbalanced N:P ratio</a:t>
            </a: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Cu and Zn excess (poultry litter)</a:t>
            </a:r>
          </a:p>
          <a:p>
            <a:pPr eaLnBrk="1" hangingPunct="1"/>
            <a:r>
              <a:rPr lang="en-US" sz="3200" smtClean="0">
                <a:ea typeface="ＭＳ Ｐゴシック" pitchFamily="34" charset="-128"/>
              </a:rPr>
              <a:t>Pathogens</a:t>
            </a:r>
          </a:p>
          <a:p>
            <a:pPr eaLnBrk="1" hangingPunct="1">
              <a:buFont typeface="Arial" pitchFamily="34" charset="0"/>
              <a:buNone/>
            </a:pPr>
            <a:endParaRPr 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Manure Management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25602" name="Content Placeholder 5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962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Know the source, avoid chemical residues.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Compost or age with carbon (e.g., bedding) to stabilize nutrients.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Spread on heavy feeding cover crop.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Adjust rates to optimize soil P, K, and micronutrients.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>
                <a:ea typeface="ＭＳ Ｐゴシック" pitchFamily="34" charset="-128"/>
              </a:rPr>
              <a:t>Organic Mulch: Simulating Nature</a:t>
            </a:r>
            <a:r>
              <a:rPr lang="ja-JP" altLang="en-US" sz="4000" b="1" smtClean="0">
                <a:ea typeface="ＭＳ Ｐゴシック" pitchFamily="34" charset="-128"/>
              </a:rPr>
              <a:t>’</a:t>
            </a:r>
            <a:r>
              <a:rPr lang="en-US" altLang="ja-JP" sz="4000" b="1" smtClean="0">
                <a:ea typeface="ＭＳ Ｐゴシック" pitchFamily="34" charset="-128"/>
              </a:rPr>
              <a:t>s Way of Feeding the Soil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267200" cy="49530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Organic mulches: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Protect the soil surface.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Conserve soil moisture.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Suppress annual weeds.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Feed the soil life.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Provide slow-release nutrients.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Provide beneficial habitat.</a:t>
            </a:r>
          </a:p>
        </p:txBody>
      </p:sp>
      <p:pic>
        <p:nvPicPr>
          <p:cNvPr id="26628" name="Content Placeholder 8" descr="IMG_09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547" t="446" b="29114"/>
          <a:stretch>
            <a:fillRect/>
          </a:stretch>
        </p:blipFill>
        <p:spPr>
          <a:xfrm>
            <a:off x="4724400" y="1981200"/>
            <a:ext cx="3962400" cy="2514600"/>
          </a:xfrm>
        </p:spPr>
      </p:pic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4648200" y="4648200"/>
            <a:ext cx="3787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Eggplant thriving and nearly </a:t>
            </a:r>
          </a:p>
          <a:p>
            <a:pPr algn="ctr"/>
            <a:r>
              <a:rPr lang="en-US" sz="2400" i="1" dirty="0"/>
              <a:t>weed-free in straw </a:t>
            </a:r>
            <a:r>
              <a:rPr lang="en-US" sz="2400" i="1" dirty="0" smtClean="0"/>
              <a:t>mulch.</a:t>
            </a:r>
            <a:endParaRPr lang="en-US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85648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Mulching cautions: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696200" cy="3276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Weed seeds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Herbicide residues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Cooler soil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Potential pest habitat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Excess K (grass hay)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Costs of purchase, hauling, and spreading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Plastic Mulch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76800"/>
          </a:xfrm>
        </p:spPr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Excellent weed control within crop beds</a:t>
            </a:r>
          </a:p>
          <a:p>
            <a:r>
              <a:rPr lang="en-US" smtClean="0">
                <a:ea typeface="ＭＳ Ｐゴシック" pitchFamily="34" charset="-128"/>
              </a:rPr>
              <a:t>Warms soil</a:t>
            </a:r>
          </a:p>
          <a:p>
            <a:r>
              <a:rPr lang="en-US" smtClean="0">
                <a:ea typeface="ＭＳ Ｐゴシック" pitchFamily="34" charset="-128"/>
              </a:rPr>
              <a:t>Practical at farm scale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However:</a:t>
            </a:r>
          </a:p>
          <a:p>
            <a:r>
              <a:rPr lang="en-US" smtClean="0">
                <a:ea typeface="ＭＳ Ｐゴシック" pitchFamily="34" charset="-128"/>
              </a:rPr>
              <a:t>Does not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feed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soil</a:t>
            </a:r>
          </a:p>
          <a:p>
            <a:r>
              <a:rPr lang="en-US" smtClean="0">
                <a:ea typeface="ＭＳ Ｐゴシック" pitchFamily="34" charset="-128"/>
              </a:rPr>
              <a:t>Must be removed at end of season</a:t>
            </a:r>
          </a:p>
          <a:p>
            <a:r>
              <a:rPr lang="en-US" smtClean="0">
                <a:ea typeface="ＭＳ Ｐゴシック" pitchFamily="34" charset="-128"/>
              </a:rPr>
              <a:t>Alleys prone to erosion and weeds</a:t>
            </a:r>
          </a:p>
          <a:p>
            <a:pPr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8675" name="Content Placeholder 5" descr="IMG_08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4038600" cy="3028950"/>
          </a:xfrm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559300" y="4876800"/>
            <a:ext cx="45847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/>
              <a:t>Black plastic film warms soil </a:t>
            </a:r>
          </a:p>
          <a:p>
            <a:r>
              <a:rPr lang="en-US" sz="2600" i="1"/>
              <a:t>and suppresses weeds near</a:t>
            </a:r>
          </a:p>
          <a:p>
            <a:r>
              <a:rPr lang="en-US" sz="2600" i="1"/>
              <a:t>crops.  Alley weeds must </a:t>
            </a:r>
          </a:p>
          <a:p>
            <a:r>
              <a:rPr lang="en-US" sz="2600" i="1"/>
              <a:t>be controlled by other means.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ea typeface="ＭＳ Ｐゴシック" pitchFamily="34" charset="-128"/>
              </a:rPr>
              <a:t>Adding Organic Matter while </a:t>
            </a:r>
            <a:br>
              <a:rPr lang="en-US" sz="4000" b="1" smtClean="0">
                <a:ea typeface="ＭＳ Ｐゴシック" pitchFamily="34" charset="-128"/>
              </a:rPr>
            </a:br>
            <a:r>
              <a:rPr lang="en-US" sz="4000" b="1" smtClean="0">
                <a:ea typeface="ＭＳ Ｐゴシック" pitchFamily="34" charset="-128"/>
              </a:rPr>
              <a:t>Using Plastic</a:t>
            </a:r>
          </a:p>
        </p:txBody>
      </p:sp>
      <p:pic>
        <p:nvPicPr>
          <p:cNvPr id="29698" name="Content Placeholder 4" descr="Node4870-hay-plast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4038600" cy="2860675"/>
          </a:xfrm>
        </p:spPr>
      </p:pic>
      <p:pic>
        <p:nvPicPr>
          <p:cNvPr id="29699" name="Content Placeholder 5" descr="Node4872-alleycov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676400"/>
            <a:ext cx="2925763" cy="3902075"/>
          </a:xfrm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304800" y="4648200"/>
            <a:ext cx="49323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/>
              <a:t>Covering alleys with organic </a:t>
            </a:r>
          </a:p>
          <a:p>
            <a:r>
              <a:rPr lang="en-US" sz="2600" i="1"/>
              <a:t>mulch (above) or a rye + clover</a:t>
            </a:r>
          </a:p>
          <a:p>
            <a:r>
              <a:rPr lang="en-US" sz="2600" i="1"/>
              <a:t>cover crop (right) protects soil in</a:t>
            </a:r>
          </a:p>
          <a:p>
            <a:r>
              <a:rPr lang="en-US" sz="2600" i="1"/>
              <a:t>alleys and adds organic matter.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Topics in discuss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Soil Management (for few days)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Then we go for: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Weed </a:t>
            </a:r>
            <a:r>
              <a:rPr lang="en-US" dirty="0" smtClean="0">
                <a:solidFill>
                  <a:srgbClr val="00B050"/>
                </a:solidFill>
              </a:rPr>
              <a:t>and Pest Management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Cropping system in organic farming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Tillage: The Organic Farmer</a:t>
            </a:r>
            <a:r>
              <a:rPr lang="ja-JP" altLang="en-US" sz="4000" b="1" smtClean="0">
                <a:ea typeface="ＭＳ Ｐゴシック" pitchFamily="34" charset="-128"/>
              </a:rPr>
              <a:t>’</a:t>
            </a:r>
            <a:r>
              <a:rPr lang="en-US" altLang="ja-JP" sz="4000" b="1" smtClean="0">
                <a:ea typeface="ＭＳ Ｐゴシック" pitchFamily="34" charset="-128"/>
              </a:rPr>
              <a:t>s Dilemma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876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Tillage is done to: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Incorporate residues.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Prepare a seedbed.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Manage / remove weeds.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9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Tillage also: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Burns up organic matter.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Compromises soil quality.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Contributes to erosion.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Stimulates weed germination.</a:t>
            </a:r>
          </a:p>
        </p:txBody>
      </p:sp>
      <p:pic>
        <p:nvPicPr>
          <p:cNvPr id="30723" name="Content Placeholder 5" descr="scan0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605" t="5446" r="16280"/>
          <a:stretch>
            <a:fillRect/>
          </a:stretch>
        </p:blipFill>
        <p:spPr>
          <a:xfrm>
            <a:off x="5410200" y="1981200"/>
            <a:ext cx="3352800" cy="3352800"/>
          </a:xfrm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5562600" y="5410200"/>
            <a:ext cx="3073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i="1">
                <a:latin typeface="Calibri" pitchFamily="34" charset="0"/>
              </a:rPr>
              <a:t>Plowing down a hairy</a:t>
            </a:r>
          </a:p>
          <a:p>
            <a:r>
              <a:rPr lang="en-US" sz="2600" i="1">
                <a:latin typeface="Calibri" pitchFamily="34" charset="0"/>
              </a:rPr>
              <a:t>vetch green manure.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Judicious tillage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  <a:tabLst>
                <a:tab pos="339725" algn="l"/>
              </a:tabLst>
            </a:pPr>
            <a:r>
              <a:rPr lang="en-US" smtClean="0">
                <a:ea typeface="ＭＳ Ｐゴシック" pitchFamily="34" charset="-128"/>
              </a:rPr>
              <a:t>		To get the most benefit with the least harm:</a:t>
            </a:r>
          </a:p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  <a:tabLst>
                <a:tab pos="339725" algn="l"/>
              </a:tabLst>
            </a:pPr>
            <a:endParaRPr lang="en-US" sz="800" smtClean="0">
              <a:ea typeface="ＭＳ Ｐゴシック" pitchFamily="34" charset="-128"/>
            </a:endParaRPr>
          </a:p>
          <a:p>
            <a:pPr marL="3175" indent="-3175" eaLnBrk="1" hangingPunct="1">
              <a:lnSpc>
                <a:spcPct val="90000"/>
              </a:lnSpc>
              <a:tabLst>
                <a:tab pos="339725" algn="l"/>
              </a:tabLst>
            </a:pPr>
            <a:r>
              <a:rPr lang="en-US" smtClean="0">
                <a:ea typeface="ＭＳ Ｐゴシック" pitchFamily="34" charset="-128"/>
              </a:rPr>
              <a:t>Know the objective – till only when warranted.</a:t>
            </a:r>
          </a:p>
          <a:p>
            <a:pPr marL="3175" indent="-3175" eaLnBrk="1" hangingPunct="1">
              <a:lnSpc>
                <a:spcPct val="90000"/>
              </a:lnSpc>
              <a:tabLst>
                <a:tab pos="339725" algn="l"/>
              </a:tabLst>
            </a:pPr>
            <a:r>
              <a:rPr lang="en-US" smtClean="0">
                <a:ea typeface="ＭＳ Ｐゴシック" pitchFamily="34" charset="-128"/>
              </a:rPr>
              <a:t>Select the best tool for the job.</a:t>
            </a:r>
          </a:p>
          <a:p>
            <a:pPr marL="3175" indent="-3175" eaLnBrk="1" hangingPunct="1">
              <a:lnSpc>
                <a:spcPct val="90000"/>
              </a:lnSpc>
              <a:tabLst>
                <a:tab pos="339725" algn="l"/>
              </a:tabLst>
            </a:pPr>
            <a:r>
              <a:rPr lang="en-US" smtClean="0">
                <a:ea typeface="ＭＳ Ｐゴシック" pitchFamily="34" charset="-128"/>
              </a:rPr>
              <a:t>Till when soil moisture is optimal.</a:t>
            </a:r>
          </a:p>
          <a:p>
            <a:pPr marL="3175" indent="-3175" eaLnBrk="1" hangingPunct="1">
              <a:lnSpc>
                <a:spcPct val="90000"/>
              </a:lnSpc>
              <a:tabLst>
                <a:tab pos="339725" algn="l"/>
              </a:tabLst>
            </a:pPr>
            <a:r>
              <a:rPr lang="en-US" smtClean="0">
                <a:ea typeface="ＭＳ Ｐゴシック" pitchFamily="34" charset="-128"/>
              </a:rPr>
              <a:t>Plant promptly – avoid prolonged bare soil.</a:t>
            </a:r>
          </a:p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  <a:tabLst>
                <a:tab pos="339725" algn="l"/>
              </a:tabLst>
            </a:pPr>
            <a:endParaRPr lang="en-US" sz="1200" smtClean="0">
              <a:ea typeface="ＭＳ Ｐゴシック" pitchFamily="34" charset="-128"/>
            </a:endParaRPr>
          </a:p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  <a:tabLst>
                <a:tab pos="339725" algn="l"/>
              </a:tabLst>
            </a:pPr>
            <a:r>
              <a:rPr lang="en-US" i="1" smtClean="0">
                <a:ea typeface="ＭＳ Ｐゴシック" pitchFamily="34" charset="-128"/>
              </a:rPr>
              <a:t>Recent studies show that organic systems with careful tillage can sequester as much soil carbon as conventional no till.</a:t>
            </a:r>
          </a:p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  <a:tabLst>
                <a:tab pos="339725" algn="l"/>
              </a:tabLst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Conservation Tillage in Organic Agriculture</a:t>
            </a:r>
            <a:endParaRPr lang="en-US" dirty="0">
              <a:ea typeface="+mj-ea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Mulch tillage (residue left on surface)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Ridge tillage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Strip or zone tillage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Organic no-till into roll-crimped or mowed cover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Deep till (break hardpan, promote deep rooting)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2771" name="Content Placeholder 4" descr="WINT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600200"/>
            <a:ext cx="2681288" cy="3962400"/>
          </a:xfrm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334000" y="5562600"/>
            <a:ext cx="31734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Calibri" pitchFamily="34" charset="0"/>
              </a:rPr>
              <a:t>Strip tillage  through</a:t>
            </a:r>
          </a:p>
          <a:p>
            <a:r>
              <a:rPr lang="en-US" sz="2800" i="1">
                <a:latin typeface="Calibri" pitchFamily="34" charset="0"/>
              </a:rPr>
              <a:t>wheat  residues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3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Organic No-till Examples</a:t>
            </a:r>
          </a:p>
        </p:txBody>
      </p:sp>
      <p:sp>
        <p:nvSpPr>
          <p:cNvPr id="33794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4040188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0" i="1" smtClean="0">
                <a:ea typeface="ＭＳ Ｐゴシック" pitchFamily="34" charset="-128"/>
              </a:rPr>
              <a:t>Summer squash in roll-crimped rye + hairy vetch.</a:t>
            </a:r>
          </a:p>
        </p:txBody>
      </p:sp>
      <p:sp>
        <p:nvSpPr>
          <p:cNvPr id="3379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24400" y="1676400"/>
            <a:ext cx="4041775" cy="1066800"/>
          </a:xfrm>
        </p:spPr>
        <p:txBody>
          <a:bodyPr/>
          <a:lstStyle/>
          <a:p>
            <a:pPr eaLnBrk="1" hangingPunct="1"/>
            <a:r>
              <a:rPr lang="en-US" sz="2800" b="0" i="1" smtClean="0">
                <a:ea typeface="ＭＳ Ｐゴシック" pitchFamily="34" charset="-128"/>
              </a:rPr>
              <a:t>Broccoli in mowed rye + hairy vetch</a:t>
            </a:r>
          </a:p>
        </p:txBody>
      </p:sp>
      <p:pic>
        <p:nvPicPr>
          <p:cNvPr id="33797" name="Content Placeholder 7" descr="Node4573-rolledR+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7074" y="3242278"/>
            <a:ext cx="3520440" cy="2391156"/>
          </a:xfrm>
        </p:spPr>
      </p:pic>
      <p:pic>
        <p:nvPicPr>
          <p:cNvPr id="33796" name="Content Placeholder 7" descr="scan00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508" t="5833" r="1254"/>
          <a:stretch>
            <a:fillRect/>
          </a:stretch>
        </p:blipFill>
        <p:spPr>
          <a:xfrm>
            <a:off x="4800600" y="2895600"/>
            <a:ext cx="35052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77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Can </a:t>
            </a:r>
            <a:r>
              <a:rPr lang="ja-JP" altLang="en-US" sz="4000" b="1" smtClean="0">
                <a:ea typeface="ＭＳ Ｐゴシック" pitchFamily="34" charset="-128"/>
              </a:rPr>
              <a:t>“</a:t>
            </a:r>
            <a:r>
              <a:rPr lang="en-US" altLang="ja-JP" sz="4000" b="1" smtClean="0">
                <a:ea typeface="ＭＳ Ｐゴシック" pitchFamily="34" charset="-128"/>
              </a:rPr>
              <a:t>Feed the Soil</a:t>
            </a:r>
            <a:r>
              <a:rPr lang="ja-JP" altLang="en-US" sz="4000" b="1" smtClean="0">
                <a:ea typeface="ＭＳ Ｐゴシック" pitchFamily="34" charset="-128"/>
              </a:rPr>
              <a:t>”</a:t>
            </a:r>
            <a:r>
              <a:rPr lang="en-US" altLang="ja-JP" sz="4000" b="1" smtClean="0">
                <a:ea typeface="ＭＳ Ｐゴシック" pitchFamily="34" charset="-128"/>
              </a:rPr>
              <a:t> </a:t>
            </a:r>
            <a:br>
              <a:rPr lang="en-US" altLang="ja-JP" sz="4000" b="1" smtClean="0">
                <a:ea typeface="ＭＳ Ｐゴシック" pitchFamily="34" charset="-128"/>
              </a:rPr>
            </a:br>
            <a:r>
              <a:rPr lang="en-US" altLang="ja-JP" sz="4000" b="1" smtClean="0">
                <a:ea typeface="ＭＳ Ｐゴシック" pitchFamily="34" charset="-128"/>
              </a:rPr>
              <a:t>adequately feed a vegetable crop?</a:t>
            </a:r>
            <a:endParaRPr lang="en-US" sz="4000" b="1" smtClean="0">
              <a:ea typeface="ＭＳ Ｐゴシック" pitchFamily="34" charset="-128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 high quality soil, the soil food web provides for most of the crop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nutrient needs.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 practice, some supplemental nutrients are usually needed for optimal production.</a:t>
            </a:r>
          </a:p>
          <a:p>
            <a:pPr eaLnBrk="1" hangingPunct="1"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Must replenish organic matter and nutrients consumed in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smtClean="0">
                <a:ea typeface="ＭＳ Ｐゴシック" pitchFamily="34" charset="-128"/>
              </a:rPr>
              <a:t>Understanding and Treating Possible Causes  of Crop Nutrient Deficiency: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One or more nutrients are scarce in the soil</a:t>
            </a:r>
          </a:p>
          <a:p>
            <a:pPr marL="912813" lvl="1" indent="-455613">
              <a:buFont typeface="Wingdings" pitchFamily="2" charset="2"/>
              <a:buChar char="Ø"/>
            </a:pPr>
            <a:r>
              <a:rPr lang="en-US" i="1" smtClean="0">
                <a:ea typeface="ＭＳ Ｐゴシック" pitchFamily="34" charset="-128"/>
              </a:rPr>
              <a:t>Add appropriate amendments</a:t>
            </a:r>
          </a:p>
          <a:p>
            <a:r>
              <a:rPr lang="en-US" smtClean="0">
                <a:ea typeface="ＭＳ Ｐゴシック" pitchFamily="34" charset="-128"/>
              </a:rPr>
              <a:t>Soil life is depleted or unbalanced</a:t>
            </a:r>
          </a:p>
          <a:p>
            <a:pPr marL="912813" lvl="1" indent="-455613">
              <a:buFont typeface="Wingdings" pitchFamily="2" charset="2"/>
              <a:buChar char="Ø"/>
            </a:pPr>
            <a:r>
              <a:rPr lang="en-US" i="1" smtClean="0">
                <a:ea typeface="ＭＳ Ｐゴシック" pitchFamily="34" charset="-128"/>
              </a:rPr>
              <a:t>Apply good compost to replenish soil life, and supply </a:t>
            </a:r>
            <a:r>
              <a:rPr lang="ja-JP" altLang="en-US" i="1" smtClean="0">
                <a:ea typeface="ＭＳ Ｐゴシック" pitchFamily="34" charset="-128"/>
              </a:rPr>
              <a:t>“</a:t>
            </a:r>
            <a:r>
              <a:rPr lang="en-US" altLang="ja-JP" i="1" smtClean="0">
                <a:ea typeface="ＭＳ Ｐゴシック" pitchFamily="34" charset="-128"/>
              </a:rPr>
              <a:t>food</a:t>
            </a:r>
            <a:r>
              <a:rPr lang="ja-JP" altLang="en-US" i="1" smtClean="0">
                <a:ea typeface="ＭＳ Ｐゴシック" pitchFamily="34" charset="-128"/>
              </a:rPr>
              <a:t>”</a:t>
            </a:r>
            <a:r>
              <a:rPr lang="en-US" altLang="ja-JP" i="1" smtClean="0">
                <a:ea typeface="ＭＳ Ｐゴシック" pitchFamily="34" charset="-128"/>
              </a:rPr>
              <a:t> (cover crops, residues, etc)</a:t>
            </a:r>
          </a:p>
          <a:p>
            <a:r>
              <a:rPr lang="en-US" smtClean="0">
                <a:ea typeface="ＭＳ Ｐゴシック" pitchFamily="34" charset="-128"/>
              </a:rPr>
              <a:t>Soil compaction or hardpan restricts roots</a:t>
            </a:r>
          </a:p>
          <a:p>
            <a:pPr marL="912813" lvl="1" indent="-455613">
              <a:buFont typeface="Wingdings" pitchFamily="2" charset="2"/>
              <a:buChar char="Ø"/>
            </a:pPr>
            <a:r>
              <a:rPr lang="en-US" i="1" smtClean="0">
                <a:ea typeface="ＭＳ Ｐゴシック" pitchFamily="34" charset="-128"/>
              </a:rPr>
              <a:t>Chisel or subsoil, plant deep-rooted crop</a:t>
            </a:r>
          </a:p>
          <a:p>
            <a:pPr>
              <a:buFont typeface="Arial" pitchFamily="34" charset="0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r>
              <a:rPr lang="en-US" i="1" smtClean="0">
                <a:ea typeface="ＭＳ Ｐゴシック" pitchFamily="34" charset="-128"/>
              </a:rPr>
              <a:t>All of the above factors may be present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Organic and natural mineral fertilizers are applied to: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3962400"/>
          </a:xfrm>
        </p:spPr>
        <p:txBody>
          <a:bodyPr/>
          <a:lstStyle/>
          <a:p>
            <a:pPr marL="917575" eaLnBrk="1" hangingPunct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Restore depleted soils</a:t>
            </a:r>
          </a:p>
          <a:p>
            <a:pPr marL="917575" eaLnBrk="1" hangingPunct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Address specific nutrient deficiencies</a:t>
            </a:r>
          </a:p>
          <a:p>
            <a:pPr marL="917575" eaLnBrk="1" hangingPunct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Adjust soil pH</a:t>
            </a:r>
          </a:p>
          <a:p>
            <a:pPr marL="917575" eaLnBrk="1" hangingPunct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Meet nutrient demand of heavy feeders</a:t>
            </a:r>
          </a:p>
          <a:p>
            <a:pPr marL="917575" eaLnBrk="1" hangingPunct="1">
              <a:lnSpc>
                <a:spcPct val="110000"/>
              </a:lnSpc>
            </a:pPr>
            <a:r>
              <a:rPr lang="en-US" smtClean="0">
                <a:ea typeface="ＭＳ Ｐゴシック" pitchFamily="34" charset="-128"/>
              </a:rPr>
              <a:t>Replenish nutrients removed in harvest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How to Translate Soil Test Recommendations to </a:t>
            </a:r>
            <a:r>
              <a:rPr lang="ja-JP" altLang="en-US" sz="4000" b="1" smtClean="0">
                <a:ea typeface="ＭＳ Ｐゴシック" pitchFamily="34" charset="-128"/>
              </a:rPr>
              <a:t>“</a:t>
            </a:r>
            <a:r>
              <a:rPr lang="en-US" altLang="ja-JP" sz="4000" b="1" smtClean="0">
                <a:ea typeface="ＭＳ Ｐゴシック" pitchFamily="34" charset="-128"/>
              </a:rPr>
              <a:t>Organic</a:t>
            </a:r>
            <a:r>
              <a:rPr lang="ja-JP" altLang="en-US" sz="4000" b="1" smtClean="0">
                <a:ea typeface="ＭＳ Ｐゴシック" pitchFamily="34" charset="-128"/>
              </a:rPr>
              <a:t>”</a:t>
            </a:r>
            <a:endParaRPr lang="en-US" sz="3600" b="1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Consider: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ea typeface="+mn-ea"/>
            </a:endParaRPr>
          </a:p>
          <a:p>
            <a:pPr marL="917575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Nutrient removal by harvest </a:t>
            </a:r>
          </a:p>
          <a:p>
            <a:pPr marL="917575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Soil physical and biological condition</a:t>
            </a:r>
          </a:p>
          <a:p>
            <a:pPr marL="917575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Potential nutrient release by soil life</a:t>
            </a:r>
          </a:p>
          <a:p>
            <a:pPr marL="917575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Slower release from organic amendments</a:t>
            </a:r>
          </a:p>
          <a:p>
            <a:pPr marL="917575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Environmental impacts of inputs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ea typeface="ＭＳ Ｐゴシック" pitchFamily="34" charset="-128"/>
              </a:rPr>
              <a:t>Research-based Nutrient Recommendations</a:t>
            </a:r>
          </a:p>
        </p:txBody>
      </p:sp>
      <p:sp>
        <p:nvSpPr>
          <p:cNvPr id="38915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5638800"/>
            <a:ext cx="7620000" cy="4238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↓= most profitable application rates.</a:t>
            </a:r>
          </a:p>
        </p:txBody>
      </p:sp>
      <p:pic>
        <p:nvPicPr>
          <p:cNvPr id="38914" name="Content Placeholder 3" descr="IMG_042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20000" contrast="40000"/>
          </a:blip>
          <a:srcRect l="14338" r="14338"/>
          <a:stretch>
            <a:fillRect/>
          </a:stretch>
        </p:blipFill>
        <p:spPr>
          <a:xfrm>
            <a:off x="3019302" y="750385"/>
            <a:ext cx="5111681" cy="4352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Tips on Using a Soil Test in </a:t>
            </a:r>
            <a:br>
              <a:rPr lang="en-US" b="1" dirty="0" smtClean="0">
                <a:ea typeface="+mj-ea"/>
              </a:rPr>
            </a:br>
            <a:r>
              <a:rPr lang="en-US" b="1" dirty="0" smtClean="0">
                <a:ea typeface="+mj-ea"/>
              </a:rPr>
              <a:t>Organic </a:t>
            </a:r>
            <a:r>
              <a:rPr lang="en-US" b="1" dirty="0">
                <a:ea typeface="+mj-ea"/>
              </a:rPr>
              <a:t>N</a:t>
            </a:r>
            <a:r>
              <a:rPr lang="en-US" b="1" dirty="0" smtClean="0">
                <a:ea typeface="+mj-ea"/>
              </a:rPr>
              <a:t>utrient Management</a:t>
            </a:r>
            <a:endParaRPr lang="en-US" b="1" dirty="0">
              <a:ea typeface="+mj-ea"/>
            </a:endParaRPr>
          </a:p>
        </p:txBody>
      </p:sp>
      <p:sp>
        <p:nvSpPr>
          <p:cNvPr id="39938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>
                <a:ea typeface="ＭＳ Ｐゴシック" pitchFamily="34" charset="-128"/>
              </a:rPr>
              <a:t>Correct sampling procedure is important.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ea typeface="ＭＳ Ｐゴシック" pitchFamily="34" charset="-128"/>
              </a:rPr>
              <a:t>Note deficiencies, excesses, and imbalances.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ea typeface="ＭＳ Ｐゴシック" pitchFamily="34" charset="-128"/>
              </a:rPr>
              <a:t>Observe the soil and crops.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ea typeface="ＭＳ Ｐゴシック" pitchFamily="34" charset="-128"/>
              </a:rPr>
              <a:t>Verify with plant tissue analysis.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ea typeface="ＭＳ Ｐゴシック" pitchFamily="34" charset="-128"/>
              </a:rPr>
              <a:t>Re-test with </a:t>
            </a:r>
            <a:r>
              <a:rPr lang="en-US" u="sng" smtClean="0">
                <a:ea typeface="ＭＳ Ｐゴシック" pitchFamily="34" charset="-128"/>
              </a:rPr>
              <a:t>same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u="sng" smtClean="0">
                <a:ea typeface="ＭＳ Ｐゴシック" pitchFamily="34" charset="-128"/>
              </a:rPr>
              <a:t>lab</a:t>
            </a:r>
            <a:r>
              <a:rPr lang="en-US" smtClean="0">
                <a:ea typeface="ＭＳ Ｐゴシック" pitchFamily="34" charset="-128"/>
              </a:rPr>
              <a:t> to monitor trends.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00025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Building Soil Quality and Managing Nutrients: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/>
            <a:r>
              <a:rPr lang="ja-JP" altLang="en-US" sz="4000" b="1" i="1" smtClean="0">
                <a:solidFill>
                  <a:schemeClr val="tx1"/>
                </a:solidFill>
                <a:ea typeface="ＭＳ Ｐゴシック" pitchFamily="34" charset="-128"/>
              </a:rPr>
              <a:t>“</a:t>
            </a:r>
            <a:r>
              <a:rPr lang="en-US" altLang="ja-JP" sz="4000" b="1" i="1" dirty="0" smtClean="0">
                <a:solidFill>
                  <a:schemeClr val="tx1"/>
                </a:solidFill>
                <a:ea typeface="ＭＳ Ｐゴシック" pitchFamily="34" charset="-128"/>
              </a:rPr>
              <a:t>Feed the Soil, and the Soil will Feed the Crop</a:t>
            </a:r>
            <a:r>
              <a:rPr lang="ja-JP" altLang="en-US" sz="4000" b="1" i="1" smtClean="0">
                <a:solidFill>
                  <a:schemeClr val="tx1"/>
                </a:solidFill>
                <a:ea typeface="ＭＳ Ｐゴシック" pitchFamily="34" charset="-128"/>
              </a:rPr>
              <a:t>”</a:t>
            </a:r>
            <a:endParaRPr lang="en-US" sz="4000" b="1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Soil pH and Lime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43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Most vegetables prefer pH 6.0-7.0.</a:t>
            </a: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Blueberries prefer pH 4.8-5.2.</a:t>
            </a: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Use high-calcium limestone if Mg is high.</a:t>
            </a: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Use </a:t>
            </a:r>
            <a:r>
              <a:rPr lang="en-US" dirty="0" err="1" smtClean="0">
                <a:ea typeface="ＭＳ Ｐゴシック" pitchFamily="34" charset="-128"/>
              </a:rPr>
              <a:t>dolomitic</a:t>
            </a:r>
            <a:r>
              <a:rPr lang="en-US" dirty="0" smtClean="0">
                <a:ea typeface="ＭＳ Ｐゴシック" pitchFamily="34" charset="-128"/>
              </a:rPr>
              <a:t> limestone if Mg is low.</a:t>
            </a: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Use elemental sulfur to lower </a:t>
            </a:r>
            <a:r>
              <a:rPr lang="en-US" dirty="0" err="1" smtClean="0">
                <a:ea typeface="ＭＳ Ｐゴシック" pitchFamily="34" charset="-128"/>
              </a:rPr>
              <a:t>pH.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Hydrated lime and quicklime are prohibited.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Nitrogen (N)</a:t>
            </a:r>
          </a:p>
        </p:txBody>
      </p:sp>
      <p:sp>
        <p:nvSpPr>
          <p:cNvPr id="4198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343400" cy="4678363"/>
          </a:xfrm>
        </p:spPr>
        <p:txBody>
          <a:bodyPr/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Plants utilize soluble mineral forms of N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Most soil N is in organic matter.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Soil life mediates N availability and storage.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Legumes are important N source.</a:t>
            </a:r>
          </a:p>
        </p:txBody>
      </p:sp>
      <p:pic>
        <p:nvPicPr>
          <p:cNvPr id="41987" name="Content Placeholder 6" descr="IMG_041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0000" contrast="40000"/>
          </a:blip>
          <a:srcRect l="49057" r="1414" b="1440"/>
          <a:stretch>
            <a:fillRect/>
          </a:stretch>
        </p:blipFill>
        <p:spPr>
          <a:xfrm>
            <a:off x="5410200" y="1371600"/>
            <a:ext cx="2895600" cy="3733800"/>
          </a:xfrm>
        </p:spPr>
      </p:pic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5105400" y="5257800"/>
            <a:ext cx="373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Deficiency: older leaves turn yellow.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Carbon-to-nitrogen (C:N) Ratio </a:t>
            </a:r>
            <a:r>
              <a:rPr lang="en-US" b="1" dirty="0" smtClean="0">
                <a:ea typeface="+mj-ea"/>
              </a:rPr>
              <a:t/>
            </a:r>
            <a:br>
              <a:rPr lang="en-US" b="1" dirty="0" smtClean="0">
                <a:ea typeface="+mj-ea"/>
              </a:rPr>
            </a:br>
            <a:r>
              <a:rPr lang="en-US" b="1" dirty="0" smtClean="0">
                <a:ea typeface="+mj-ea"/>
              </a:rPr>
              <a:t>and soil </a:t>
            </a:r>
            <a:r>
              <a:rPr lang="en-US" b="1" dirty="0">
                <a:ea typeface="+mj-ea"/>
              </a:rPr>
              <a:t>N dynamics</a:t>
            </a: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Soil life utilizes 25-30 lb C for every lb N. </a:t>
            </a:r>
          </a:p>
          <a:p>
            <a:pPr eaLnBrk="1" hangingPunct="1">
              <a:buFont typeface="Arial" pitchFamily="34" charset="0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Organic residues with C:N &gt; 30:1 tie up N.</a:t>
            </a:r>
          </a:p>
          <a:p>
            <a:pPr eaLnBrk="1" hangingPunct="1">
              <a:buFont typeface="Arial" pitchFamily="34" charset="0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Organic residues with C:N &lt; 25:1 release N.</a:t>
            </a:r>
          </a:p>
          <a:p>
            <a:pPr eaLnBrk="1" hangingPunct="1">
              <a:buFont typeface="Arial" pitchFamily="34" charset="0"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Biological processes reduce C:N of materials.</a:t>
            </a:r>
          </a:p>
          <a:p>
            <a:pPr eaLnBrk="1" hangingPunct="1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Sources of N</a:t>
            </a:r>
          </a:p>
        </p:txBody>
      </p:sp>
      <p:sp>
        <p:nvSpPr>
          <p:cNvPr id="44034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For Organic Agriculture: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Feather meal 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Blood meal 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Fish meal 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Legume cover crops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endParaRPr lang="en-US" sz="14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Conventional: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Urea 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Nitrogen </a:t>
            </a:r>
            <a:r>
              <a:rPr lang="en-US" b="1" dirty="0" smtClean="0">
                <a:ea typeface="+mj-ea"/>
              </a:rPr>
              <a:t>Budgeting </a:t>
            </a:r>
            <a:r>
              <a:rPr lang="en-US" b="1" dirty="0">
                <a:ea typeface="+mj-ea"/>
              </a:rPr>
              <a:t>in </a:t>
            </a:r>
            <a:r>
              <a:rPr lang="en-US" b="1" dirty="0" smtClean="0">
                <a:ea typeface="+mj-ea"/>
              </a:rPr>
              <a:t/>
            </a:r>
            <a:br>
              <a:rPr lang="en-US" b="1" dirty="0" smtClean="0">
                <a:ea typeface="+mj-ea"/>
              </a:rPr>
            </a:br>
            <a:r>
              <a:rPr lang="en-US" b="1" dirty="0" smtClean="0">
                <a:ea typeface="+mj-ea"/>
              </a:rPr>
              <a:t>Organic </a:t>
            </a:r>
            <a:r>
              <a:rPr lang="en-US" b="1" dirty="0">
                <a:ea typeface="+mj-ea"/>
              </a:rPr>
              <a:t>F</a:t>
            </a:r>
            <a:r>
              <a:rPr lang="en-US" b="1" dirty="0" smtClean="0">
                <a:ea typeface="+mj-ea"/>
              </a:rPr>
              <a:t>arming</a:t>
            </a:r>
            <a:endParaRPr lang="en-US" b="1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Estimating N available to the current crop:</a:t>
            </a:r>
          </a:p>
          <a:p>
            <a:pPr marL="8001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Estimated </a:t>
            </a:r>
            <a:r>
              <a:rPr lang="en-US" dirty="0">
                <a:ea typeface="+mn-ea"/>
              </a:rPr>
              <a:t>N from mineralization by soil life</a:t>
            </a:r>
          </a:p>
          <a:p>
            <a:pPr marL="8001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Legume cover crops (~50% of total N)</a:t>
            </a:r>
          </a:p>
          <a:p>
            <a:pPr marL="8001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Manure (~50% of total N)</a:t>
            </a:r>
          </a:p>
          <a:p>
            <a:pPr marL="8001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Compost (10-25 % of total N)</a:t>
            </a:r>
          </a:p>
          <a:p>
            <a:pPr marL="8001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Organic N fertilizers if </a:t>
            </a:r>
            <a:r>
              <a:rPr lang="en-US" dirty="0" smtClean="0">
                <a:ea typeface="+mn-ea"/>
              </a:rPr>
              <a:t>needed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Phosphorus (P)</a:t>
            </a:r>
          </a:p>
        </p:txBody>
      </p:sp>
      <p:sp>
        <p:nvSpPr>
          <p:cNvPr id="46082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1816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000" smtClean="0">
                <a:ea typeface="ＭＳ Ｐゴシック" pitchFamily="34" charset="-128"/>
              </a:rPr>
              <a:t>Plants use soluble phosphates.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Most soil P exists in insoluble mineral and organic forms.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Soil life can enhance P availability.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Mycorrhizae play vital role in P nutrition of many plants.</a:t>
            </a:r>
          </a:p>
          <a:p>
            <a:pPr eaLnBrk="1" hangingPunct="1"/>
            <a:r>
              <a:rPr lang="en-US" sz="3000" smtClean="0">
                <a:ea typeface="ＭＳ Ｐゴシック" pitchFamily="34" charset="-128"/>
              </a:rPr>
              <a:t>P surplus accumulates in soil.</a:t>
            </a:r>
          </a:p>
        </p:txBody>
      </p:sp>
      <p:pic>
        <p:nvPicPr>
          <p:cNvPr id="46083" name="Content Placeholder 5" descr="IMG_041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0000" contrast="40000"/>
          </a:blip>
          <a:srcRect l="7317" r="48779" b="3490"/>
          <a:stretch>
            <a:fillRect/>
          </a:stretch>
        </p:blipFill>
        <p:spPr>
          <a:xfrm>
            <a:off x="5867400" y="1524000"/>
            <a:ext cx="2514600" cy="3352800"/>
          </a:xfrm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5715000" y="4953000"/>
            <a:ext cx="312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Deficiency: stunted </a:t>
            </a:r>
          </a:p>
          <a:p>
            <a:r>
              <a:rPr lang="en-US" sz="2800" i="1">
                <a:latin typeface="Calibri" pitchFamily="34" charset="0"/>
              </a:rPr>
              <a:t>growth, purple or </a:t>
            </a:r>
          </a:p>
          <a:p>
            <a:r>
              <a:rPr lang="en-US" sz="2800" i="1">
                <a:latin typeface="Calibri" pitchFamily="34" charset="0"/>
              </a:rPr>
              <a:t>reddish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Sources of P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tabLst>
                <a:tab pos="6518275" algn="l"/>
              </a:tabLst>
            </a:pPr>
            <a:r>
              <a:rPr lang="en-US" sz="2800" dirty="0" smtClean="0">
                <a:ea typeface="ＭＳ Ｐゴシック" pitchFamily="34" charset="-128"/>
              </a:rPr>
              <a:t>In Organic Farming:	</a:t>
            </a:r>
            <a:endParaRPr lang="en-US" sz="2800" baseline="-250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  <a:tabLst>
                <a:tab pos="6518275" algn="l"/>
              </a:tabLst>
            </a:pPr>
            <a:r>
              <a:rPr lang="en-US" sz="2800" dirty="0" smtClean="0">
                <a:ea typeface="ＭＳ Ｐゴシック" pitchFamily="34" charset="-128"/>
              </a:rPr>
              <a:t>	Rock phosphate 	</a:t>
            </a:r>
          </a:p>
          <a:p>
            <a:pPr eaLnBrk="1" hangingPunct="1">
              <a:buFont typeface="Arial" pitchFamily="34" charset="0"/>
              <a:buNone/>
              <a:tabLst>
                <a:tab pos="6518275" algn="l"/>
              </a:tabLst>
            </a:pPr>
            <a:r>
              <a:rPr lang="en-US" sz="2800" dirty="0" smtClean="0">
                <a:ea typeface="ＭＳ Ｐゴシック" pitchFamily="34" charset="-128"/>
              </a:rPr>
              <a:t>	Colloidal phosphate, </a:t>
            </a:r>
            <a:r>
              <a:rPr lang="en-US" sz="2800" dirty="0" err="1" smtClean="0">
                <a:ea typeface="ＭＳ Ｐゴシック" pitchFamily="34" charset="-128"/>
              </a:rPr>
              <a:t>calphos</a:t>
            </a:r>
            <a:r>
              <a:rPr lang="en-US" sz="2800" dirty="0" smtClean="0">
                <a:ea typeface="ＭＳ Ｐゴシック" pitchFamily="34" charset="-128"/>
              </a:rPr>
              <a:t> 	</a:t>
            </a:r>
          </a:p>
          <a:p>
            <a:pPr eaLnBrk="1" hangingPunct="1">
              <a:buFont typeface="Arial" pitchFamily="34" charset="0"/>
              <a:buNone/>
              <a:tabLst>
                <a:tab pos="6518275" algn="l"/>
              </a:tabLst>
            </a:pPr>
            <a:r>
              <a:rPr lang="en-US" sz="2800" dirty="0" smtClean="0">
                <a:ea typeface="ＭＳ Ｐゴシック" pitchFamily="34" charset="-128"/>
              </a:rPr>
              <a:t>	Bone meal 	</a:t>
            </a:r>
          </a:p>
          <a:p>
            <a:pPr eaLnBrk="1" hangingPunct="1">
              <a:buFont typeface="Arial" pitchFamily="34" charset="0"/>
              <a:buNone/>
              <a:tabLst>
                <a:tab pos="6518275" algn="l"/>
              </a:tabLst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  <a:tabLst>
                <a:tab pos="6518275" algn="l"/>
              </a:tabLst>
            </a:pPr>
            <a:r>
              <a:rPr lang="en-US" sz="2800" dirty="0" smtClean="0">
                <a:ea typeface="ＭＳ Ｐゴシック" pitchFamily="34" charset="-128"/>
              </a:rPr>
              <a:t>Conventional:</a:t>
            </a:r>
          </a:p>
          <a:p>
            <a:pPr eaLnBrk="1" hangingPunct="1">
              <a:buFont typeface="Arial" pitchFamily="34" charset="0"/>
              <a:buNone/>
              <a:tabLst>
                <a:tab pos="6518275" algn="l"/>
              </a:tabLst>
            </a:pPr>
            <a:r>
              <a:rPr lang="en-US" sz="2800" dirty="0" smtClean="0">
                <a:ea typeface="ＭＳ Ｐゴシック" pitchFamily="34" charset="-128"/>
              </a:rPr>
              <a:t>	Triple superphosphate</a:t>
            </a:r>
            <a:endParaRPr lang="en-US" sz="2800" i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Nitrogen-phosphorus balance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Plants utilize N and P in a ratio of 6:1 – 10:1.</a:t>
            </a:r>
          </a:p>
          <a:p>
            <a:pPr eaLnBrk="1" hangingPunct="1">
              <a:buFont typeface="Arial" pitchFamily="34" charset="0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Manure and compost provide N and P at about 3:1.</a:t>
            </a:r>
          </a:p>
          <a:p>
            <a:pPr eaLnBrk="1" hangingPunct="1">
              <a:buFont typeface="Arial" pitchFamily="34" charset="0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Some manure N is lost, P is mostly stable.</a:t>
            </a:r>
          </a:p>
          <a:p>
            <a:pPr eaLnBrk="1" hangingPunct="1">
              <a:buFont typeface="Arial" pitchFamily="34" charset="0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Using manure or compost for N can build up P.</a:t>
            </a:r>
          </a:p>
          <a:p>
            <a:pPr eaLnBrk="1" hangingPunct="1">
              <a:buFont typeface="Arial" pitchFamily="34" charset="0"/>
              <a:buNone/>
            </a:pPr>
            <a:endParaRPr lang="en-US" sz="12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Legume cover crops add N but not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Potassium (K)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ea typeface="+mn-ea"/>
              </a:rPr>
              <a:t>Plant-available K is </a:t>
            </a:r>
            <a:r>
              <a:rPr lang="en-US" sz="3000" dirty="0" smtClean="0">
                <a:ea typeface="+mn-ea"/>
              </a:rPr>
              <a:t>mostly held </a:t>
            </a:r>
            <a:r>
              <a:rPr lang="en-US" sz="3000" dirty="0">
                <a:ea typeface="+mn-ea"/>
              </a:rPr>
              <a:t>on </a:t>
            </a:r>
            <a:r>
              <a:rPr lang="en-US" sz="3000" dirty="0" smtClean="0">
                <a:ea typeface="+mn-ea"/>
              </a:rPr>
              <a:t>clay and humus.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ea typeface="+mn-ea"/>
              </a:rPr>
              <a:t>Most soils have large </a:t>
            </a:r>
            <a:r>
              <a:rPr lang="en-US" sz="3000" dirty="0" smtClean="0">
                <a:ea typeface="+mn-ea"/>
              </a:rPr>
              <a:t>insoluble  mineral K reserves.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n-ea"/>
              </a:rPr>
              <a:t>Vegetables </a:t>
            </a:r>
            <a:r>
              <a:rPr lang="en-US" sz="3000" dirty="0">
                <a:ea typeface="+mn-ea"/>
              </a:rPr>
              <a:t>use a lot of </a:t>
            </a:r>
            <a:r>
              <a:rPr lang="en-US" sz="3000" dirty="0" smtClean="0">
                <a:ea typeface="+mn-ea"/>
              </a:rPr>
              <a:t>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ea typeface="+mn-ea"/>
              </a:rPr>
              <a:t>K </a:t>
            </a:r>
            <a:r>
              <a:rPr lang="en-US" sz="3000" dirty="0" smtClean="0">
                <a:ea typeface="+mn-ea"/>
              </a:rPr>
              <a:t>surpluses </a:t>
            </a:r>
            <a:r>
              <a:rPr lang="en-US" sz="3000" dirty="0">
                <a:ea typeface="+mn-ea"/>
              </a:rPr>
              <a:t>build up in most </a:t>
            </a:r>
            <a:r>
              <a:rPr lang="en-US" sz="3000" dirty="0" smtClean="0">
                <a:ea typeface="+mn-ea"/>
              </a:rPr>
              <a:t>soils, leach from sandy soils.</a:t>
            </a:r>
            <a:endParaRPr lang="en-US" sz="3000" dirty="0">
              <a:ea typeface="+mn-ea"/>
            </a:endParaRPr>
          </a:p>
        </p:txBody>
      </p:sp>
      <p:pic>
        <p:nvPicPr>
          <p:cNvPr id="49155" name="Content Placeholder 6" descr="IMG_041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0000" contrast="40000"/>
          </a:blip>
          <a:srcRect l="46809" b="916"/>
          <a:stretch>
            <a:fillRect/>
          </a:stretch>
        </p:blipFill>
        <p:spPr>
          <a:xfrm>
            <a:off x="5410200" y="1600200"/>
            <a:ext cx="2971800" cy="3200400"/>
          </a:xfrm>
        </p:spPr>
      </p:pic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5257800" y="5029200"/>
            <a:ext cx="358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Deficiency: white spots, </a:t>
            </a:r>
          </a:p>
          <a:p>
            <a:r>
              <a:rPr lang="en-US" sz="2800" i="1">
                <a:latin typeface="Calibri" pitchFamily="34" charset="0"/>
              </a:rPr>
              <a:t>singed or tattered </a:t>
            </a:r>
          </a:p>
          <a:p>
            <a:r>
              <a:rPr lang="en-US" sz="2800" i="1">
                <a:latin typeface="Calibri" pitchFamily="34" charset="0"/>
              </a:rPr>
              <a:t>edges on older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Sources of K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In Organic Agriculture: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Potassium sulfate 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</a:t>
            </a:r>
            <a:r>
              <a:rPr lang="en-US" sz="2800" dirty="0" err="1" smtClean="0">
                <a:ea typeface="ＭＳ Ｐゴシック" pitchFamily="34" charset="-128"/>
              </a:rPr>
              <a:t>Sul-po-mag</a:t>
            </a:r>
            <a:r>
              <a:rPr lang="en-US" sz="2800" dirty="0" smtClean="0">
                <a:ea typeface="ＭＳ Ｐゴシック" pitchFamily="34" charset="-128"/>
              </a:rPr>
              <a:t> 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Greensand (7% K but mineral-fixed)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Grass hay mulches (up to 2% available K</a:t>
            </a:r>
            <a:r>
              <a:rPr lang="en-US" sz="2800" baseline="-25000" dirty="0" smtClean="0">
                <a:ea typeface="ＭＳ Ｐゴシック" pitchFamily="34" charset="-128"/>
              </a:rPr>
              <a:t>2</a:t>
            </a:r>
            <a:r>
              <a:rPr lang="en-US" sz="2800" dirty="0" smtClean="0">
                <a:ea typeface="ＭＳ Ｐゴシック" pitchFamily="34" charset="-128"/>
              </a:rPr>
              <a:t>O)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Conventional: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r>
              <a:rPr lang="en-US" sz="2800" dirty="0" smtClean="0">
                <a:ea typeface="ＭＳ Ｐゴシック" pitchFamily="34" charset="-128"/>
              </a:rPr>
              <a:t>	Potassium chloride 	</a:t>
            </a: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endParaRPr lang="en-US" sz="9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  <a:tabLst>
                <a:tab pos="6400800" algn="l"/>
              </a:tabLst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The Soil is a Living System</a:t>
            </a:r>
          </a:p>
        </p:txBody>
      </p:sp>
      <p:pic>
        <p:nvPicPr>
          <p:cNvPr id="14338" name="Content Placeholder 5" descr="IMG_03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rcRect l="4507" t="3279"/>
          <a:stretch>
            <a:fillRect/>
          </a:stretch>
        </p:blipFill>
        <p:spPr>
          <a:xfrm>
            <a:off x="990600" y="1143000"/>
            <a:ext cx="6934200" cy="4724400"/>
          </a:xfrm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600200" y="5943600"/>
            <a:ext cx="597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Calibri" pitchFamily="34" charset="0"/>
              </a:rPr>
              <a:t>Key elements of the Soil Food Web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Potassium and Nutrient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Hay or grass mulches are very rich in 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Composted or aged manure may </a:t>
            </a:r>
            <a:r>
              <a:rPr lang="en-US" dirty="0">
                <a:ea typeface="+mn-ea"/>
              </a:rPr>
              <a:t>add more K than N</a:t>
            </a:r>
            <a:r>
              <a:rPr lang="en-US" dirty="0" smtClean="0">
                <a:ea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Excess K can interfere with Mg or Ca nutrition:</a:t>
            </a:r>
          </a:p>
          <a:p>
            <a:pPr marL="917575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ea typeface="+mn-ea"/>
              </a:rPr>
              <a:t>Blossom </a:t>
            </a:r>
            <a:r>
              <a:rPr lang="en-US" dirty="0">
                <a:ea typeface="+mn-ea"/>
              </a:rPr>
              <a:t>end rot, tip </a:t>
            </a:r>
            <a:r>
              <a:rPr lang="en-US" dirty="0" smtClean="0">
                <a:ea typeface="+mn-ea"/>
              </a:rPr>
              <a:t>burn in vegetables</a:t>
            </a:r>
            <a:endParaRPr lang="en-US" dirty="0">
              <a:ea typeface="+mn-ea"/>
            </a:endParaRPr>
          </a:p>
          <a:p>
            <a:pPr marL="917575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>
                <a:ea typeface="+mn-ea"/>
              </a:rPr>
              <a:t>Grass </a:t>
            </a:r>
            <a:r>
              <a:rPr lang="en-US" dirty="0" err="1">
                <a:ea typeface="+mn-ea"/>
              </a:rPr>
              <a:t>tetany</a:t>
            </a:r>
            <a:r>
              <a:rPr lang="en-US" dirty="0">
                <a:ea typeface="+mn-ea"/>
              </a:rPr>
              <a:t> in livestock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Other Essential Plant Nutrients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3200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Calcium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Magnesium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Sulfur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Iron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Manganese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733800" cy="3048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Boron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Zinc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Copper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Molybdenum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Nickel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004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smtClean="0">
                <a:ea typeface="ＭＳ Ｐゴシック" pitchFamily="34" charset="-128"/>
              </a:rPr>
              <a:t>Plant Roots Play a Vital Role in the </a:t>
            </a:r>
            <a:br>
              <a:rPr lang="en-US" sz="3800" smtClean="0">
                <a:ea typeface="ＭＳ Ｐゴシック" pitchFamily="34" charset="-128"/>
              </a:rPr>
            </a:br>
            <a:r>
              <a:rPr lang="en-US" sz="3800" smtClean="0">
                <a:ea typeface="ＭＳ Ｐゴシック" pitchFamily="34" charset="-128"/>
              </a:rPr>
              <a:t>Soil Food Web</a:t>
            </a:r>
          </a:p>
        </p:txBody>
      </p:sp>
      <p:sp>
        <p:nvSpPr>
          <p:cNvPr id="15363" name="Text Placeholder 4"/>
          <p:cNvSpPr>
            <a:spLocks noGrp="1"/>
          </p:cNvSpPr>
          <p:nvPr>
            <p:ph type="body" idx="2"/>
          </p:nvPr>
        </p:nvSpPr>
        <p:spPr>
          <a:xfrm>
            <a:off x="457200" y="3429000"/>
            <a:ext cx="3200400" cy="2819400"/>
          </a:xfrm>
        </p:spPr>
        <p:txBody>
          <a:bodyPr/>
          <a:lstStyle/>
          <a:p>
            <a:pPr marL="236538" indent="-236538" eaLnBrk="1" hangingPunct="1">
              <a:buFont typeface="Arial" pitchFamily="34" charset="0"/>
              <a:buChar char="•"/>
            </a:pPr>
            <a:r>
              <a:rPr lang="en-US" sz="3200" smtClean="0">
                <a:ea typeface="ＭＳ Ｐゴシック" pitchFamily="34" charset="-128"/>
              </a:rPr>
              <a:t>Root exudates and fine roots</a:t>
            </a:r>
          </a:p>
          <a:p>
            <a:pPr marL="236538" indent="-236538" eaLnBrk="1" hangingPunct="1">
              <a:buFont typeface="Arial" pitchFamily="34" charset="0"/>
              <a:buChar char="•"/>
            </a:pPr>
            <a:r>
              <a:rPr lang="en-US" sz="3200" smtClean="0">
                <a:ea typeface="ＭＳ Ｐゴシック" pitchFamily="34" charset="-128"/>
              </a:rPr>
              <a:t>Rhizosphere </a:t>
            </a:r>
          </a:p>
          <a:p>
            <a:pPr marL="236538" indent="-236538" eaLnBrk="1" hangingPunct="1">
              <a:buFont typeface="Arial" pitchFamily="34" charset="0"/>
              <a:buChar char="•"/>
            </a:pPr>
            <a:r>
              <a:rPr lang="en-US" sz="3200" smtClean="0">
                <a:ea typeface="ＭＳ Ｐゴシック" pitchFamily="34" charset="-128"/>
              </a:rPr>
              <a:t>Mycorrhizal fungi</a:t>
            </a:r>
          </a:p>
        </p:txBody>
      </p:sp>
      <p:pic>
        <p:nvPicPr>
          <p:cNvPr id="15362" name="Content Placeholder 3" descr="IMG_0396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289613" y="1676400"/>
            <a:ext cx="3682624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xfrm>
            <a:off x="762000" y="685800"/>
            <a:ext cx="3008313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The Organic Matter Cycle</a:t>
            </a:r>
          </a:p>
        </p:txBody>
      </p:sp>
      <p:sp>
        <p:nvSpPr>
          <p:cNvPr id="16387" name="Text Placeholder 8"/>
          <p:cNvSpPr>
            <a:spLocks noGrp="1"/>
          </p:cNvSpPr>
          <p:nvPr>
            <p:ph type="body" idx="2"/>
          </p:nvPr>
        </p:nvSpPr>
        <p:spPr>
          <a:xfrm>
            <a:off x="838200" y="2362200"/>
            <a:ext cx="2667000" cy="3763963"/>
          </a:xfrm>
        </p:spPr>
        <p:txBody>
          <a:bodyPr/>
          <a:lstStyle/>
          <a:p>
            <a:pPr eaLnBrk="1" hangingPunct="1"/>
            <a:r>
              <a:rPr lang="en-US" sz="3200" i="1" smtClean="0">
                <a:ea typeface="ＭＳ Ｐゴシック" pitchFamily="34" charset="-128"/>
              </a:rPr>
              <a:t>The soil food web is the engine of soil fertility.</a:t>
            </a: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  <a:p>
            <a:pPr eaLnBrk="1" hangingPunct="1"/>
            <a:endParaRPr lang="en-US" sz="2800" smtClean="0">
              <a:ea typeface="ＭＳ Ｐゴシック" pitchFamily="34" charset="-128"/>
            </a:endParaRPr>
          </a:p>
        </p:txBody>
      </p:sp>
      <p:pic>
        <p:nvPicPr>
          <p:cNvPr id="16386" name="Content Placeholder 4" descr="IMG_039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20000" contrast="40000"/>
          </a:blip>
          <a:srcRect l="5203" t="2206" r="5197" b="3773"/>
          <a:stretch>
            <a:fillRect/>
          </a:stretch>
        </p:blipFill>
        <p:spPr>
          <a:xfrm>
            <a:off x="3962400" y="762000"/>
            <a:ext cx="4191000" cy="5410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3008313" cy="1631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The Organic Matter Cycle in Agriculture</a:t>
            </a:r>
            <a:endParaRPr lang="en-US" sz="4000" dirty="0">
              <a:ea typeface="+mj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2590800"/>
            <a:ext cx="3429000" cy="3505200"/>
          </a:xfrm>
        </p:spPr>
        <p:txBody>
          <a:bodyPr rtlCol="0">
            <a:normAutofit/>
          </a:bodyPr>
          <a:lstStyle/>
          <a:p>
            <a:pPr marL="236538" indent="-2365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a typeface="+mn-ea"/>
              </a:rPr>
              <a:t>Harvest removes organic matter and nutrients</a:t>
            </a:r>
            <a:r>
              <a:rPr lang="en-US" sz="2800" dirty="0" smtClean="0">
                <a:ea typeface="+mn-ea"/>
              </a:rPr>
              <a:t>.</a:t>
            </a:r>
          </a:p>
          <a:p>
            <a:pPr marL="236538" indent="-236538" eaLnBrk="1" fontAlgn="auto" hangingPunct="1">
              <a:spcAft>
                <a:spcPts val="0"/>
              </a:spcAft>
              <a:defRPr/>
            </a:pPr>
            <a:endParaRPr lang="en-US" sz="800" dirty="0">
              <a:ea typeface="+mn-ea"/>
            </a:endParaRPr>
          </a:p>
          <a:p>
            <a:pPr marL="236538" indent="-23653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a typeface="+mn-ea"/>
              </a:rPr>
              <a:t>Tillage hastens </a:t>
            </a:r>
            <a:r>
              <a:rPr lang="en-US" sz="2800" dirty="0" smtClean="0">
                <a:ea typeface="+mn-ea"/>
              </a:rPr>
              <a:t>organic matter decomposition and nutrient leaching.</a:t>
            </a:r>
            <a:endParaRPr lang="en-US" sz="28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pic>
        <p:nvPicPr>
          <p:cNvPr id="17410" name="Content Placeholder 6" descr="IMG_039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483890" y="1676400"/>
            <a:ext cx="3294069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smtClean="0">
                <a:ea typeface="ＭＳ Ｐゴシック" pitchFamily="34" charset="-128"/>
              </a:rPr>
              <a:t>Replenishing the Organic Matter Cycle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ea typeface="ＭＳ Ｐゴシック" pitchFamily="34" charset="-128"/>
              </a:rPr>
              <a:t>Organic farmers feed the soil life a diverse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balanced diet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of:</a:t>
            </a:r>
          </a:p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800" smtClean="0">
              <a:ea typeface="ＭＳ Ｐゴシック" pitchFamily="34" charset="-128"/>
            </a:endParaRPr>
          </a:p>
          <a:p>
            <a:pPr marL="3175" indent="-3175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Cover crops and green manures</a:t>
            </a:r>
          </a:p>
          <a:p>
            <a:pPr marL="3175" indent="-3175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Compost</a:t>
            </a:r>
          </a:p>
          <a:p>
            <a:pPr marL="3175" indent="-3175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Organic mulches</a:t>
            </a:r>
          </a:p>
          <a:p>
            <a:pPr marL="3175" indent="-3175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Crop residues</a:t>
            </a:r>
          </a:p>
          <a:p>
            <a:pPr marL="3175" indent="-3175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Manure</a:t>
            </a:r>
          </a:p>
          <a:p>
            <a:pPr marL="3175" indent="-3175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Organic fertilizers and amendments</a:t>
            </a:r>
          </a:p>
          <a:p>
            <a:pPr marL="3175" indent="-3175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Cover Crops: the Cornerstone of </a:t>
            </a:r>
            <a:r>
              <a:rPr lang="en-US" b="1" dirty="0" smtClean="0">
                <a:ea typeface="+mj-ea"/>
              </a:rPr>
              <a:t>Sustainable </a:t>
            </a:r>
            <a:r>
              <a:rPr lang="en-US" b="1" dirty="0">
                <a:ea typeface="+mj-ea"/>
              </a:rPr>
              <a:t>Crop Production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 rtlCol="0">
            <a:normAutofit/>
          </a:bodyPr>
          <a:lstStyle/>
          <a:p>
            <a:pPr marL="3175" indent="-3175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339725" algn="l"/>
              </a:tabLst>
              <a:defRPr/>
            </a:pPr>
            <a:r>
              <a:rPr lang="en-US" sz="3200" dirty="0" smtClean="0">
                <a:ea typeface="+mn-ea"/>
              </a:rPr>
              <a:t>	Cover crops:</a:t>
            </a:r>
            <a:endParaRPr lang="en-US" sz="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Prevent soil erosion, compaction, crusting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Add organic matter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Feed the soil life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Fix N (legumes)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n-ea"/>
              </a:rPr>
              <a:t>Improve P and K availability</a:t>
            </a:r>
          </a:p>
        </p:txBody>
      </p:sp>
      <p:pic>
        <p:nvPicPr>
          <p:cNvPr id="19459" name="Content Placeholder 4" descr="Fig1righ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752600"/>
            <a:ext cx="2971800" cy="4191000"/>
          </a:xfrm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257800" y="5943600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Calibri" pitchFamily="34" charset="0"/>
              </a:rPr>
              <a:t>Triticale + Field Pea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1307</Words>
  <Application>Microsoft Office PowerPoint</Application>
  <PresentationFormat>On-screen Show (4:3)</PresentationFormat>
  <Paragraphs>308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Soil Fertility and Management for Organic Agriculture</vt:lpstr>
      <vt:lpstr>Topics in discuss</vt:lpstr>
      <vt:lpstr>Building Soil Quality and Managing Nutrients: </vt:lpstr>
      <vt:lpstr>The Soil is a Living System</vt:lpstr>
      <vt:lpstr>Plant Roots Play a Vital Role in the  Soil Food Web</vt:lpstr>
      <vt:lpstr>The Organic Matter Cycle</vt:lpstr>
      <vt:lpstr>The Organic Matter Cycle in Agriculture</vt:lpstr>
      <vt:lpstr>Replenishing the Organic Matter Cycle</vt:lpstr>
      <vt:lpstr>Cover Crops: the Cornerstone of Sustainable Crop Production</vt:lpstr>
      <vt:lpstr>Cover Crops: the Cornerstone of Sustainable Crop Production</vt:lpstr>
      <vt:lpstr>Compost:  the Hallmark of  Organic Farming</vt:lpstr>
      <vt:lpstr>Compost:</vt:lpstr>
      <vt:lpstr>Good, finished compost provides:</vt:lpstr>
      <vt:lpstr>Manure:  the Original Organic Fertilizer</vt:lpstr>
      <vt:lpstr>Manure Management</vt:lpstr>
      <vt:lpstr>Organic Mulch: Simulating Nature’s Way of Feeding the Soil</vt:lpstr>
      <vt:lpstr>Mulching cautions:</vt:lpstr>
      <vt:lpstr>Plastic Mulch</vt:lpstr>
      <vt:lpstr>Adding Organic Matter while  Using Plastic</vt:lpstr>
      <vt:lpstr>Tillage: The Organic Farmer’s Dilemma</vt:lpstr>
      <vt:lpstr>Judicious tillage</vt:lpstr>
      <vt:lpstr>Conservation Tillage in Organic Agriculture</vt:lpstr>
      <vt:lpstr>Organic No-till Examples</vt:lpstr>
      <vt:lpstr>Can “Feed the Soil”  adequately feed a vegetable crop?</vt:lpstr>
      <vt:lpstr>Understanding and Treating Possible Causes  of Crop Nutrient Deficiency:</vt:lpstr>
      <vt:lpstr>Organic and natural mineral fertilizers are applied to:</vt:lpstr>
      <vt:lpstr>How to Translate Soil Test Recommendations to “Organic”</vt:lpstr>
      <vt:lpstr>Research-based Nutrient Recommendations</vt:lpstr>
      <vt:lpstr>Tips on Using a Soil Test in  Organic Nutrient Management</vt:lpstr>
      <vt:lpstr>Soil pH and Lime</vt:lpstr>
      <vt:lpstr>Nitrogen (N)</vt:lpstr>
      <vt:lpstr>Carbon-to-nitrogen (C:N) Ratio  and soil N dynamics</vt:lpstr>
      <vt:lpstr>Sources of N</vt:lpstr>
      <vt:lpstr>Nitrogen Budgeting in  Organic Farming</vt:lpstr>
      <vt:lpstr>Phosphorus (P)</vt:lpstr>
      <vt:lpstr>Sources of P</vt:lpstr>
      <vt:lpstr>Nitrogen-phosphorus balance</vt:lpstr>
      <vt:lpstr>Potassium (K)</vt:lpstr>
      <vt:lpstr>Sources of K</vt:lpstr>
      <vt:lpstr>Potassium and Nutrient Balance</vt:lpstr>
      <vt:lpstr>Other Essential Plant Nutrients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Fertility and Management for Organic Agriculture</dc:title>
  <dc:creator>Hp</dc:creator>
  <cp:lastModifiedBy>Hp</cp:lastModifiedBy>
  <cp:revision>24</cp:revision>
  <dcterms:created xsi:type="dcterms:W3CDTF">2006-08-16T00:00:00Z</dcterms:created>
  <dcterms:modified xsi:type="dcterms:W3CDTF">2017-12-29T05:41:42Z</dcterms:modified>
</cp:coreProperties>
</file>