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0"/>
  </p:notesMasterIdLst>
  <p:sldIdLst>
    <p:sldId id="256" r:id="rId2"/>
    <p:sldId id="261" r:id="rId3"/>
    <p:sldId id="257" r:id="rId4"/>
    <p:sldId id="258" r:id="rId5"/>
    <p:sldId id="265" r:id="rId6"/>
    <p:sldId id="259" r:id="rId7"/>
    <p:sldId id="260" r:id="rId8"/>
    <p:sldId id="262" r:id="rId9"/>
    <p:sldId id="263" r:id="rId10"/>
    <p:sldId id="266" r:id="rId11"/>
    <p:sldId id="270" r:id="rId12"/>
    <p:sldId id="268" r:id="rId13"/>
    <p:sldId id="269" r:id="rId14"/>
    <p:sldId id="271" r:id="rId15"/>
    <p:sldId id="272" r:id="rId16"/>
    <p:sldId id="274" r:id="rId17"/>
    <p:sldId id="275" r:id="rId18"/>
    <p:sldId id="273" r:id="rId19"/>
    <p:sldId id="276" r:id="rId20"/>
    <p:sldId id="277" r:id="rId21"/>
    <p:sldId id="278" r:id="rId22"/>
    <p:sldId id="279" r:id="rId23"/>
    <p:sldId id="280" r:id="rId24"/>
    <p:sldId id="281" r:id="rId25"/>
    <p:sldId id="282" r:id="rId26"/>
    <p:sldId id="283" r:id="rId27"/>
    <p:sldId id="284" r:id="rId28"/>
    <p:sldId id="28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60"/>
  </p:normalViewPr>
  <p:slideViewPr>
    <p:cSldViewPr>
      <p:cViewPr varScale="1">
        <p:scale>
          <a:sx n="69" d="100"/>
          <a:sy n="69" d="100"/>
        </p:scale>
        <p:origin x="-141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02FE83-A208-44FB-A3C5-37D7EF38DF5C}" type="datetimeFigureOut">
              <a:rPr lang="en-US" smtClean="0"/>
              <a:t>1/29/2018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E5F207-A2E8-4C6A-A841-95A5535EEEAF}" type="slidenum">
              <a:rPr lang="en-US" smtClean="0"/>
              <a:t>‹#›</a:t>
            </a:fld>
            <a:endParaRPr lang="en-US"/>
          </a:p>
        </p:txBody>
      </p:sp>
    </p:spTree>
    <p:extLst>
      <p:ext uri="{BB962C8B-B14F-4D97-AF65-F5344CB8AC3E}">
        <p14:creationId xmlns:p14="http://schemas.microsoft.com/office/powerpoint/2010/main" val="2043432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AAA22C0-357F-4CC7-A6A8-0675F0CB3402}" type="slidenum">
              <a:rPr lang="en-US"/>
              <a:pPr eaLnBrk="1" hangingPunct="1"/>
              <a:t>5</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r>
              <a:rPr lang="en-US" dirty="0" smtClean="0"/>
              <a:t>There are 6 principal areas of consideration for organic livestock production in the National organic Standard:  1) </a:t>
            </a:r>
            <a:r>
              <a:rPr lang="en-US" sz="1400" dirty="0" smtClean="0"/>
              <a:t>Origin of Livestock; 2) Livestock Feed; 3) Health Care; 4) Living Conditions; 5) Waste Management; 6) Record Keeping/Audit Trail.  We will discuss each of these in turn.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D5ED58-8E92-4543-9D8C-3A384E93F630}"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E597-C5C0-406F-BDBB-47CDAC36169D}" type="slidenum">
              <a:rPr lang="en-US" smtClean="0"/>
              <a:t>‹#›</a:t>
            </a:fld>
            <a:endParaRPr lang="en-US"/>
          </a:p>
        </p:txBody>
      </p:sp>
    </p:spTree>
    <p:extLst>
      <p:ext uri="{BB962C8B-B14F-4D97-AF65-F5344CB8AC3E}">
        <p14:creationId xmlns:p14="http://schemas.microsoft.com/office/powerpoint/2010/main" val="2120182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D5ED58-8E92-4543-9D8C-3A384E93F630}"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E597-C5C0-406F-BDBB-47CDAC36169D}" type="slidenum">
              <a:rPr lang="en-US" smtClean="0"/>
              <a:t>‹#›</a:t>
            </a:fld>
            <a:endParaRPr lang="en-US"/>
          </a:p>
        </p:txBody>
      </p:sp>
    </p:spTree>
    <p:extLst>
      <p:ext uri="{BB962C8B-B14F-4D97-AF65-F5344CB8AC3E}">
        <p14:creationId xmlns:p14="http://schemas.microsoft.com/office/powerpoint/2010/main" val="3545059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D5ED58-8E92-4543-9D8C-3A384E93F630}"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E597-C5C0-406F-BDBB-47CDAC36169D}" type="slidenum">
              <a:rPr lang="en-US" smtClean="0"/>
              <a:t>‹#›</a:t>
            </a:fld>
            <a:endParaRPr lang="en-US"/>
          </a:p>
        </p:txBody>
      </p:sp>
    </p:spTree>
    <p:extLst>
      <p:ext uri="{BB962C8B-B14F-4D97-AF65-F5344CB8AC3E}">
        <p14:creationId xmlns:p14="http://schemas.microsoft.com/office/powerpoint/2010/main" val="1383090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D5ED58-8E92-4543-9D8C-3A384E93F630}"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E597-C5C0-406F-BDBB-47CDAC36169D}" type="slidenum">
              <a:rPr lang="en-US" smtClean="0"/>
              <a:t>‹#›</a:t>
            </a:fld>
            <a:endParaRPr lang="en-US"/>
          </a:p>
        </p:txBody>
      </p:sp>
    </p:spTree>
    <p:extLst>
      <p:ext uri="{BB962C8B-B14F-4D97-AF65-F5344CB8AC3E}">
        <p14:creationId xmlns:p14="http://schemas.microsoft.com/office/powerpoint/2010/main" val="1413618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D5ED58-8E92-4543-9D8C-3A384E93F630}"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E597-C5C0-406F-BDBB-47CDAC36169D}" type="slidenum">
              <a:rPr lang="en-US" smtClean="0"/>
              <a:t>‹#›</a:t>
            </a:fld>
            <a:endParaRPr lang="en-US"/>
          </a:p>
        </p:txBody>
      </p:sp>
    </p:spTree>
    <p:extLst>
      <p:ext uri="{BB962C8B-B14F-4D97-AF65-F5344CB8AC3E}">
        <p14:creationId xmlns:p14="http://schemas.microsoft.com/office/powerpoint/2010/main" val="2042751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D5ED58-8E92-4543-9D8C-3A384E93F630}" type="datetimeFigureOut">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DE597-C5C0-406F-BDBB-47CDAC36169D}" type="slidenum">
              <a:rPr lang="en-US" smtClean="0"/>
              <a:t>‹#›</a:t>
            </a:fld>
            <a:endParaRPr lang="en-US"/>
          </a:p>
        </p:txBody>
      </p:sp>
    </p:spTree>
    <p:extLst>
      <p:ext uri="{BB962C8B-B14F-4D97-AF65-F5344CB8AC3E}">
        <p14:creationId xmlns:p14="http://schemas.microsoft.com/office/powerpoint/2010/main" val="1498499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D5ED58-8E92-4543-9D8C-3A384E93F630}" type="datetimeFigureOut">
              <a:rPr lang="en-US" smtClean="0"/>
              <a:t>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5DE597-C5C0-406F-BDBB-47CDAC36169D}" type="slidenum">
              <a:rPr lang="en-US" smtClean="0"/>
              <a:t>‹#›</a:t>
            </a:fld>
            <a:endParaRPr lang="en-US"/>
          </a:p>
        </p:txBody>
      </p:sp>
    </p:spTree>
    <p:extLst>
      <p:ext uri="{BB962C8B-B14F-4D97-AF65-F5344CB8AC3E}">
        <p14:creationId xmlns:p14="http://schemas.microsoft.com/office/powerpoint/2010/main" val="3659235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D5ED58-8E92-4543-9D8C-3A384E93F630}" type="datetimeFigureOut">
              <a:rPr lang="en-US" smtClean="0"/>
              <a:t>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5DE597-C5C0-406F-BDBB-47CDAC36169D}" type="slidenum">
              <a:rPr lang="en-US" smtClean="0"/>
              <a:t>‹#›</a:t>
            </a:fld>
            <a:endParaRPr lang="en-US"/>
          </a:p>
        </p:txBody>
      </p:sp>
    </p:spTree>
    <p:extLst>
      <p:ext uri="{BB962C8B-B14F-4D97-AF65-F5344CB8AC3E}">
        <p14:creationId xmlns:p14="http://schemas.microsoft.com/office/powerpoint/2010/main" val="1250114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D5ED58-8E92-4543-9D8C-3A384E93F630}" type="datetimeFigureOut">
              <a:rPr lang="en-US" smtClean="0"/>
              <a:t>1/29/2018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5DE597-C5C0-406F-BDBB-47CDAC36169D}" type="slidenum">
              <a:rPr lang="en-US" smtClean="0"/>
              <a:t>‹#›</a:t>
            </a:fld>
            <a:endParaRPr lang="en-US"/>
          </a:p>
        </p:txBody>
      </p:sp>
    </p:spTree>
    <p:extLst>
      <p:ext uri="{BB962C8B-B14F-4D97-AF65-F5344CB8AC3E}">
        <p14:creationId xmlns:p14="http://schemas.microsoft.com/office/powerpoint/2010/main" val="325319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D5ED58-8E92-4543-9D8C-3A384E93F630}" type="datetimeFigureOut">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DE597-C5C0-406F-BDBB-47CDAC36169D}" type="slidenum">
              <a:rPr lang="en-US" smtClean="0"/>
              <a:t>‹#›</a:t>
            </a:fld>
            <a:endParaRPr lang="en-US"/>
          </a:p>
        </p:txBody>
      </p:sp>
    </p:spTree>
    <p:extLst>
      <p:ext uri="{BB962C8B-B14F-4D97-AF65-F5344CB8AC3E}">
        <p14:creationId xmlns:p14="http://schemas.microsoft.com/office/powerpoint/2010/main" val="2204490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D5ED58-8E92-4543-9D8C-3A384E93F630}" type="datetimeFigureOut">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DE597-C5C0-406F-BDBB-47CDAC36169D}" type="slidenum">
              <a:rPr lang="en-US" smtClean="0"/>
              <a:t>‹#›</a:t>
            </a:fld>
            <a:endParaRPr lang="en-US"/>
          </a:p>
        </p:txBody>
      </p:sp>
    </p:spTree>
    <p:extLst>
      <p:ext uri="{BB962C8B-B14F-4D97-AF65-F5344CB8AC3E}">
        <p14:creationId xmlns:p14="http://schemas.microsoft.com/office/powerpoint/2010/main" val="3475963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D5ED58-8E92-4543-9D8C-3A384E93F630}" type="datetimeFigureOut">
              <a:rPr lang="en-US" smtClean="0"/>
              <a:t>1/29/2018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DE597-C5C0-406F-BDBB-47CDAC36169D}" type="slidenum">
              <a:rPr lang="en-US" smtClean="0"/>
              <a:t>‹#›</a:t>
            </a:fld>
            <a:endParaRPr lang="en-US"/>
          </a:p>
        </p:txBody>
      </p:sp>
    </p:spTree>
    <p:extLst>
      <p:ext uri="{BB962C8B-B14F-4D97-AF65-F5344CB8AC3E}">
        <p14:creationId xmlns:p14="http://schemas.microsoft.com/office/powerpoint/2010/main" val="225083862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smtClean="0">
                <a:solidFill>
                  <a:srgbClr val="FF0000"/>
                </a:solidFill>
              </a:rPr>
              <a:t>Organic Production </a:t>
            </a:r>
            <a:endParaRPr lang="en-US" sz="5400" b="1" dirty="0">
              <a:solidFill>
                <a:srgbClr val="FF0000"/>
              </a:solidFill>
            </a:endParaRPr>
          </a:p>
        </p:txBody>
      </p:sp>
      <p:sp>
        <p:nvSpPr>
          <p:cNvPr id="3" name="Subtitle 2"/>
          <p:cNvSpPr>
            <a:spLocks noGrp="1"/>
          </p:cNvSpPr>
          <p:nvPr>
            <p:ph type="subTitle" idx="1"/>
          </p:nvPr>
        </p:nvSpPr>
        <p:spPr/>
        <p:txBody>
          <a:bodyPr/>
          <a:lstStyle/>
          <a:p>
            <a:r>
              <a:rPr lang="en-US" dirty="0" smtClean="0">
                <a:solidFill>
                  <a:schemeClr val="accent1">
                    <a:lumMod val="75000"/>
                  </a:schemeClr>
                </a:solidFill>
              </a:rPr>
              <a:t>Livestock</a:t>
            </a:r>
            <a:r>
              <a:rPr lang="en-US" dirty="0" smtClean="0"/>
              <a:t> / </a:t>
            </a:r>
            <a:r>
              <a:rPr lang="en-US" dirty="0" smtClean="0">
                <a:solidFill>
                  <a:schemeClr val="tx1"/>
                </a:solidFill>
              </a:rPr>
              <a:t>Dairy</a:t>
            </a:r>
            <a:r>
              <a:rPr lang="en-US" dirty="0" smtClean="0"/>
              <a:t> / </a:t>
            </a:r>
            <a:r>
              <a:rPr lang="en-US" dirty="0" smtClean="0">
                <a:solidFill>
                  <a:srgbClr val="00B050"/>
                </a:solidFill>
              </a:rPr>
              <a:t>Crop</a:t>
            </a:r>
          </a:p>
          <a:p>
            <a:r>
              <a:rPr lang="en-US" dirty="0" err="1" smtClean="0"/>
              <a:t>Ananta</a:t>
            </a:r>
            <a:r>
              <a:rPr lang="en-US" dirty="0" smtClean="0"/>
              <a:t> P </a:t>
            </a:r>
            <a:r>
              <a:rPr lang="en-US" dirty="0" err="1" smtClean="0"/>
              <a:t>Subedi</a:t>
            </a:r>
            <a:endParaRPr lang="en-US" dirty="0"/>
          </a:p>
        </p:txBody>
      </p:sp>
    </p:spTree>
    <p:extLst>
      <p:ext uri="{BB962C8B-B14F-4D97-AF65-F5344CB8AC3E}">
        <p14:creationId xmlns:p14="http://schemas.microsoft.com/office/powerpoint/2010/main" val="3397538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 an organic dairy farm</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Cows </a:t>
            </a:r>
            <a:r>
              <a:rPr lang="en-US" dirty="0"/>
              <a:t>and calves are fed 100% organic feed</a:t>
            </a:r>
            <a:r>
              <a:rPr lang="en-US" dirty="0" smtClean="0"/>
              <a:t>.</a:t>
            </a:r>
          </a:p>
          <a:p>
            <a:r>
              <a:rPr lang="en-US" dirty="0" smtClean="0"/>
              <a:t>Organic </a:t>
            </a:r>
            <a:r>
              <a:rPr lang="en-US" dirty="0"/>
              <a:t>crops, hay, and pasture are </a:t>
            </a:r>
            <a:r>
              <a:rPr lang="en-US" dirty="0" smtClean="0"/>
              <a:t>grown without </a:t>
            </a:r>
            <a:r>
              <a:rPr lang="en-US" dirty="0"/>
              <a:t>the use of synthetic fertilizers and </a:t>
            </a:r>
            <a:r>
              <a:rPr lang="en-US" dirty="0" smtClean="0"/>
              <a:t>pesticides that </a:t>
            </a:r>
            <a:r>
              <a:rPr lang="en-US" dirty="0"/>
              <a:t>have not been carefully screened and approved for </a:t>
            </a:r>
            <a:r>
              <a:rPr lang="en-US" dirty="0" smtClean="0"/>
              <a:t>organic </a:t>
            </a:r>
            <a:r>
              <a:rPr lang="en-US" dirty="0"/>
              <a:t>use</a:t>
            </a:r>
            <a:r>
              <a:rPr lang="en-US" dirty="0" smtClean="0"/>
              <a:t>.</a:t>
            </a:r>
          </a:p>
          <a:p>
            <a:r>
              <a:rPr lang="en-US" dirty="0" smtClean="0"/>
              <a:t>Land </a:t>
            </a:r>
            <a:r>
              <a:rPr lang="en-US" dirty="0"/>
              <a:t>used to grow organic crops must be free of </a:t>
            </a:r>
            <a:r>
              <a:rPr lang="en-US" dirty="0" smtClean="0"/>
              <a:t>all </a:t>
            </a:r>
            <a:r>
              <a:rPr lang="en-US" dirty="0"/>
              <a:t>prohibited materials for at least three (3) years </a:t>
            </a:r>
            <a:r>
              <a:rPr lang="en-US" dirty="0" smtClean="0"/>
              <a:t>to </a:t>
            </a:r>
            <a:r>
              <a:rPr lang="en-US" dirty="0"/>
              <a:t>the first organic harvest</a:t>
            </a:r>
            <a:r>
              <a:rPr lang="en-US" dirty="0" smtClean="0"/>
              <a:t>.</a:t>
            </a:r>
          </a:p>
          <a:p>
            <a:r>
              <a:rPr lang="en-US" dirty="0"/>
              <a:t>Non-natural feed additives and supplements </a:t>
            </a:r>
            <a:r>
              <a:rPr lang="en-US" dirty="0" smtClean="0"/>
              <a:t>such </a:t>
            </a:r>
            <a:r>
              <a:rPr lang="en-US" dirty="0"/>
              <a:t>as vitamins and minerals must also be approved </a:t>
            </a:r>
            <a:r>
              <a:rPr lang="en-US" dirty="0" smtClean="0"/>
              <a:t>for </a:t>
            </a:r>
            <a:r>
              <a:rPr lang="en-US" dirty="0"/>
              <a:t>use</a:t>
            </a:r>
            <a:r>
              <a:rPr lang="en-US" dirty="0" smtClean="0"/>
              <a:t>.</a:t>
            </a:r>
          </a:p>
          <a:p>
            <a:r>
              <a:rPr lang="en-US" dirty="0" smtClean="0"/>
              <a:t>Genetically </a:t>
            </a:r>
            <a:r>
              <a:rPr lang="en-US" dirty="0"/>
              <a:t>modified organisms (</a:t>
            </a:r>
            <a:r>
              <a:rPr lang="en-US" dirty="0" err="1"/>
              <a:t>GMOs</a:t>
            </a:r>
            <a:r>
              <a:rPr lang="en-US" dirty="0"/>
              <a:t>, called </a:t>
            </a:r>
            <a:r>
              <a:rPr lang="en-US" b="1" dirty="0" err="1"/>
              <a:t>CLA</a:t>
            </a:r>
            <a:r>
              <a:rPr lang="en-US" dirty="0"/>
              <a:t>: milk contains Conjugated Linoleic Acid (</a:t>
            </a:r>
            <a:r>
              <a:rPr lang="en-US" dirty="0" err="1"/>
              <a:t>CLA</a:t>
            </a:r>
            <a:r>
              <a:rPr lang="en-US" dirty="0"/>
              <a:t>).</a:t>
            </a:r>
          </a:p>
          <a:p>
            <a:r>
              <a:rPr lang="en-US" dirty="0" smtClean="0"/>
              <a:t>Synthetic </a:t>
            </a:r>
            <a:r>
              <a:rPr lang="en-US" dirty="0"/>
              <a:t>milk replacers are prohibited. </a:t>
            </a:r>
            <a:r>
              <a:rPr lang="en-US" dirty="0" smtClean="0"/>
              <a:t>Calves must </a:t>
            </a:r>
            <a:r>
              <a:rPr lang="en-US" dirty="0"/>
              <a:t>be fed on organic milk only.</a:t>
            </a:r>
          </a:p>
        </p:txBody>
      </p:sp>
    </p:spTree>
    <p:extLst>
      <p:ext uri="{BB962C8B-B14F-4D97-AF65-F5344CB8AC3E}">
        <p14:creationId xmlns:p14="http://schemas.microsoft.com/office/powerpoint/2010/main" val="753125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err="1" smtClean="0">
                <a:solidFill>
                  <a:schemeClr val="tx2">
                    <a:lumMod val="60000"/>
                    <a:lumOff val="40000"/>
                  </a:schemeClr>
                </a:solidFill>
              </a:rPr>
              <a:t>GMOs</a:t>
            </a:r>
            <a:r>
              <a:rPr lang="en-US" dirty="0" smtClean="0">
                <a:solidFill>
                  <a:schemeClr val="tx2">
                    <a:lumMod val="60000"/>
                    <a:lumOff val="40000"/>
                  </a:schemeClr>
                </a:solidFill>
              </a:rPr>
              <a:t> and Solvents: </a:t>
            </a:r>
            <a:r>
              <a:rPr lang="en-US" dirty="0" smtClean="0"/>
              <a:t>The feed given to cows on organic dairy farms is free from </a:t>
            </a:r>
            <a:r>
              <a:rPr lang="en-US" dirty="0" err="1" smtClean="0"/>
              <a:t>GMOs</a:t>
            </a:r>
            <a:r>
              <a:rPr lang="en-US" dirty="0" smtClean="0"/>
              <a:t> (Genetically modified organisms), solvent extracts and urea. So it results in milk that is free from these substances.</a:t>
            </a:r>
          </a:p>
          <a:p>
            <a:pPr marL="0" indent="0">
              <a:buNone/>
            </a:pPr>
            <a:r>
              <a:rPr lang="en-US" dirty="0" smtClean="0">
                <a:solidFill>
                  <a:srgbClr val="FF0000"/>
                </a:solidFill>
              </a:rPr>
              <a:t>Hormones: </a:t>
            </a:r>
            <a:r>
              <a:rPr lang="en-US" dirty="0" smtClean="0"/>
              <a:t>Fertility hormones are used routinely in conventional dairy farms to ensure that calves are conceived and born within defined management periods and also to </a:t>
            </a:r>
            <a:r>
              <a:rPr lang="en-US" dirty="0" err="1" smtClean="0"/>
              <a:t>synchornize</a:t>
            </a:r>
            <a:r>
              <a:rPr lang="en-US" dirty="0" smtClean="0"/>
              <a:t> batches of cows or heifers to calve around the same time. Hormones such as </a:t>
            </a:r>
            <a:r>
              <a:rPr lang="en-US" dirty="0" err="1" smtClean="0"/>
              <a:t>rBGH</a:t>
            </a:r>
            <a:r>
              <a:rPr lang="en-US" dirty="0" smtClean="0"/>
              <a:t> (</a:t>
            </a:r>
            <a:r>
              <a:rPr lang="en-US" dirty="0" err="1" smtClean="0"/>
              <a:t>Recombinent</a:t>
            </a:r>
            <a:r>
              <a:rPr lang="en-US" dirty="0" smtClean="0"/>
              <a:t> Bovine Growth Hormone) and Oxytocin were often used to increase milk production and cause easy letdown of milk.</a:t>
            </a:r>
            <a:endParaRPr lang="en-US" dirty="0"/>
          </a:p>
        </p:txBody>
      </p:sp>
    </p:spTree>
    <p:extLst>
      <p:ext uri="{BB962C8B-B14F-4D97-AF65-F5344CB8AC3E}">
        <p14:creationId xmlns:p14="http://schemas.microsoft.com/office/powerpoint/2010/main" val="4249713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err="1" smtClean="0"/>
              <a:t>contd</a:t>
            </a:r>
            <a:r>
              <a:rPr lang="en-US" dirty="0" smtClean="0"/>
              <a:t>….</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All animals must have access to the outdoors (based on weather conditions). Animals over six months of age must have access to pasture during the growing season.</a:t>
            </a:r>
          </a:p>
          <a:p>
            <a:pPr algn="just"/>
            <a:r>
              <a:rPr lang="en-US" dirty="0" smtClean="0"/>
              <a:t>Restricted usage of antibiotics (only used when cows are ill). Only approved health care products can be used.</a:t>
            </a:r>
          </a:p>
          <a:p>
            <a:pPr algn="just"/>
            <a:r>
              <a:rPr lang="en-US" dirty="0" smtClean="0"/>
              <a:t>Organic animals may not be fed any slaughter by-products, urea or manure.</a:t>
            </a:r>
          </a:p>
          <a:p>
            <a:pPr algn="just"/>
            <a:r>
              <a:rPr lang="en-US" dirty="0" smtClean="0"/>
              <a:t>The welfare of the animals must be attended to. Certain procedures, such as tail docking, are prohibited. Other procedures, such as dehorning, must be done so as to minimize the stress to the animal.</a:t>
            </a:r>
          </a:p>
          <a:p>
            <a:pPr algn="just"/>
            <a:r>
              <a:rPr lang="en-US" dirty="0" smtClean="0"/>
              <a:t>An organic farmer must keep sufficient records to verify his or her compliance with the standards.</a:t>
            </a:r>
          </a:p>
          <a:p>
            <a:pPr algn="just"/>
            <a:r>
              <a:rPr lang="en-US" dirty="0" smtClean="0"/>
              <a:t>Each farm should be inspected and audited every year. Any farm can be inspected unannounced at any time.</a:t>
            </a:r>
            <a:endParaRPr lang="en-US" dirty="0"/>
          </a:p>
        </p:txBody>
      </p:sp>
    </p:spTree>
    <p:extLst>
      <p:ext uri="{BB962C8B-B14F-4D97-AF65-F5344CB8AC3E}">
        <p14:creationId xmlns:p14="http://schemas.microsoft.com/office/powerpoint/2010/main" val="2569601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2060"/>
                </a:solidFill>
              </a:rPr>
              <a:t>Conventional Milk </a:t>
            </a:r>
            <a:r>
              <a:rPr lang="en-US" b="1" dirty="0" err="1" smtClean="0">
                <a:solidFill>
                  <a:srgbClr val="002060"/>
                </a:solidFill>
              </a:rPr>
              <a:t>vs</a:t>
            </a:r>
            <a:r>
              <a:rPr lang="en-US" b="1" dirty="0" smtClean="0">
                <a:solidFill>
                  <a:srgbClr val="002060"/>
                </a:solidFill>
              </a:rPr>
              <a:t> Organic Milk</a:t>
            </a:r>
            <a:endParaRPr lang="en-US" b="1" dirty="0">
              <a:solidFill>
                <a:srgbClr val="002060"/>
              </a:solidFill>
            </a:endParaRPr>
          </a:p>
        </p:txBody>
      </p:sp>
      <p:sp>
        <p:nvSpPr>
          <p:cNvPr id="3" name="Content Placeholder 2"/>
          <p:cNvSpPr>
            <a:spLocks noGrp="1"/>
          </p:cNvSpPr>
          <p:nvPr>
            <p:ph idx="1"/>
          </p:nvPr>
        </p:nvSpPr>
        <p:spPr/>
        <p:txBody>
          <a:bodyPr>
            <a:normAutofit fontScale="55000" lnSpcReduction="20000"/>
          </a:bodyPr>
          <a:lstStyle/>
          <a:p>
            <a:pPr marL="0" indent="0" algn="just">
              <a:buNone/>
            </a:pPr>
            <a:r>
              <a:rPr lang="en-US" dirty="0" err="1" smtClean="0">
                <a:solidFill>
                  <a:srgbClr val="FF0000"/>
                </a:solidFill>
              </a:rPr>
              <a:t>CLA</a:t>
            </a:r>
            <a:r>
              <a:rPr lang="en-US" dirty="0" smtClean="0">
                <a:solidFill>
                  <a:srgbClr val="FF0000"/>
                </a:solidFill>
              </a:rPr>
              <a:t>: Organic milk contains Conjugated Linoleic Acid (</a:t>
            </a:r>
            <a:r>
              <a:rPr lang="en-US" dirty="0" err="1" smtClean="0">
                <a:solidFill>
                  <a:srgbClr val="FF0000"/>
                </a:solidFill>
              </a:rPr>
              <a:t>CLA</a:t>
            </a:r>
            <a:r>
              <a:rPr lang="en-US" dirty="0" smtClean="0">
                <a:solidFill>
                  <a:srgbClr val="FF0000"/>
                </a:solidFill>
              </a:rPr>
              <a:t>). Function of </a:t>
            </a:r>
            <a:r>
              <a:rPr lang="en-US" dirty="0" err="1" smtClean="0">
                <a:solidFill>
                  <a:srgbClr val="FF0000"/>
                </a:solidFill>
              </a:rPr>
              <a:t>CLA</a:t>
            </a:r>
            <a:r>
              <a:rPr lang="en-US" dirty="0" smtClean="0">
                <a:solidFill>
                  <a:srgbClr val="FF0000"/>
                </a:solidFill>
              </a:rPr>
              <a:t> in human body is to boost immune system and reduce the growth of tumors. </a:t>
            </a:r>
            <a:r>
              <a:rPr lang="en-US" dirty="0" err="1" smtClean="0">
                <a:solidFill>
                  <a:srgbClr val="FF0000"/>
                </a:solidFill>
              </a:rPr>
              <a:t>CLA</a:t>
            </a:r>
            <a:r>
              <a:rPr lang="en-US" dirty="0" smtClean="0">
                <a:solidFill>
                  <a:srgbClr val="FF0000"/>
                </a:solidFill>
              </a:rPr>
              <a:t> levels in organic milk are higher because these cows eat greater amounts of grass, hay and silage</a:t>
            </a:r>
            <a:r>
              <a:rPr lang="en-US" dirty="0" smtClean="0">
                <a:solidFill>
                  <a:srgbClr val="FF0000"/>
                </a:solidFill>
              </a:rPr>
              <a:t>.</a:t>
            </a:r>
          </a:p>
          <a:p>
            <a:pPr marL="0" indent="0" algn="just">
              <a:buNone/>
            </a:pPr>
            <a:endParaRPr lang="en-US" dirty="0" smtClean="0">
              <a:solidFill>
                <a:srgbClr val="FF0000"/>
              </a:solidFill>
            </a:endParaRPr>
          </a:p>
          <a:p>
            <a:pPr marL="0" indent="0" algn="just">
              <a:buNone/>
            </a:pPr>
            <a:r>
              <a:rPr lang="en-US" dirty="0" smtClean="0">
                <a:solidFill>
                  <a:srgbClr val="00B0F0"/>
                </a:solidFill>
              </a:rPr>
              <a:t>Pesticides:	Organic dairy farms don’t use any artificial pesticides on pastures where cows graze. While on conventional dairy farms almost 500 pesticides are used on the pastures. The main problem with the pesticides aside from their individual toxicity is that every research shows that how these chemicals react when combined, in the cocktail effect. It has more affects on the children because of their immature organ and immune systems</a:t>
            </a:r>
            <a:r>
              <a:rPr lang="en-US" dirty="0" smtClean="0">
                <a:solidFill>
                  <a:srgbClr val="00B0F0"/>
                </a:solidFill>
              </a:rPr>
              <a:t>.</a:t>
            </a:r>
          </a:p>
          <a:p>
            <a:pPr marL="0" indent="0" algn="just">
              <a:buNone/>
            </a:pPr>
            <a:endParaRPr lang="en-US" dirty="0" smtClean="0">
              <a:solidFill>
                <a:srgbClr val="00B0F0"/>
              </a:solidFill>
            </a:endParaRPr>
          </a:p>
          <a:p>
            <a:pPr marL="0" indent="0" algn="just">
              <a:buNone/>
            </a:pPr>
            <a:r>
              <a:rPr lang="en-US" dirty="0" smtClean="0">
                <a:solidFill>
                  <a:srgbClr val="00B050"/>
                </a:solidFill>
              </a:rPr>
              <a:t>Antibiotics: On conventional dairy farms, cows are given antibiotics routinely to prevent disease and infection. While on organic dairy farms first natural remedies are used for cow’s illness, if it won’t work then antibiotics are given. When organic cow needs to be treated with antibiotics then the ‘withdrawal period’ is considerably longer than the recommended for conventional farming.</a:t>
            </a:r>
            <a:endParaRPr lang="en-US" dirty="0">
              <a:solidFill>
                <a:srgbClr val="00B050"/>
              </a:solidFill>
            </a:endParaRPr>
          </a:p>
        </p:txBody>
      </p:sp>
    </p:spTree>
    <p:extLst>
      <p:ext uri="{BB962C8B-B14F-4D97-AF65-F5344CB8AC3E}">
        <p14:creationId xmlns:p14="http://schemas.microsoft.com/office/powerpoint/2010/main" val="1896493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71800"/>
            <a:ext cx="8229600" cy="1143000"/>
          </a:xfrm>
        </p:spPr>
        <p:txBody>
          <a:bodyPr>
            <a:normAutofit/>
          </a:bodyPr>
          <a:lstStyle/>
          <a:p>
            <a:r>
              <a:rPr lang="en-US" sz="5400" b="1" dirty="0" smtClean="0">
                <a:solidFill>
                  <a:srgbClr val="00B050"/>
                </a:solidFill>
              </a:rPr>
              <a:t>Organic Crop Production</a:t>
            </a:r>
            <a:endParaRPr lang="en-US" sz="5400" b="1" dirty="0">
              <a:solidFill>
                <a:srgbClr val="00B050"/>
              </a:solidFill>
            </a:endParaRPr>
          </a:p>
        </p:txBody>
      </p:sp>
    </p:spTree>
    <p:extLst>
      <p:ext uri="{BB962C8B-B14F-4D97-AF65-F5344CB8AC3E}">
        <p14:creationId xmlns:p14="http://schemas.microsoft.com/office/powerpoint/2010/main" val="1926468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FF0000"/>
                </a:solidFill>
              </a:rPr>
              <a:t>Definition</a:t>
            </a:r>
            <a:endParaRPr lang="en-US" sz="4800" b="1" dirty="0">
              <a:solidFill>
                <a:srgbClr val="FF0000"/>
              </a:solidFill>
            </a:endParaRPr>
          </a:p>
        </p:txBody>
      </p:sp>
      <p:sp>
        <p:nvSpPr>
          <p:cNvPr id="3" name="Content Placeholder 2"/>
          <p:cNvSpPr>
            <a:spLocks noGrp="1"/>
          </p:cNvSpPr>
          <p:nvPr>
            <p:ph idx="1"/>
          </p:nvPr>
        </p:nvSpPr>
        <p:spPr/>
        <p:txBody>
          <a:bodyPr/>
          <a:lstStyle/>
          <a:p>
            <a:pPr marL="0" indent="0" algn="just">
              <a:buNone/>
            </a:pPr>
            <a:r>
              <a:rPr lang="en-US" b="1" i="1" dirty="0"/>
              <a:t>an ecological production </a:t>
            </a:r>
            <a:r>
              <a:rPr lang="en-US" b="1" i="1" dirty="0" smtClean="0"/>
              <a:t>management system </a:t>
            </a:r>
            <a:r>
              <a:rPr lang="en-US" b="1" i="1" dirty="0"/>
              <a:t>that promotes and enhances </a:t>
            </a:r>
            <a:r>
              <a:rPr lang="en-US" b="1" i="1" dirty="0" smtClean="0"/>
              <a:t>biodiversity</a:t>
            </a:r>
            <a:r>
              <a:rPr lang="en-US" b="1" i="1" dirty="0"/>
              <a:t>, biological cycles and soil </a:t>
            </a:r>
            <a:r>
              <a:rPr lang="en-US" b="1" i="1" dirty="0" smtClean="0"/>
              <a:t>biological </a:t>
            </a:r>
            <a:r>
              <a:rPr lang="en-US" b="1" i="1" dirty="0"/>
              <a:t>activity. It is based on minimal use </a:t>
            </a:r>
            <a:r>
              <a:rPr lang="en-US" b="1" i="1" dirty="0" smtClean="0"/>
              <a:t>of off-</a:t>
            </a:r>
            <a:r>
              <a:rPr lang="en-US" b="1" i="1" dirty="0"/>
              <a:t>­farm inputs and on management </a:t>
            </a:r>
            <a:r>
              <a:rPr lang="en-US" b="1" i="1" dirty="0" smtClean="0"/>
              <a:t>practices </a:t>
            </a:r>
            <a:r>
              <a:rPr lang="en-US" b="1" i="1" dirty="0"/>
              <a:t>that restore, maintain and </a:t>
            </a:r>
            <a:r>
              <a:rPr lang="en-US" b="1" i="1" dirty="0" smtClean="0"/>
              <a:t>enhance ecological harmony (National Organic Standards Board, USDA)</a:t>
            </a:r>
            <a:endParaRPr lang="en-US" dirty="0"/>
          </a:p>
        </p:txBody>
      </p:sp>
    </p:spTree>
    <p:extLst>
      <p:ext uri="{BB962C8B-B14F-4D97-AF65-F5344CB8AC3E}">
        <p14:creationId xmlns:p14="http://schemas.microsoft.com/office/powerpoint/2010/main" val="1090016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ORGANIC </a:t>
            </a:r>
            <a:r>
              <a:rPr lang="en-US" b="1" dirty="0" smtClean="0"/>
              <a:t>CROPS </a:t>
            </a:r>
            <a:r>
              <a:rPr lang="en-US" b="1" dirty="0"/>
              <a:t>PRODUCTION</a:t>
            </a:r>
            <a:br>
              <a:rPr lang="en-US" b="1" dirty="0"/>
            </a:br>
            <a:r>
              <a:rPr lang="en-US" b="1" dirty="0" smtClean="0"/>
              <a:t>Practices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7926410"/>
              </p:ext>
            </p:extLst>
          </p:nvPr>
        </p:nvGraphicFramePr>
        <p:xfrm>
          <a:off x="457200" y="1600200"/>
          <a:ext cx="7924800" cy="4800600"/>
        </p:xfrm>
        <a:graphic>
          <a:graphicData uri="http://schemas.openxmlformats.org/drawingml/2006/table">
            <a:tbl>
              <a:tblPr firstRow="1" bandRow="1">
                <a:tableStyleId>{5C22544A-7EE6-4342-B048-85BDC9FD1C3A}</a:tableStyleId>
              </a:tblPr>
              <a:tblGrid>
                <a:gridCol w="2641600"/>
                <a:gridCol w="2641600"/>
                <a:gridCol w="2641600"/>
              </a:tblGrid>
              <a:tr h="1703439">
                <a:tc>
                  <a:txBody>
                    <a:bodyPr/>
                    <a:lstStyle/>
                    <a:p>
                      <a:r>
                        <a:rPr lang="en-US" sz="2800" b="1" i="0" u="none" strike="noStrike" kern="1200" baseline="0" dirty="0" smtClean="0">
                          <a:solidFill>
                            <a:srgbClr val="002060"/>
                          </a:solidFill>
                          <a:latin typeface="+mn-lt"/>
                          <a:ea typeface="+mn-ea"/>
                          <a:cs typeface="+mn-cs"/>
                        </a:rPr>
                        <a:t>Biodiversity</a:t>
                      </a:r>
                      <a:endParaRPr lang="en-US" b="1" dirty="0">
                        <a:solidFill>
                          <a:srgbClr val="002060"/>
                        </a:solidFill>
                      </a:endParaRPr>
                    </a:p>
                  </a:txBody>
                  <a:tcPr/>
                </a:tc>
                <a:tc>
                  <a:txBody>
                    <a:bodyPr/>
                    <a:lstStyle/>
                    <a:p>
                      <a:r>
                        <a:rPr lang="en-US" sz="2400" b="1" i="0" u="none" strike="noStrike" kern="1200" baseline="0" dirty="0" smtClean="0">
                          <a:solidFill>
                            <a:srgbClr val="002060"/>
                          </a:solidFill>
                          <a:latin typeface="+mn-lt"/>
                          <a:ea typeface="+mn-ea"/>
                          <a:cs typeface="+mn-cs"/>
                        </a:rPr>
                        <a:t>Diversification</a:t>
                      </a:r>
                    </a:p>
                    <a:p>
                      <a:r>
                        <a:rPr lang="en-US" sz="2400" b="1" i="0" u="none" strike="noStrike" kern="1200" baseline="0" dirty="0" smtClean="0">
                          <a:solidFill>
                            <a:srgbClr val="002060"/>
                          </a:solidFill>
                          <a:latin typeface="+mn-lt"/>
                          <a:ea typeface="+mn-ea"/>
                          <a:cs typeface="+mn-cs"/>
                        </a:rPr>
                        <a:t>&amp; Integration of</a:t>
                      </a:r>
                    </a:p>
                    <a:p>
                      <a:r>
                        <a:rPr lang="en-US" sz="2400" b="1" i="0" u="none" strike="noStrike" kern="1200" baseline="0" dirty="0" smtClean="0">
                          <a:solidFill>
                            <a:srgbClr val="002060"/>
                          </a:solidFill>
                          <a:latin typeface="+mn-lt"/>
                          <a:ea typeface="+mn-ea"/>
                          <a:cs typeface="+mn-cs"/>
                        </a:rPr>
                        <a:t>Biodiversity Enterprises</a:t>
                      </a:r>
                      <a:endParaRPr lang="en-US" sz="2400" b="1" dirty="0">
                        <a:solidFill>
                          <a:srgbClr val="002060"/>
                        </a:solidFill>
                      </a:endParaRPr>
                    </a:p>
                  </a:txBody>
                  <a:tcPr/>
                </a:tc>
                <a:tc>
                  <a:txBody>
                    <a:bodyPr/>
                    <a:lstStyle/>
                    <a:p>
                      <a:r>
                        <a:rPr lang="en-US" sz="2800" b="1" i="0" u="none" strike="noStrike" kern="1200" baseline="0" dirty="0" smtClean="0">
                          <a:solidFill>
                            <a:srgbClr val="002060"/>
                          </a:solidFill>
                          <a:latin typeface="+mn-lt"/>
                          <a:ea typeface="+mn-ea"/>
                          <a:cs typeface="+mn-cs"/>
                        </a:rPr>
                        <a:t>Sustainability</a:t>
                      </a:r>
                      <a:endParaRPr lang="en-US" b="1" dirty="0">
                        <a:solidFill>
                          <a:srgbClr val="002060"/>
                        </a:solidFill>
                      </a:endParaRPr>
                    </a:p>
                  </a:txBody>
                  <a:tcPr/>
                </a:tc>
              </a:tr>
              <a:tr h="3097161">
                <a:tc>
                  <a:txBody>
                    <a:bodyPr/>
                    <a:lstStyle/>
                    <a:p>
                      <a:r>
                        <a:rPr lang="en-US" sz="1800" b="0" i="0" u="none" strike="noStrike" kern="1200" baseline="0" dirty="0" smtClean="0">
                          <a:solidFill>
                            <a:schemeClr val="dk1"/>
                          </a:solidFill>
                          <a:latin typeface="+mn-lt"/>
                          <a:ea typeface="+mn-ea"/>
                          <a:cs typeface="+mn-cs"/>
                        </a:rPr>
                        <a:t>Rotation</a:t>
                      </a:r>
                    </a:p>
                    <a:p>
                      <a:r>
                        <a:rPr lang="en-US" sz="1800" b="0" i="0" u="none" strike="noStrike" kern="1200" baseline="0" dirty="0" smtClean="0">
                          <a:solidFill>
                            <a:schemeClr val="dk1"/>
                          </a:solidFill>
                          <a:latin typeface="+mn-lt"/>
                          <a:ea typeface="+mn-ea"/>
                          <a:cs typeface="+mn-cs"/>
                        </a:rPr>
                        <a:t>Green Manure</a:t>
                      </a:r>
                    </a:p>
                    <a:p>
                      <a:r>
                        <a:rPr lang="en-US" sz="1800" b="0" i="0" u="none" strike="noStrike" kern="1200" baseline="0" dirty="0" smtClean="0">
                          <a:solidFill>
                            <a:schemeClr val="dk1"/>
                          </a:solidFill>
                          <a:latin typeface="+mn-lt"/>
                          <a:ea typeface="+mn-ea"/>
                          <a:cs typeface="+mn-cs"/>
                        </a:rPr>
                        <a:t>Cover Crops</a:t>
                      </a:r>
                    </a:p>
                    <a:p>
                      <a:r>
                        <a:rPr lang="en-US" sz="1800" b="0" i="0" u="none" strike="noStrike" kern="1200" baseline="0" dirty="0" smtClean="0">
                          <a:solidFill>
                            <a:schemeClr val="dk1"/>
                          </a:solidFill>
                          <a:latin typeface="+mn-lt"/>
                          <a:ea typeface="+mn-ea"/>
                          <a:cs typeface="+mn-cs"/>
                        </a:rPr>
                        <a:t>Animal</a:t>
                      </a:r>
                    </a:p>
                    <a:p>
                      <a:r>
                        <a:rPr lang="en-US" sz="1800" b="0" i="0" u="none" strike="noStrike" kern="1200" baseline="0" dirty="0" smtClean="0">
                          <a:solidFill>
                            <a:schemeClr val="dk1"/>
                          </a:solidFill>
                          <a:latin typeface="+mn-lt"/>
                          <a:ea typeface="+mn-ea"/>
                          <a:cs typeface="+mn-cs"/>
                        </a:rPr>
                        <a:t>Manure</a:t>
                      </a:r>
                    </a:p>
                    <a:p>
                      <a:r>
                        <a:rPr lang="en-US" sz="1800" b="0" i="0" u="none" strike="noStrike" kern="1200" baseline="0" dirty="0" smtClean="0">
                          <a:solidFill>
                            <a:schemeClr val="dk1"/>
                          </a:solidFill>
                          <a:latin typeface="+mn-lt"/>
                          <a:ea typeface="+mn-ea"/>
                          <a:cs typeface="+mn-cs"/>
                        </a:rPr>
                        <a:t>Composting</a:t>
                      </a:r>
                    </a:p>
                    <a:p>
                      <a:r>
                        <a:rPr lang="en-US" sz="1800" b="0" i="0" u="none" strike="noStrike" kern="1200" baseline="0" dirty="0" smtClean="0">
                          <a:solidFill>
                            <a:schemeClr val="dk1"/>
                          </a:solidFill>
                          <a:latin typeface="+mn-lt"/>
                          <a:ea typeface="+mn-ea"/>
                          <a:cs typeface="+mn-cs"/>
                        </a:rPr>
                        <a:t>Intercropping</a:t>
                      </a:r>
                    </a:p>
                    <a:p>
                      <a:r>
                        <a:rPr lang="en-US" sz="1800" b="0" i="0" u="none" strike="noStrike" kern="1200" baseline="0" dirty="0" smtClean="0">
                          <a:solidFill>
                            <a:schemeClr val="dk1"/>
                          </a:solidFill>
                          <a:latin typeface="+mn-lt"/>
                          <a:ea typeface="+mn-ea"/>
                          <a:cs typeface="+mn-cs"/>
                        </a:rPr>
                        <a:t>Bio control</a:t>
                      </a:r>
                      <a:endParaRPr lang="en-US" sz="1800" b="0" i="0" u="none" strike="noStrike" kern="1200" baseline="0" dirty="0" smtClean="0">
                        <a:solidFill>
                          <a:schemeClr val="dk1"/>
                        </a:solidFill>
                        <a:latin typeface="+mn-lt"/>
                        <a:ea typeface="+mn-ea"/>
                        <a:cs typeface="+mn-cs"/>
                      </a:endParaRPr>
                    </a:p>
                    <a:p>
                      <a:r>
                        <a:rPr lang="en-US" sz="1800" b="0" i="0" u="none" strike="noStrike" kern="1200" baseline="0" dirty="0" smtClean="0">
                          <a:solidFill>
                            <a:schemeClr val="dk1"/>
                          </a:solidFill>
                          <a:latin typeface="+mn-lt"/>
                          <a:ea typeface="+mn-ea"/>
                          <a:cs typeface="+mn-cs"/>
                        </a:rPr>
                        <a:t>Buffers</a:t>
                      </a:r>
                      <a:endParaRPr lang="en-US" dirty="0"/>
                    </a:p>
                  </a:txBody>
                  <a:tcPr/>
                </a:tc>
                <a:tc>
                  <a:txBody>
                    <a:bodyPr/>
                    <a:lstStyle/>
                    <a:p>
                      <a:r>
                        <a:rPr lang="en-US" sz="1800" b="0" i="0" u="none" strike="noStrike" kern="1200" baseline="0" dirty="0" smtClean="0">
                          <a:solidFill>
                            <a:schemeClr val="dk1"/>
                          </a:solidFill>
                          <a:latin typeface="+mn-lt"/>
                          <a:ea typeface="+mn-ea"/>
                          <a:cs typeface="+mn-cs"/>
                        </a:rPr>
                        <a:t>Rotation</a:t>
                      </a:r>
                    </a:p>
                    <a:p>
                      <a:r>
                        <a:rPr lang="en-US" sz="1800" b="0" i="0" u="none" strike="noStrike" kern="1200" baseline="0" dirty="0" smtClean="0">
                          <a:solidFill>
                            <a:schemeClr val="dk1"/>
                          </a:solidFill>
                          <a:latin typeface="+mn-lt"/>
                          <a:ea typeface="+mn-ea"/>
                          <a:cs typeface="+mn-cs"/>
                        </a:rPr>
                        <a:t>Animal</a:t>
                      </a:r>
                    </a:p>
                    <a:p>
                      <a:r>
                        <a:rPr lang="en-US" sz="1800" b="0" i="0" u="none" strike="noStrike" kern="1200" baseline="0" dirty="0" smtClean="0">
                          <a:solidFill>
                            <a:schemeClr val="dk1"/>
                          </a:solidFill>
                          <a:latin typeface="+mn-lt"/>
                          <a:ea typeface="+mn-ea"/>
                          <a:cs typeface="+mn-cs"/>
                        </a:rPr>
                        <a:t>Manure</a:t>
                      </a:r>
                    </a:p>
                    <a:p>
                      <a:r>
                        <a:rPr lang="en-US" sz="1800" b="0" i="0" u="none" strike="noStrike" kern="1200" baseline="0" dirty="0" smtClean="0">
                          <a:solidFill>
                            <a:schemeClr val="dk1"/>
                          </a:solidFill>
                          <a:latin typeface="+mn-lt"/>
                          <a:ea typeface="+mn-ea"/>
                          <a:cs typeface="+mn-cs"/>
                        </a:rPr>
                        <a:t>Composting</a:t>
                      </a:r>
                    </a:p>
                    <a:p>
                      <a:r>
                        <a:rPr lang="en-US" sz="1800" b="0" i="0" u="none" strike="noStrike" kern="1200" baseline="0" dirty="0" smtClean="0">
                          <a:solidFill>
                            <a:schemeClr val="dk1"/>
                          </a:solidFill>
                          <a:latin typeface="+mn-lt"/>
                          <a:ea typeface="+mn-ea"/>
                          <a:cs typeface="+mn-cs"/>
                        </a:rPr>
                        <a:t>Intercropping</a:t>
                      </a:r>
                    </a:p>
                    <a:p>
                      <a:r>
                        <a:rPr lang="en-US" sz="1800" b="0" i="0" u="none" strike="noStrike" kern="1200" baseline="0" dirty="0" smtClean="0">
                          <a:solidFill>
                            <a:schemeClr val="dk1"/>
                          </a:solidFill>
                          <a:latin typeface="+mn-lt"/>
                          <a:ea typeface="+mn-ea"/>
                          <a:cs typeface="+mn-cs"/>
                        </a:rPr>
                        <a:t>Mulching</a:t>
                      </a:r>
                      <a:endParaRPr lang="en-US" dirty="0"/>
                    </a:p>
                  </a:txBody>
                  <a:tcPr/>
                </a:tc>
                <a:tc>
                  <a:txBody>
                    <a:bodyPr/>
                    <a:lstStyle/>
                    <a:p>
                      <a:r>
                        <a:rPr lang="en-US" sz="1800" b="0" i="0" u="none" strike="noStrike" kern="1200" baseline="0" dirty="0" smtClean="0">
                          <a:solidFill>
                            <a:schemeClr val="dk1"/>
                          </a:solidFill>
                          <a:latin typeface="+mn-lt"/>
                          <a:ea typeface="+mn-ea"/>
                          <a:cs typeface="+mn-cs"/>
                        </a:rPr>
                        <a:t>Rotation</a:t>
                      </a:r>
                    </a:p>
                    <a:p>
                      <a:r>
                        <a:rPr lang="en-US" sz="1800" b="0" i="0" u="none" strike="noStrike" kern="1200" baseline="0" dirty="0" smtClean="0">
                          <a:solidFill>
                            <a:schemeClr val="dk1"/>
                          </a:solidFill>
                          <a:latin typeface="+mn-lt"/>
                          <a:ea typeface="+mn-ea"/>
                          <a:cs typeface="+mn-cs"/>
                        </a:rPr>
                        <a:t>Green Manure</a:t>
                      </a:r>
                    </a:p>
                    <a:p>
                      <a:r>
                        <a:rPr lang="en-US" sz="1800" b="0" i="0" u="none" strike="noStrike" kern="1200" baseline="0" dirty="0" smtClean="0">
                          <a:solidFill>
                            <a:schemeClr val="dk1"/>
                          </a:solidFill>
                          <a:latin typeface="+mn-lt"/>
                          <a:ea typeface="+mn-ea"/>
                          <a:cs typeface="+mn-cs"/>
                        </a:rPr>
                        <a:t>Cover Crops</a:t>
                      </a:r>
                    </a:p>
                    <a:p>
                      <a:r>
                        <a:rPr lang="en-US" sz="1800" b="0" i="0" u="none" strike="noStrike" kern="1200" baseline="0" dirty="0" smtClean="0">
                          <a:solidFill>
                            <a:schemeClr val="dk1"/>
                          </a:solidFill>
                          <a:latin typeface="+mn-lt"/>
                          <a:ea typeface="+mn-ea"/>
                          <a:cs typeface="+mn-cs"/>
                        </a:rPr>
                        <a:t>Intercropping</a:t>
                      </a:r>
                    </a:p>
                    <a:p>
                      <a:r>
                        <a:rPr lang="en-US" sz="1800" b="0" i="0" u="none" strike="noStrike" kern="1200" baseline="0" dirty="0" smtClean="0">
                          <a:solidFill>
                            <a:schemeClr val="dk1"/>
                          </a:solidFill>
                          <a:latin typeface="+mn-lt"/>
                          <a:ea typeface="+mn-ea"/>
                          <a:cs typeface="+mn-cs"/>
                        </a:rPr>
                        <a:t>Bio control</a:t>
                      </a:r>
                      <a:endParaRPr lang="en-US" sz="1800" b="0" i="0" u="none" strike="noStrike" kern="1200" baseline="0" dirty="0" smtClean="0">
                        <a:solidFill>
                          <a:schemeClr val="dk1"/>
                        </a:solidFill>
                        <a:latin typeface="+mn-lt"/>
                        <a:ea typeface="+mn-ea"/>
                        <a:cs typeface="+mn-cs"/>
                      </a:endParaRPr>
                    </a:p>
                    <a:p>
                      <a:r>
                        <a:rPr lang="en-US" sz="1800" b="0" i="0" u="none" strike="noStrike" kern="1200" baseline="0" dirty="0" smtClean="0">
                          <a:solidFill>
                            <a:schemeClr val="dk1"/>
                          </a:solidFill>
                          <a:latin typeface="+mn-lt"/>
                          <a:ea typeface="+mn-ea"/>
                          <a:cs typeface="+mn-cs"/>
                        </a:rPr>
                        <a:t>Animal</a:t>
                      </a:r>
                    </a:p>
                    <a:p>
                      <a:r>
                        <a:rPr lang="en-US" sz="1800" b="0" i="0" u="none" strike="noStrike" kern="1200" baseline="0" dirty="0" smtClean="0">
                          <a:solidFill>
                            <a:schemeClr val="dk1"/>
                          </a:solidFill>
                          <a:latin typeface="+mn-lt"/>
                          <a:ea typeface="+mn-ea"/>
                          <a:cs typeface="+mn-cs"/>
                        </a:rPr>
                        <a:t>Manure</a:t>
                      </a:r>
                    </a:p>
                    <a:p>
                      <a:r>
                        <a:rPr lang="en-US" sz="1800" b="0" i="0" u="none" strike="noStrike" kern="1200" baseline="0" dirty="0" smtClean="0">
                          <a:solidFill>
                            <a:schemeClr val="dk1"/>
                          </a:solidFill>
                          <a:latin typeface="+mn-lt"/>
                          <a:ea typeface="+mn-ea"/>
                          <a:cs typeface="+mn-cs"/>
                        </a:rPr>
                        <a:t>Composting</a:t>
                      </a:r>
                    </a:p>
                    <a:p>
                      <a:r>
                        <a:rPr lang="en-US" sz="1800" b="0" i="0" u="none" strike="noStrike" kern="1200" baseline="0" dirty="0" smtClean="0">
                          <a:solidFill>
                            <a:schemeClr val="dk1"/>
                          </a:solidFill>
                          <a:latin typeface="+mn-lt"/>
                          <a:ea typeface="+mn-ea"/>
                          <a:cs typeface="+mn-cs"/>
                        </a:rPr>
                        <a:t>Mulching</a:t>
                      </a:r>
                    </a:p>
                    <a:p>
                      <a:r>
                        <a:rPr lang="en-US" sz="1800" b="0" i="0" u="none" strike="noStrike" kern="1200" baseline="0" dirty="0" smtClean="0">
                          <a:solidFill>
                            <a:schemeClr val="dk1"/>
                          </a:solidFill>
                          <a:latin typeface="+mn-lt"/>
                          <a:ea typeface="+mn-ea"/>
                          <a:cs typeface="+mn-cs"/>
                        </a:rPr>
                        <a:t>Buffers</a:t>
                      </a:r>
                      <a:endParaRPr lang="en-US" dirty="0"/>
                    </a:p>
                  </a:txBody>
                  <a:tcPr/>
                </a:tc>
              </a:tr>
            </a:tbl>
          </a:graphicData>
        </a:graphic>
      </p:graphicFrame>
    </p:spTree>
    <p:extLst>
      <p:ext uri="{BB962C8B-B14F-4D97-AF65-F5344CB8AC3E}">
        <p14:creationId xmlns:p14="http://schemas.microsoft.com/office/powerpoint/2010/main" val="1034534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b="1" dirty="0" smtClean="0"/>
              <a:t>contd....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4065145"/>
              </p:ext>
            </p:extLst>
          </p:nvPr>
        </p:nvGraphicFramePr>
        <p:xfrm>
          <a:off x="457200" y="1600200"/>
          <a:ext cx="7848600" cy="4953000"/>
        </p:xfrm>
        <a:graphic>
          <a:graphicData uri="http://schemas.openxmlformats.org/drawingml/2006/table">
            <a:tbl>
              <a:tblPr firstRow="1" bandRow="1">
                <a:tableStyleId>{5C22544A-7EE6-4342-B048-85BDC9FD1C3A}</a:tableStyleId>
              </a:tblPr>
              <a:tblGrid>
                <a:gridCol w="2616200"/>
                <a:gridCol w="2616200"/>
                <a:gridCol w="2616200"/>
              </a:tblGrid>
              <a:tr h="884464">
                <a:tc>
                  <a:txBody>
                    <a:bodyPr/>
                    <a:lstStyle/>
                    <a:p>
                      <a:r>
                        <a:rPr lang="en-US" sz="1800" b="0" i="0" u="none" strike="noStrike" kern="1200" baseline="0" dirty="0" smtClean="0">
                          <a:solidFill>
                            <a:schemeClr val="lt1"/>
                          </a:solidFill>
                          <a:latin typeface="+mn-lt"/>
                          <a:ea typeface="+mn-ea"/>
                          <a:cs typeface="+mn-cs"/>
                        </a:rPr>
                        <a:t>Natural Plant</a:t>
                      </a:r>
                    </a:p>
                    <a:p>
                      <a:r>
                        <a:rPr lang="en-US" sz="1800" b="0" i="0" u="none" strike="noStrike" kern="1200" baseline="0" dirty="0" smtClean="0">
                          <a:solidFill>
                            <a:schemeClr val="lt1"/>
                          </a:solidFill>
                          <a:latin typeface="+mn-lt"/>
                          <a:ea typeface="+mn-ea"/>
                          <a:cs typeface="+mn-cs"/>
                        </a:rPr>
                        <a:t>Nutrition</a:t>
                      </a:r>
                      <a:endParaRPr lang="en-US" dirty="0"/>
                    </a:p>
                  </a:txBody>
                  <a:tcPr/>
                </a:tc>
                <a:tc>
                  <a:txBody>
                    <a:bodyPr/>
                    <a:lstStyle/>
                    <a:p>
                      <a:r>
                        <a:rPr lang="en-US" sz="1800" b="0" i="0" u="none" strike="noStrike" kern="1200" baseline="0" dirty="0" smtClean="0">
                          <a:solidFill>
                            <a:schemeClr val="lt1"/>
                          </a:solidFill>
                          <a:latin typeface="+mn-lt"/>
                          <a:ea typeface="+mn-ea"/>
                          <a:cs typeface="+mn-cs"/>
                        </a:rPr>
                        <a:t>Natural Pest</a:t>
                      </a:r>
                    </a:p>
                    <a:p>
                      <a:r>
                        <a:rPr lang="en-US" sz="1800" b="0" i="0" u="none" strike="noStrike" kern="1200" baseline="0" dirty="0" smtClean="0">
                          <a:solidFill>
                            <a:schemeClr val="lt1"/>
                          </a:solidFill>
                          <a:latin typeface="+mn-lt"/>
                          <a:ea typeface="+mn-ea"/>
                          <a:cs typeface="+mn-cs"/>
                        </a:rPr>
                        <a:t>Management</a:t>
                      </a:r>
                      <a:endParaRPr lang="en-US" dirty="0"/>
                    </a:p>
                  </a:txBody>
                  <a:tcPr/>
                </a:tc>
                <a:tc>
                  <a:txBody>
                    <a:bodyPr/>
                    <a:lstStyle/>
                    <a:p>
                      <a:r>
                        <a:rPr lang="en-US" sz="1800" b="0" i="0" u="none" strike="noStrike" kern="1200" baseline="0" dirty="0" smtClean="0">
                          <a:solidFill>
                            <a:schemeClr val="lt1"/>
                          </a:solidFill>
                          <a:latin typeface="+mn-lt"/>
                          <a:ea typeface="+mn-ea"/>
                          <a:cs typeface="+mn-cs"/>
                        </a:rPr>
                        <a:t>Integrity</a:t>
                      </a:r>
                      <a:endParaRPr lang="en-US" dirty="0"/>
                    </a:p>
                  </a:txBody>
                  <a:tcPr/>
                </a:tc>
              </a:tr>
              <a:tr h="4068536">
                <a:tc>
                  <a:txBody>
                    <a:bodyPr/>
                    <a:lstStyle/>
                    <a:p>
                      <a:r>
                        <a:rPr lang="en-US" sz="1800" b="0" i="0" u="none" strike="noStrike" kern="1200" baseline="0" dirty="0" smtClean="0">
                          <a:solidFill>
                            <a:schemeClr val="dk1"/>
                          </a:solidFill>
                          <a:latin typeface="+mn-lt"/>
                          <a:ea typeface="+mn-ea"/>
                          <a:cs typeface="+mn-cs"/>
                        </a:rPr>
                        <a:t>Rotation</a:t>
                      </a:r>
                    </a:p>
                    <a:p>
                      <a:r>
                        <a:rPr lang="en-US" sz="1800" b="0" i="0" u="none" strike="noStrike" kern="1200" baseline="0" dirty="0" smtClean="0">
                          <a:solidFill>
                            <a:schemeClr val="dk1"/>
                          </a:solidFill>
                          <a:latin typeface="+mn-lt"/>
                          <a:ea typeface="+mn-ea"/>
                          <a:cs typeface="+mn-cs"/>
                        </a:rPr>
                        <a:t>Green Manure</a:t>
                      </a:r>
                    </a:p>
                    <a:p>
                      <a:r>
                        <a:rPr lang="en-US" sz="1800" b="0" i="0" u="none" strike="noStrike" kern="1200" baseline="0" dirty="0" smtClean="0">
                          <a:solidFill>
                            <a:schemeClr val="dk1"/>
                          </a:solidFill>
                          <a:latin typeface="+mn-lt"/>
                          <a:ea typeface="+mn-ea"/>
                          <a:cs typeface="+mn-cs"/>
                        </a:rPr>
                        <a:t>Animal</a:t>
                      </a:r>
                    </a:p>
                    <a:p>
                      <a:r>
                        <a:rPr lang="en-US" sz="1800" b="0" i="0" u="none" strike="noStrike" kern="1200" baseline="0" dirty="0" smtClean="0">
                          <a:solidFill>
                            <a:schemeClr val="dk1"/>
                          </a:solidFill>
                          <a:latin typeface="+mn-lt"/>
                          <a:ea typeface="+mn-ea"/>
                          <a:cs typeface="+mn-cs"/>
                        </a:rPr>
                        <a:t>Manure</a:t>
                      </a:r>
                    </a:p>
                    <a:p>
                      <a:r>
                        <a:rPr lang="en-US" sz="1800" b="0" i="0" u="none" strike="noStrike" kern="1200" baseline="0" dirty="0" smtClean="0">
                          <a:solidFill>
                            <a:schemeClr val="dk1"/>
                          </a:solidFill>
                          <a:latin typeface="+mn-lt"/>
                          <a:ea typeface="+mn-ea"/>
                          <a:cs typeface="+mn-cs"/>
                        </a:rPr>
                        <a:t>Composting</a:t>
                      </a:r>
                    </a:p>
                    <a:p>
                      <a:r>
                        <a:rPr lang="en-US" sz="1800" b="0" i="0" u="none" strike="noStrike" kern="1200" baseline="0" dirty="0" smtClean="0">
                          <a:solidFill>
                            <a:schemeClr val="dk1"/>
                          </a:solidFill>
                          <a:latin typeface="+mn-lt"/>
                          <a:ea typeface="+mn-ea"/>
                          <a:cs typeface="+mn-cs"/>
                        </a:rPr>
                        <a:t>Natural</a:t>
                      </a:r>
                    </a:p>
                    <a:p>
                      <a:r>
                        <a:rPr lang="en-US" sz="1800" b="0" i="0" u="none" strike="noStrike" kern="1200" baseline="0" dirty="0" smtClean="0">
                          <a:solidFill>
                            <a:schemeClr val="dk1"/>
                          </a:solidFill>
                          <a:latin typeface="+mn-lt"/>
                          <a:ea typeface="+mn-ea"/>
                          <a:cs typeface="+mn-cs"/>
                        </a:rPr>
                        <a:t>Fertilizers</a:t>
                      </a:r>
                    </a:p>
                    <a:p>
                      <a:r>
                        <a:rPr lang="en-US" sz="1800" b="0" i="0" u="none" strike="noStrike" kern="1200" baseline="0" dirty="0" smtClean="0">
                          <a:solidFill>
                            <a:schemeClr val="dk1"/>
                          </a:solidFill>
                          <a:latin typeface="+mn-lt"/>
                          <a:ea typeface="+mn-ea"/>
                          <a:cs typeface="+mn-cs"/>
                        </a:rPr>
                        <a:t>Foliar</a:t>
                      </a:r>
                    </a:p>
                    <a:p>
                      <a:r>
                        <a:rPr lang="en-US" sz="1800" b="0" i="0" u="none" strike="noStrike" kern="1200" baseline="0" dirty="0" smtClean="0">
                          <a:solidFill>
                            <a:schemeClr val="dk1"/>
                          </a:solidFill>
                          <a:latin typeface="+mn-lt"/>
                          <a:ea typeface="+mn-ea"/>
                          <a:cs typeface="+mn-cs"/>
                        </a:rPr>
                        <a:t>Fertilizers</a:t>
                      </a:r>
                      <a:endParaRPr lang="en-US" dirty="0"/>
                    </a:p>
                  </a:txBody>
                  <a:tcPr/>
                </a:tc>
                <a:tc>
                  <a:txBody>
                    <a:bodyPr/>
                    <a:lstStyle/>
                    <a:p>
                      <a:r>
                        <a:rPr lang="en-US" sz="1800" b="0" i="0" u="none" strike="noStrike" kern="1200" baseline="0" dirty="0" smtClean="0">
                          <a:solidFill>
                            <a:schemeClr val="dk1"/>
                          </a:solidFill>
                          <a:latin typeface="+mn-lt"/>
                          <a:ea typeface="+mn-ea"/>
                          <a:cs typeface="+mn-cs"/>
                        </a:rPr>
                        <a:t>Rotation</a:t>
                      </a:r>
                    </a:p>
                    <a:p>
                      <a:r>
                        <a:rPr lang="en-US" sz="1800" b="0" i="0" u="none" strike="noStrike" kern="1200" baseline="0" dirty="0" smtClean="0">
                          <a:solidFill>
                            <a:schemeClr val="dk1"/>
                          </a:solidFill>
                          <a:latin typeface="+mn-lt"/>
                          <a:ea typeface="+mn-ea"/>
                          <a:cs typeface="+mn-cs"/>
                        </a:rPr>
                        <a:t>Green Manure</a:t>
                      </a:r>
                    </a:p>
                    <a:p>
                      <a:r>
                        <a:rPr lang="en-US" sz="1800" b="0" i="0" u="none" strike="noStrike" kern="1200" baseline="0" dirty="0" smtClean="0">
                          <a:solidFill>
                            <a:schemeClr val="dk1"/>
                          </a:solidFill>
                          <a:latin typeface="+mn-lt"/>
                          <a:ea typeface="+mn-ea"/>
                          <a:cs typeface="+mn-cs"/>
                        </a:rPr>
                        <a:t>Cover Crops</a:t>
                      </a:r>
                    </a:p>
                    <a:p>
                      <a:r>
                        <a:rPr lang="en-US" sz="1800" b="0" i="0" u="none" strike="noStrike" kern="1200" baseline="0" dirty="0" smtClean="0">
                          <a:solidFill>
                            <a:schemeClr val="dk1"/>
                          </a:solidFill>
                          <a:latin typeface="+mn-lt"/>
                          <a:ea typeface="+mn-ea"/>
                          <a:cs typeface="+mn-cs"/>
                        </a:rPr>
                        <a:t>Composting</a:t>
                      </a:r>
                    </a:p>
                    <a:p>
                      <a:r>
                        <a:rPr lang="en-US" sz="1800" b="0" i="0" u="none" strike="noStrike" kern="1200" baseline="0" dirty="0" smtClean="0">
                          <a:solidFill>
                            <a:schemeClr val="dk1"/>
                          </a:solidFill>
                          <a:latin typeface="+mn-lt"/>
                          <a:ea typeface="+mn-ea"/>
                          <a:cs typeface="+mn-cs"/>
                        </a:rPr>
                        <a:t>Intercropping</a:t>
                      </a:r>
                    </a:p>
                    <a:p>
                      <a:r>
                        <a:rPr lang="en-US" sz="1800" b="0" i="0" u="none" strike="noStrike" kern="1200" baseline="0" dirty="0" err="1" smtClean="0">
                          <a:solidFill>
                            <a:schemeClr val="dk1"/>
                          </a:solidFill>
                          <a:latin typeface="+mn-lt"/>
                          <a:ea typeface="+mn-ea"/>
                          <a:cs typeface="+mn-cs"/>
                        </a:rPr>
                        <a:t>Biocontrol</a:t>
                      </a:r>
                      <a:endParaRPr lang="en-US" sz="1800" b="0" i="0" u="none" strike="noStrike" kern="1200" baseline="0" dirty="0" smtClean="0">
                        <a:solidFill>
                          <a:schemeClr val="dk1"/>
                        </a:solidFill>
                        <a:latin typeface="+mn-lt"/>
                        <a:ea typeface="+mn-ea"/>
                        <a:cs typeface="+mn-cs"/>
                      </a:endParaRPr>
                    </a:p>
                    <a:p>
                      <a:r>
                        <a:rPr lang="en-US" sz="1800" b="0" i="0" u="none" strike="noStrike" kern="1200" baseline="0" dirty="0" smtClean="0">
                          <a:solidFill>
                            <a:schemeClr val="dk1"/>
                          </a:solidFill>
                          <a:latin typeface="+mn-lt"/>
                          <a:ea typeface="+mn-ea"/>
                          <a:cs typeface="+mn-cs"/>
                        </a:rPr>
                        <a:t>Sanitation</a:t>
                      </a:r>
                    </a:p>
                    <a:p>
                      <a:r>
                        <a:rPr lang="en-US" sz="1800" b="0" i="0" u="none" strike="noStrike" kern="1200" baseline="0" dirty="0" smtClean="0">
                          <a:solidFill>
                            <a:schemeClr val="dk1"/>
                          </a:solidFill>
                          <a:latin typeface="+mn-lt"/>
                          <a:ea typeface="+mn-ea"/>
                          <a:cs typeface="+mn-cs"/>
                        </a:rPr>
                        <a:t>Tillage</a:t>
                      </a:r>
                    </a:p>
                    <a:p>
                      <a:r>
                        <a:rPr lang="en-US" sz="1800" b="0" i="0" u="none" strike="noStrike" kern="1200" baseline="0" dirty="0" smtClean="0">
                          <a:solidFill>
                            <a:schemeClr val="dk1"/>
                          </a:solidFill>
                          <a:latin typeface="+mn-lt"/>
                          <a:ea typeface="+mn-ea"/>
                          <a:cs typeface="+mn-cs"/>
                        </a:rPr>
                        <a:t>Fire</a:t>
                      </a:r>
                    </a:p>
                    <a:p>
                      <a:r>
                        <a:rPr lang="en-US" sz="1800" b="0" i="0" u="none" strike="noStrike" kern="1200" baseline="0" dirty="0" smtClean="0">
                          <a:solidFill>
                            <a:schemeClr val="dk1"/>
                          </a:solidFill>
                          <a:latin typeface="+mn-lt"/>
                          <a:ea typeface="+mn-ea"/>
                          <a:cs typeface="+mn-cs"/>
                        </a:rPr>
                        <a:t>Natural Pesticides</a:t>
                      </a:r>
                      <a:endParaRPr lang="en-US" dirty="0"/>
                    </a:p>
                  </a:txBody>
                  <a:tcPr/>
                </a:tc>
                <a:tc>
                  <a:txBody>
                    <a:bodyPr/>
                    <a:lstStyle/>
                    <a:p>
                      <a:r>
                        <a:rPr lang="en-US" sz="1800" b="0" i="0" u="none" strike="noStrike" kern="1200" baseline="0" dirty="0" smtClean="0">
                          <a:solidFill>
                            <a:schemeClr val="dk1"/>
                          </a:solidFill>
                          <a:latin typeface="+mn-lt"/>
                          <a:ea typeface="+mn-ea"/>
                          <a:cs typeface="+mn-cs"/>
                        </a:rPr>
                        <a:t>Buffers</a:t>
                      </a:r>
                    </a:p>
                    <a:p>
                      <a:r>
                        <a:rPr lang="en-US" sz="1800" b="0" i="0" u="none" strike="noStrike" kern="1200" baseline="0" dirty="0" smtClean="0">
                          <a:solidFill>
                            <a:schemeClr val="dk1"/>
                          </a:solidFill>
                          <a:latin typeface="+mn-lt"/>
                          <a:ea typeface="+mn-ea"/>
                          <a:cs typeface="+mn-cs"/>
                        </a:rPr>
                        <a:t>Records</a:t>
                      </a:r>
                      <a:endParaRPr lang="en-US" dirty="0"/>
                    </a:p>
                  </a:txBody>
                  <a:tcPr/>
                </a:tc>
              </a:tr>
            </a:tbl>
          </a:graphicData>
        </a:graphic>
      </p:graphicFrame>
    </p:spTree>
    <p:extLst>
      <p:ext uri="{BB962C8B-B14F-4D97-AF65-F5344CB8AC3E}">
        <p14:creationId xmlns:p14="http://schemas.microsoft.com/office/powerpoint/2010/main" val="1899347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95600"/>
            <a:ext cx="8229600" cy="1143000"/>
          </a:xfrm>
        </p:spPr>
        <p:txBody>
          <a:bodyPr/>
          <a:lstStyle/>
          <a:p>
            <a:r>
              <a:rPr lang="en-US" b="1" dirty="0"/>
              <a:t>Tools and Practices</a:t>
            </a:r>
            <a:endParaRPr lang="en-US" dirty="0"/>
          </a:p>
        </p:txBody>
      </p:sp>
    </p:spTree>
    <p:extLst>
      <p:ext uri="{BB962C8B-B14F-4D97-AF65-F5344CB8AC3E}">
        <p14:creationId xmlns:p14="http://schemas.microsoft.com/office/powerpoint/2010/main" val="6966164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Organic Field Crop Rotation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78452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143000"/>
          </a:xfrm>
        </p:spPr>
        <p:txBody>
          <a:bodyPr>
            <a:normAutofit fontScale="90000"/>
          </a:bodyPr>
          <a:lstStyle/>
          <a:p>
            <a:r>
              <a:rPr lang="en-US" sz="5400" b="1" dirty="0" smtClean="0">
                <a:solidFill>
                  <a:schemeClr val="tx2">
                    <a:lumMod val="75000"/>
                  </a:schemeClr>
                </a:solidFill>
              </a:rPr>
              <a:t>Organic Livestock Production</a:t>
            </a:r>
            <a:endParaRPr lang="en-US" sz="5400" b="1" dirty="0">
              <a:solidFill>
                <a:schemeClr val="tx2">
                  <a:lumMod val="75000"/>
                </a:schemeClr>
              </a:solidFill>
            </a:endParaRPr>
          </a:p>
        </p:txBody>
      </p:sp>
    </p:spTree>
    <p:extLst>
      <p:ext uri="{BB962C8B-B14F-4D97-AF65-F5344CB8AC3E}">
        <p14:creationId xmlns:p14="http://schemas.microsoft.com/office/powerpoint/2010/main" val="3786122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Green Manures and Cover Crops</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a:t>Green </a:t>
            </a:r>
            <a:r>
              <a:rPr lang="en-US" dirty="0" err="1"/>
              <a:t>manuring</a:t>
            </a:r>
            <a:r>
              <a:rPr lang="en-US" dirty="0"/>
              <a:t> consists of incorporating into </a:t>
            </a:r>
            <a:r>
              <a:rPr lang="en-US" dirty="0" smtClean="0"/>
              <a:t>the soil </a:t>
            </a:r>
            <a:r>
              <a:rPr lang="en-US" dirty="0"/>
              <a:t>a crop grown for the purposes of soil </a:t>
            </a:r>
            <a:r>
              <a:rPr lang="en-US" dirty="0" smtClean="0"/>
              <a:t>improvement</a:t>
            </a:r>
            <a:r>
              <a:rPr lang="en-US" dirty="0"/>
              <a:t>. It is a practice with a long history. </a:t>
            </a:r>
            <a:r>
              <a:rPr lang="en-US" dirty="0" smtClean="0"/>
              <a:t>Green </a:t>
            </a:r>
            <a:r>
              <a:rPr lang="en-US" dirty="0" err="1" smtClean="0"/>
              <a:t>manuring</a:t>
            </a:r>
            <a:r>
              <a:rPr lang="en-US" dirty="0" smtClean="0"/>
              <a:t> </a:t>
            </a:r>
            <a:r>
              <a:rPr lang="en-US" dirty="0"/>
              <a:t>has been ignored in recent years as </a:t>
            </a:r>
            <a:r>
              <a:rPr lang="en-US" dirty="0" smtClean="0"/>
              <a:t>a serious </a:t>
            </a:r>
            <a:r>
              <a:rPr lang="en-US" dirty="0"/>
              <a:t>option for soil improvement because </a:t>
            </a:r>
            <a:r>
              <a:rPr lang="en-US" dirty="0" smtClean="0"/>
              <a:t>the traditional </a:t>
            </a:r>
            <a:r>
              <a:rPr lang="en-US" dirty="0"/>
              <a:t>practice entailed planting a </a:t>
            </a:r>
            <a:r>
              <a:rPr lang="en-US" dirty="0" smtClean="0"/>
              <a:t>full season cover </a:t>
            </a:r>
            <a:r>
              <a:rPr lang="en-US" dirty="0"/>
              <a:t>crop. This removed the </a:t>
            </a:r>
            <a:r>
              <a:rPr lang="en-US" dirty="0" smtClean="0"/>
              <a:t>field </a:t>
            </a:r>
            <a:r>
              <a:rPr lang="en-US" dirty="0"/>
              <a:t>from </a:t>
            </a:r>
            <a:r>
              <a:rPr lang="en-US" dirty="0" smtClean="0"/>
              <a:t>commercial </a:t>
            </a:r>
            <a:r>
              <a:rPr lang="en-US" dirty="0"/>
              <a:t>production for a whole season. Interest has </a:t>
            </a:r>
            <a:r>
              <a:rPr lang="en-US" dirty="0" smtClean="0"/>
              <a:t>returned</a:t>
            </a:r>
            <a:r>
              <a:rPr lang="en-US" dirty="0"/>
              <a:t>, however, since green </a:t>
            </a:r>
            <a:r>
              <a:rPr lang="en-US" dirty="0" err="1"/>
              <a:t>manuring</a:t>
            </a:r>
            <a:r>
              <a:rPr lang="en-US" dirty="0"/>
              <a:t> </a:t>
            </a:r>
            <a:r>
              <a:rPr lang="en-US" dirty="0" smtClean="0"/>
              <a:t>strategies have </a:t>
            </a:r>
            <a:r>
              <a:rPr lang="en-US" dirty="0"/>
              <a:t>been combined with cover cropping schemes</a:t>
            </a:r>
            <a:r>
              <a:rPr lang="en-US" dirty="0" smtClean="0"/>
              <a:t>.</a:t>
            </a:r>
          </a:p>
          <a:p>
            <a:pPr algn="just"/>
            <a:endParaRPr lang="en-US" dirty="0" smtClean="0"/>
          </a:p>
          <a:p>
            <a:pPr algn="just"/>
            <a:r>
              <a:rPr lang="en-US" dirty="0"/>
              <a:t>Cover cropping is growing a crop for the </a:t>
            </a:r>
            <a:r>
              <a:rPr lang="en-US" dirty="0" smtClean="0"/>
              <a:t>purpose of </a:t>
            </a:r>
            <a:r>
              <a:rPr lang="en-US" dirty="0"/>
              <a:t>soil and nutrient conservation. It is a more </a:t>
            </a:r>
            <a:r>
              <a:rPr lang="en-US" dirty="0" smtClean="0"/>
              <a:t>contemporary </a:t>
            </a:r>
            <a:r>
              <a:rPr lang="en-US" dirty="0"/>
              <a:t>concept than green </a:t>
            </a:r>
            <a:r>
              <a:rPr lang="en-US" dirty="0" err="1"/>
              <a:t>manuring</a:t>
            </a:r>
            <a:r>
              <a:rPr lang="en-US" dirty="0"/>
              <a:t>, in </a:t>
            </a:r>
            <a:r>
              <a:rPr lang="en-US" dirty="0" smtClean="0"/>
              <a:t>crop agriculture</a:t>
            </a:r>
            <a:r>
              <a:rPr lang="en-US" dirty="0"/>
              <a:t>. The two concepts — cover </a:t>
            </a:r>
            <a:r>
              <a:rPr lang="en-US" dirty="0" smtClean="0"/>
              <a:t>cropping and </a:t>
            </a:r>
            <a:r>
              <a:rPr lang="en-US" dirty="0"/>
              <a:t>green </a:t>
            </a:r>
            <a:r>
              <a:rPr lang="en-US" dirty="0" err="1" smtClean="0"/>
              <a:t>manuring</a:t>
            </a:r>
            <a:r>
              <a:rPr lang="en-US" dirty="0"/>
              <a:t> </a:t>
            </a:r>
            <a:r>
              <a:rPr lang="en-US" dirty="0" smtClean="0"/>
              <a:t>go </a:t>
            </a:r>
            <a:r>
              <a:rPr lang="en-US" dirty="0"/>
              <a:t>well together, as </a:t>
            </a:r>
            <a:r>
              <a:rPr lang="en-US" dirty="0" smtClean="0"/>
              <a:t>most cover </a:t>
            </a:r>
            <a:r>
              <a:rPr lang="en-US" dirty="0"/>
              <a:t>crops are easily used as green manures </a:t>
            </a:r>
            <a:r>
              <a:rPr lang="en-US" dirty="0" smtClean="0"/>
              <a:t>prior to </a:t>
            </a:r>
            <a:r>
              <a:rPr lang="en-US" dirty="0"/>
              <a:t>the planting of a commercial crop. The </a:t>
            </a:r>
            <a:r>
              <a:rPr lang="en-US" dirty="0" smtClean="0"/>
              <a:t>combined benefits </a:t>
            </a:r>
            <a:r>
              <a:rPr lang="en-US" dirty="0"/>
              <a:t>become economically feasible </a:t>
            </a:r>
            <a:r>
              <a:rPr lang="en-US" dirty="0" smtClean="0"/>
              <a:t>when the </a:t>
            </a:r>
            <a:r>
              <a:rPr lang="en-US" dirty="0"/>
              <a:t>cover is grown during the off-­season or inter-</a:t>
            </a:r>
            <a:r>
              <a:rPr lang="en-US" dirty="0" smtClean="0"/>
              <a:t>­seeded </a:t>
            </a:r>
            <a:r>
              <a:rPr lang="en-US" dirty="0"/>
              <a:t>with the main crop. It is made even </a:t>
            </a:r>
            <a:r>
              <a:rPr lang="en-US" dirty="0" smtClean="0"/>
              <a:t>more desirable </a:t>
            </a:r>
            <a:r>
              <a:rPr lang="en-US" dirty="0"/>
              <a:t>when the cover crop includes nitrogen-</a:t>
            </a:r>
            <a:r>
              <a:rPr lang="en-US" dirty="0" smtClean="0"/>
              <a:t>­fixing </a:t>
            </a:r>
            <a:r>
              <a:rPr lang="en-US" dirty="0"/>
              <a:t>legumes.</a:t>
            </a:r>
          </a:p>
        </p:txBody>
      </p:sp>
    </p:spTree>
    <p:extLst>
      <p:ext uri="{BB962C8B-B14F-4D97-AF65-F5344CB8AC3E}">
        <p14:creationId xmlns:p14="http://schemas.microsoft.com/office/powerpoint/2010/main" val="3615355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err="1"/>
              <a:t>Manuring</a:t>
            </a:r>
            <a:r>
              <a:rPr lang="en-US" b="1" i="1" dirty="0"/>
              <a:t> and Composting</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a:t>Livestock manures are the most traditional </a:t>
            </a:r>
            <a:r>
              <a:rPr lang="en-US" dirty="0" smtClean="0"/>
              <a:t>and widely </a:t>
            </a:r>
            <a:r>
              <a:rPr lang="en-US" dirty="0"/>
              <a:t>recognized organic fertilizers. Under </a:t>
            </a:r>
            <a:r>
              <a:rPr lang="en-US" dirty="0" smtClean="0"/>
              <a:t>ideal circumstances</a:t>
            </a:r>
            <a:r>
              <a:rPr lang="en-US" dirty="0"/>
              <a:t>, livestock enterprises are </a:t>
            </a:r>
            <a:r>
              <a:rPr lang="en-US" dirty="0" smtClean="0"/>
              <a:t>integrated into </a:t>
            </a:r>
            <a:r>
              <a:rPr lang="en-US" dirty="0"/>
              <a:t>the whole farm operation, and </a:t>
            </a:r>
            <a:r>
              <a:rPr lang="en-US" dirty="0" err="1"/>
              <a:t>manuring</a:t>
            </a:r>
            <a:r>
              <a:rPr lang="en-US" dirty="0"/>
              <a:t> </a:t>
            </a:r>
            <a:r>
              <a:rPr lang="en-US" dirty="0" smtClean="0"/>
              <a:t>becomes </a:t>
            </a:r>
            <a:r>
              <a:rPr lang="en-US" dirty="0"/>
              <a:t>part of a closed system of nutrient </a:t>
            </a:r>
            <a:r>
              <a:rPr lang="en-US" dirty="0" smtClean="0"/>
              <a:t>recycling. This </a:t>
            </a:r>
            <a:r>
              <a:rPr lang="en-US" dirty="0"/>
              <a:t>is still strongly encouraged in organic </a:t>
            </a:r>
            <a:r>
              <a:rPr lang="en-US" dirty="0" smtClean="0"/>
              <a:t>operations</a:t>
            </a:r>
            <a:r>
              <a:rPr lang="en-US" dirty="0"/>
              <a:t>. In reality, however, crops and </a:t>
            </a:r>
            <a:r>
              <a:rPr lang="en-US" dirty="0" smtClean="0"/>
              <a:t>livestock production </a:t>
            </a:r>
            <a:r>
              <a:rPr lang="en-US" dirty="0"/>
              <a:t>are often divorced from each other, </a:t>
            </a:r>
            <a:r>
              <a:rPr lang="en-US" dirty="0" smtClean="0"/>
              <a:t>and manures </a:t>
            </a:r>
            <a:r>
              <a:rPr lang="en-US" dirty="0"/>
              <a:t>must be imported</a:t>
            </a:r>
            <a:r>
              <a:rPr lang="en-US" dirty="0" smtClean="0"/>
              <a:t>.</a:t>
            </a:r>
          </a:p>
          <a:p>
            <a:pPr algn="just"/>
            <a:endParaRPr lang="en-US" dirty="0"/>
          </a:p>
          <a:p>
            <a:pPr algn="just"/>
            <a:endParaRPr lang="en-US" dirty="0" smtClean="0"/>
          </a:p>
          <a:p>
            <a:pPr algn="just"/>
            <a:r>
              <a:rPr lang="en-US" dirty="0"/>
              <a:t>One of the best means of handling manures </a:t>
            </a:r>
            <a:r>
              <a:rPr lang="en-US" dirty="0" smtClean="0"/>
              <a:t>is composting</a:t>
            </a:r>
            <a:r>
              <a:rPr lang="en-US" dirty="0"/>
              <a:t>. Composting stabilizes the </a:t>
            </a:r>
            <a:r>
              <a:rPr lang="en-US" dirty="0" smtClean="0"/>
              <a:t>nutrients in </a:t>
            </a:r>
            <a:r>
              <a:rPr lang="en-US" dirty="0"/>
              <a:t>manure, builds populations of </a:t>
            </a:r>
            <a:r>
              <a:rPr lang="en-US" dirty="0" err="1"/>
              <a:t>beneficial</a:t>
            </a:r>
            <a:r>
              <a:rPr lang="en-US" dirty="0"/>
              <a:t> </a:t>
            </a:r>
            <a:r>
              <a:rPr lang="en-US" dirty="0" smtClean="0"/>
              <a:t>organisms</a:t>
            </a:r>
            <a:r>
              <a:rPr lang="en-US" dirty="0"/>
              <a:t>, and has a highly </a:t>
            </a:r>
            <a:r>
              <a:rPr lang="en-US" dirty="0" smtClean="0"/>
              <a:t>beneficial </a:t>
            </a:r>
            <a:r>
              <a:rPr lang="en-US" dirty="0"/>
              <a:t>effect on </a:t>
            </a:r>
            <a:r>
              <a:rPr lang="en-US" dirty="0" smtClean="0"/>
              <a:t>soils and </a:t>
            </a:r>
            <a:r>
              <a:rPr lang="en-US" dirty="0"/>
              <a:t>crops. Compost can be produced on-­farm </a:t>
            </a:r>
            <a:r>
              <a:rPr lang="en-US" dirty="0" smtClean="0"/>
              <a:t>by a </a:t>
            </a:r>
            <a:r>
              <a:rPr lang="en-US" dirty="0"/>
              <a:t>number of means. Additional products </a:t>
            </a:r>
            <a:r>
              <a:rPr lang="en-US" dirty="0" smtClean="0"/>
              <a:t>from composts</a:t>
            </a:r>
            <a:r>
              <a:rPr lang="en-US" dirty="0"/>
              <a:t>, such as compost teas, have special </a:t>
            </a:r>
            <a:r>
              <a:rPr lang="en-US" dirty="0" smtClean="0"/>
              <a:t>applications </a:t>
            </a:r>
            <a:r>
              <a:rPr lang="en-US" dirty="0"/>
              <a:t>in organic agriculture.</a:t>
            </a:r>
          </a:p>
        </p:txBody>
      </p:sp>
    </p:spTree>
    <p:extLst>
      <p:ext uri="{BB962C8B-B14F-4D97-AF65-F5344CB8AC3E}">
        <p14:creationId xmlns:p14="http://schemas.microsoft.com/office/powerpoint/2010/main" val="1466676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Biological Pest Control</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a:t>Organic farming relies heavily on </a:t>
            </a:r>
            <a:r>
              <a:rPr lang="en-US" dirty="0" smtClean="0"/>
              <a:t>populations of beneficial </a:t>
            </a:r>
            <a:r>
              <a:rPr lang="en-US" dirty="0"/>
              <a:t>insect predators and parasites, </a:t>
            </a:r>
            <a:r>
              <a:rPr lang="en-US" dirty="0" smtClean="0"/>
              <a:t>pest disease </a:t>
            </a:r>
            <a:r>
              <a:rPr lang="en-US" dirty="0"/>
              <a:t>agents, insect-­eating birds and bats, </a:t>
            </a:r>
            <a:r>
              <a:rPr lang="en-US" dirty="0" smtClean="0"/>
              <a:t>and other </a:t>
            </a:r>
            <a:r>
              <a:rPr lang="en-US" dirty="0"/>
              <a:t>creatures, to help manage pest </a:t>
            </a:r>
            <a:r>
              <a:rPr lang="en-US" dirty="0" smtClean="0"/>
              <a:t>problems. These </a:t>
            </a:r>
            <a:r>
              <a:rPr lang="en-US" dirty="0"/>
              <a:t>biological controls help keep pest </a:t>
            </a:r>
            <a:r>
              <a:rPr lang="en-US" dirty="0" smtClean="0"/>
              <a:t>numbers at </a:t>
            </a:r>
            <a:r>
              <a:rPr lang="en-US" dirty="0"/>
              <a:t>levels where further cultural activities or </a:t>
            </a:r>
            <a:r>
              <a:rPr lang="en-US" dirty="0" smtClean="0"/>
              <a:t>relatively </a:t>
            </a:r>
            <a:r>
              <a:rPr lang="en-US" dirty="0"/>
              <a:t>mild pesticides are (usually) adequate </a:t>
            </a:r>
            <a:r>
              <a:rPr lang="en-US" dirty="0" smtClean="0"/>
              <a:t>to assure </a:t>
            </a:r>
            <a:r>
              <a:rPr lang="en-US" dirty="0"/>
              <a:t>a crop. In some instances, biological </a:t>
            </a:r>
            <a:r>
              <a:rPr lang="en-US" dirty="0" smtClean="0"/>
              <a:t>control can </a:t>
            </a:r>
            <a:r>
              <a:rPr lang="en-US" dirty="0"/>
              <a:t>be so effective that no additional action is </a:t>
            </a:r>
            <a:r>
              <a:rPr lang="en-US" dirty="0" smtClean="0"/>
              <a:t>even needed </a:t>
            </a:r>
            <a:r>
              <a:rPr lang="en-US" dirty="0"/>
              <a:t>by the farmer</a:t>
            </a:r>
            <a:r>
              <a:rPr lang="en-US" dirty="0" smtClean="0"/>
              <a:t>.</a:t>
            </a:r>
          </a:p>
          <a:p>
            <a:pPr marL="0" indent="0" algn="just">
              <a:buNone/>
            </a:pPr>
            <a:endParaRPr lang="en-US" dirty="0" smtClean="0"/>
          </a:p>
          <a:p>
            <a:pPr algn="just"/>
            <a:r>
              <a:rPr lang="en-US" dirty="0"/>
              <a:t>Some see biological control as a default </a:t>
            </a:r>
            <a:r>
              <a:rPr lang="en-US" dirty="0" smtClean="0"/>
              <a:t>benefit of the </a:t>
            </a:r>
            <a:r>
              <a:rPr lang="en-US" dirty="0"/>
              <a:t>soil fertility practices of organic farming. </a:t>
            </a:r>
            <a:r>
              <a:rPr lang="en-US" dirty="0" smtClean="0"/>
              <a:t>The diversity </a:t>
            </a:r>
            <a:r>
              <a:rPr lang="en-US" dirty="0"/>
              <a:t>of crops in a soil-­building rotation, </a:t>
            </a:r>
            <a:r>
              <a:rPr lang="en-US" dirty="0" smtClean="0"/>
              <a:t>the use </a:t>
            </a:r>
            <a:r>
              <a:rPr lang="en-US" dirty="0"/>
              <a:t>of cover crops, and other practices build </a:t>
            </a:r>
            <a:r>
              <a:rPr lang="en-US" dirty="0" smtClean="0"/>
              <a:t>a diverse </a:t>
            </a:r>
            <a:r>
              <a:rPr lang="en-US" dirty="0"/>
              <a:t>soil biology that works to keep soil </a:t>
            </a:r>
            <a:r>
              <a:rPr lang="en-US" dirty="0" smtClean="0"/>
              <a:t>pests in </a:t>
            </a:r>
            <a:r>
              <a:rPr lang="en-US" dirty="0"/>
              <a:t>check. They also provide substantial </a:t>
            </a:r>
            <a:r>
              <a:rPr lang="en-US" dirty="0" smtClean="0"/>
              <a:t>above ground </a:t>
            </a:r>
            <a:r>
              <a:rPr lang="en-US" dirty="0"/>
              <a:t>habitat for </a:t>
            </a:r>
            <a:r>
              <a:rPr lang="en-US" dirty="0" err="1" smtClean="0"/>
              <a:t>beneficials</a:t>
            </a:r>
            <a:r>
              <a:rPr lang="en-US" dirty="0"/>
              <a:t>. The absence </a:t>
            </a:r>
            <a:r>
              <a:rPr lang="en-US" dirty="0" smtClean="0"/>
              <a:t>of pesticides </a:t>
            </a:r>
            <a:r>
              <a:rPr lang="en-US" dirty="0"/>
              <a:t>also favors </a:t>
            </a:r>
            <a:r>
              <a:rPr lang="en-US" dirty="0" err="1"/>
              <a:t>biocontrol</a:t>
            </a:r>
            <a:r>
              <a:rPr lang="en-US" dirty="0"/>
              <a:t>.</a:t>
            </a:r>
          </a:p>
        </p:txBody>
      </p:sp>
    </p:spTree>
    <p:extLst>
      <p:ext uri="{BB962C8B-B14F-4D97-AF65-F5344CB8AC3E}">
        <p14:creationId xmlns:p14="http://schemas.microsoft.com/office/powerpoint/2010/main" val="33911340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Sanitation</a:t>
            </a:r>
            <a:endParaRPr lang="en-US" dirty="0"/>
          </a:p>
        </p:txBody>
      </p:sp>
      <p:sp>
        <p:nvSpPr>
          <p:cNvPr id="3" name="Content Placeholder 2"/>
          <p:cNvSpPr>
            <a:spLocks noGrp="1"/>
          </p:cNvSpPr>
          <p:nvPr>
            <p:ph idx="1"/>
          </p:nvPr>
        </p:nvSpPr>
        <p:spPr/>
        <p:txBody>
          <a:bodyPr>
            <a:normAutofit lnSpcReduction="10000"/>
          </a:bodyPr>
          <a:lstStyle/>
          <a:p>
            <a:pPr marL="0" indent="0" algn="just">
              <a:buNone/>
            </a:pPr>
            <a:r>
              <a:rPr lang="en-US" dirty="0"/>
              <a:t>Sanitation can take on many forms:</a:t>
            </a:r>
          </a:p>
          <a:p>
            <a:pPr marL="0" indent="0" algn="just">
              <a:buNone/>
            </a:pPr>
            <a:r>
              <a:rPr lang="en-US" dirty="0"/>
              <a:t>• removal, burning, or deep plowing of </a:t>
            </a:r>
            <a:r>
              <a:rPr lang="en-US" dirty="0" smtClean="0"/>
              <a:t>crop residues </a:t>
            </a:r>
            <a:r>
              <a:rPr lang="en-US" dirty="0"/>
              <a:t>that could carry plant disease </a:t>
            </a:r>
            <a:r>
              <a:rPr lang="en-US" dirty="0" smtClean="0"/>
              <a:t>or insect </a:t>
            </a:r>
            <a:r>
              <a:rPr lang="en-US" dirty="0"/>
              <a:t>pest agents</a:t>
            </a:r>
          </a:p>
          <a:p>
            <a:pPr marL="0" indent="0" algn="just">
              <a:buNone/>
            </a:pPr>
            <a:r>
              <a:rPr lang="en-US" dirty="0"/>
              <a:t>• destruction of nearby weedy habitats </a:t>
            </a:r>
            <a:r>
              <a:rPr lang="en-US" dirty="0" smtClean="0"/>
              <a:t>that shelter </a:t>
            </a:r>
            <a:r>
              <a:rPr lang="en-US" dirty="0"/>
              <a:t>pests</a:t>
            </a:r>
          </a:p>
          <a:p>
            <a:pPr marL="0" indent="0" algn="just">
              <a:buNone/>
            </a:pPr>
            <a:r>
              <a:rPr lang="en-US" dirty="0"/>
              <a:t>• cleaning accumulated weed seeds </a:t>
            </a:r>
            <a:r>
              <a:rPr lang="en-US" dirty="0" smtClean="0"/>
              <a:t>from farm </a:t>
            </a:r>
            <a:r>
              <a:rPr lang="en-US" dirty="0"/>
              <a:t>equipment before entering a new</a:t>
            </a:r>
            <a:r>
              <a:rPr lang="en-US" dirty="0" smtClean="0"/>
              <a:t>, “</a:t>
            </a:r>
            <a:r>
              <a:rPr lang="en-US" dirty="0"/>
              <a:t>clean” </a:t>
            </a:r>
            <a:r>
              <a:rPr lang="en-US" dirty="0" smtClean="0"/>
              <a:t>field</a:t>
            </a:r>
            <a:endParaRPr lang="en-US" dirty="0"/>
          </a:p>
          <a:p>
            <a:pPr marL="0" indent="0" algn="just">
              <a:buNone/>
            </a:pPr>
            <a:r>
              <a:rPr lang="en-US" dirty="0"/>
              <a:t>• sterilizing pruning tools</a:t>
            </a:r>
          </a:p>
        </p:txBody>
      </p:sp>
    </p:spTree>
    <p:extLst>
      <p:ext uri="{BB962C8B-B14F-4D97-AF65-F5344CB8AC3E}">
        <p14:creationId xmlns:p14="http://schemas.microsoft.com/office/powerpoint/2010/main" val="5396354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Tillage and Cultivation</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a:t>Tillage and cultivation are tools that can </a:t>
            </a:r>
            <a:r>
              <a:rPr lang="en-US" dirty="0" smtClean="0"/>
              <a:t>accomplish </a:t>
            </a:r>
            <a:r>
              <a:rPr lang="en-US" dirty="0"/>
              <a:t>a variety of objectives in farming </a:t>
            </a:r>
            <a:r>
              <a:rPr lang="en-US" dirty="0" smtClean="0"/>
              <a:t>systems: weed </a:t>
            </a:r>
            <a:r>
              <a:rPr lang="en-US" dirty="0"/>
              <a:t>control, crop residue management, soil </a:t>
            </a:r>
            <a:r>
              <a:rPr lang="en-US" dirty="0" smtClean="0"/>
              <a:t>aeration</a:t>
            </a:r>
            <a:r>
              <a:rPr lang="en-US" dirty="0"/>
              <a:t>, conservation of manures and other </a:t>
            </a:r>
            <a:r>
              <a:rPr lang="en-US" dirty="0" smtClean="0"/>
              <a:t>fertilizers, hardpan </a:t>
            </a:r>
            <a:r>
              <a:rPr lang="en-US" dirty="0"/>
              <a:t>reduction, sanitation to destroy pest </a:t>
            </a:r>
            <a:r>
              <a:rPr lang="en-US" dirty="0" smtClean="0"/>
              <a:t>and disease </a:t>
            </a:r>
            <a:r>
              <a:rPr lang="en-US" dirty="0"/>
              <a:t>habitat, etc</a:t>
            </a:r>
            <a:r>
              <a:rPr lang="en-US" dirty="0" smtClean="0"/>
              <a:t>.</a:t>
            </a:r>
          </a:p>
          <a:p>
            <a:pPr algn="just"/>
            <a:endParaRPr lang="en-US" dirty="0" smtClean="0"/>
          </a:p>
          <a:p>
            <a:pPr algn="just"/>
            <a:r>
              <a:rPr lang="en-US" dirty="0"/>
              <a:t>While conventional farmers rely on </a:t>
            </a:r>
            <a:r>
              <a:rPr lang="en-US" dirty="0" smtClean="0"/>
              <a:t>chemicals to </a:t>
            </a:r>
            <a:r>
              <a:rPr lang="en-US" dirty="0"/>
              <a:t>accomplish many of these objectives, </a:t>
            </a:r>
            <a:r>
              <a:rPr lang="en-US" dirty="0" smtClean="0"/>
              <a:t>organic growers </a:t>
            </a:r>
            <a:r>
              <a:rPr lang="en-US" dirty="0"/>
              <a:t>focus more on improving tillage </a:t>
            </a:r>
            <a:r>
              <a:rPr lang="en-US" dirty="0" smtClean="0"/>
              <a:t>and maximizing </a:t>
            </a:r>
            <a:r>
              <a:rPr lang="en-US" dirty="0"/>
              <a:t>its </a:t>
            </a:r>
            <a:r>
              <a:rPr lang="en-US" dirty="0" smtClean="0"/>
              <a:t>benefits</a:t>
            </a:r>
            <a:r>
              <a:rPr lang="en-US" dirty="0"/>
              <a:t>. Guidelines for </a:t>
            </a:r>
            <a:r>
              <a:rPr lang="en-US" dirty="0" smtClean="0"/>
              <a:t>primary tillage</a:t>
            </a:r>
            <a:r>
              <a:rPr lang="en-US" dirty="0"/>
              <a:t>, for example, are intent on conserving </a:t>
            </a:r>
            <a:r>
              <a:rPr lang="en-US" dirty="0" smtClean="0"/>
              <a:t>crop residues </a:t>
            </a:r>
            <a:r>
              <a:rPr lang="en-US" dirty="0"/>
              <a:t>and added manures in the upper, </a:t>
            </a:r>
            <a:r>
              <a:rPr lang="en-US" dirty="0" smtClean="0"/>
              <a:t>biologically </a:t>
            </a:r>
            <a:r>
              <a:rPr lang="en-US" dirty="0"/>
              <a:t>active zones of the soil, rather than </a:t>
            </a:r>
            <a:r>
              <a:rPr lang="en-US" dirty="0" smtClean="0"/>
              <a:t>burying them </a:t>
            </a:r>
            <a:r>
              <a:rPr lang="en-US" dirty="0"/>
              <a:t>deeply where decomposition is </a:t>
            </a:r>
            <a:r>
              <a:rPr lang="en-US" dirty="0" smtClean="0"/>
              <a:t>anaerobic (oxygen-</a:t>
            </a:r>
            <a:r>
              <a:rPr lang="en-US" dirty="0"/>
              <a:t>­starved). Leaving soils completely </a:t>
            </a:r>
            <a:r>
              <a:rPr lang="en-US" dirty="0" smtClean="0"/>
              <a:t>bare and </a:t>
            </a:r>
            <a:r>
              <a:rPr lang="en-US" dirty="0"/>
              <a:t>vulnerable to erosion is discouraged</a:t>
            </a:r>
            <a:r>
              <a:rPr lang="en-US" dirty="0" smtClean="0"/>
              <a:t>; fall moldboard </a:t>
            </a:r>
            <a:r>
              <a:rPr lang="en-US" dirty="0"/>
              <a:t>plowing is certainly frowned upon.</a:t>
            </a:r>
          </a:p>
        </p:txBody>
      </p:sp>
    </p:spTree>
    <p:extLst>
      <p:ext uri="{BB962C8B-B14F-4D97-AF65-F5344CB8AC3E}">
        <p14:creationId xmlns:p14="http://schemas.microsoft.com/office/powerpoint/2010/main" val="4254481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Mulching</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a:t>Mulching is a practice often used by organic </a:t>
            </a:r>
            <a:r>
              <a:rPr lang="en-US" dirty="0" smtClean="0"/>
              <a:t>growers</a:t>
            </a:r>
            <a:r>
              <a:rPr lang="en-US" dirty="0"/>
              <a:t>. Traditionally, it entails the spreading of </a:t>
            </a:r>
            <a:r>
              <a:rPr lang="en-US" dirty="0" smtClean="0"/>
              <a:t>large amounts </a:t>
            </a:r>
            <a:r>
              <a:rPr lang="en-US" dirty="0"/>
              <a:t>of organic materials — straw, old </a:t>
            </a:r>
            <a:r>
              <a:rPr lang="en-US" dirty="0" smtClean="0"/>
              <a:t>hay, wood </a:t>
            </a:r>
            <a:r>
              <a:rPr lang="en-US" dirty="0"/>
              <a:t>chips, </a:t>
            </a:r>
            <a:r>
              <a:rPr lang="en-US" dirty="0" smtClean="0"/>
              <a:t>etc. over </a:t>
            </a:r>
            <a:r>
              <a:rPr lang="en-US" dirty="0"/>
              <a:t>otherwise bare soil </a:t>
            </a:r>
            <a:r>
              <a:rPr lang="en-US" dirty="0" smtClean="0"/>
              <a:t>between </a:t>
            </a:r>
            <a:r>
              <a:rPr lang="en-US" dirty="0"/>
              <a:t>and among crop plants. Organic </a:t>
            </a:r>
            <a:r>
              <a:rPr lang="en-US" dirty="0" smtClean="0"/>
              <a:t>mulches regulate </a:t>
            </a:r>
            <a:r>
              <a:rPr lang="en-US" dirty="0"/>
              <a:t>soil moisture and temperature, </a:t>
            </a:r>
            <a:r>
              <a:rPr lang="en-US" dirty="0" smtClean="0"/>
              <a:t>suppress weeds</a:t>
            </a:r>
            <a:r>
              <a:rPr lang="en-US" dirty="0"/>
              <a:t>, and provide organic matter to the </a:t>
            </a:r>
            <a:r>
              <a:rPr lang="en-US" dirty="0" smtClean="0"/>
              <a:t>soil. Mulching </a:t>
            </a:r>
            <a:r>
              <a:rPr lang="en-US" dirty="0"/>
              <a:t>is most appropriate to small, </a:t>
            </a:r>
            <a:r>
              <a:rPr lang="en-US" dirty="0" smtClean="0"/>
              <a:t>intensive operations </a:t>
            </a:r>
            <a:r>
              <a:rPr lang="en-US" dirty="0"/>
              <a:t>with high-­value annual or fruit crops</a:t>
            </a:r>
            <a:r>
              <a:rPr lang="en-US" dirty="0" smtClean="0"/>
              <a:t>.</a:t>
            </a:r>
          </a:p>
          <a:p>
            <a:pPr algn="just"/>
            <a:endParaRPr lang="en-US" dirty="0" smtClean="0"/>
          </a:p>
          <a:p>
            <a:pPr algn="just"/>
            <a:r>
              <a:rPr lang="en-US" dirty="0"/>
              <a:t>Plastic mulch, as long as it is removed at end </a:t>
            </a:r>
            <a:r>
              <a:rPr lang="en-US" dirty="0" smtClean="0"/>
              <a:t>of growing </a:t>
            </a:r>
            <a:r>
              <a:rPr lang="en-US" dirty="0"/>
              <a:t>or harvest season, is also permitted </a:t>
            </a:r>
            <a:r>
              <a:rPr lang="en-US" dirty="0" smtClean="0"/>
              <a:t>in certified </a:t>
            </a:r>
            <a:r>
              <a:rPr lang="en-US" dirty="0"/>
              <a:t>organic production. Its use allows </a:t>
            </a:r>
            <a:r>
              <a:rPr lang="en-US" dirty="0" smtClean="0"/>
              <a:t>larger acreage </a:t>
            </a:r>
            <a:r>
              <a:rPr lang="en-US" dirty="0"/>
              <a:t>to be brought more easily under </a:t>
            </a:r>
            <a:r>
              <a:rPr lang="en-US" dirty="0" smtClean="0"/>
              <a:t>herbicide free </a:t>
            </a:r>
            <a:r>
              <a:rPr lang="en-US" dirty="0"/>
              <a:t>management, though there are serious </a:t>
            </a:r>
            <a:r>
              <a:rPr lang="en-US" dirty="0" smtClean="0"/>
              <a:t>issues to </a:t>
            </a:r>
            <a:r>
              <a:rPr lang="en-US" dirty="0"/>
              <a:t>be addressed</a:t>
            </a:r>
          </a:p>
        </p:txBody>
      </p:sp>
    </p:spTree>
    <p:extLst>
      <p:ext uri="{BB962C8B-B14F-4D97-AF65-F5344CB8AC3E}">
        <p14:creationId xmlns:p14="http://schemas.microsoft.com/office/powerpoint/2010/main" val="39492760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Supplemental Fertilization</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a:t>In many organic systems, crop rotation, </a:t>
            </a:r>
            <a:r>
              <a:rPr lang="en-US" dirty="0" err="1" smtClean="0"/>
              <a:t>manuring</a:t>
            </a:r>
            <a:r>
              <a:rPr lang="en-US" dirty="0" smtClean="0"/>
              <a:t>, green </a:t>
            </a:r>
            <a:r>
              <a:rPr lang="en-US" dirty="0" err="1"/>
              <a:t>manuring</a:t>
            </a:r>
            <a:r>
              <a:rPr lang="en-US" dirty="0"/>
              <a:t>, along with enhanced </a:t>
            </a:r>
            <a:r>
              <a:rPr lang="en-US" dirty="0" smtClean="0"/>
              <a:t>biological activity </a:t>
            </a:r>
            <a:r>
              <a:rPr lang="en-US" dirty="0"/>
              <a:t>in the soil, provide an abundant </a:t>
            </a:r>
            <a:r>
              <a:rPr lang="en-US" dirty="0" smtClean="0"/>
              <a:t>supply of </a:t>
            </a:r>
            <a:r>
              <a:rPr lang="en-US" dirty="0"/>
              <a:t>plant-­essential minerals annually. This is </a:t>
            </a:r>
            <a:r>
              <a:rPr lang="en-US" dirty="0" smtClean="0"/>
              <a:t>especially </a:t>
            </a:r>
            <a:r>
              <a:rPr lang="en-US" dirty="0"/>
              <a:t>true on naturally deep and rich prairie </a:t>
            </a:r>
            <a:r>
              <a:rPr lang="en-US" dirty="0" smtClean="0"/>
              <a:t>soils. It </a:t>
            </a:r>
            <a:r>
              <a:rPr lang="en-US" dirty="0"/>
              <a:t>is less true on poorer soils and on those that </a:t>
            </a:r>
            <a:r>
              <a:rPr lang="en-US" dirty="0" smtClean="0"/>
              <a:t>have been </a:t>
            </a:r>
            <a:r>
              <a:rPr lang="en-US" dirty="0"/>
              <a:t>heavily exploited through non-­</a:t>
            </a:r>
            <a:r>
              <a:rPr lang="en-US" dirty="0" smtClean="0"/>
              <a:t>sustainable farming </a:t>
            </a:r>
            <a:r>
              <a:rPr lang="en-US" dirty="0"/>
              <a:t>practices. To correct mineral </a:t>
            </a:r>
            <a:r>
              <a:rPr lang="en-US" dirty="0" smtClean="0"/>
              <a:t>deficiencies in </a:t>
            </a:r>
            <a:r>
              <a:rPr lang="en-US" dirty="0"/>
              <a:t>organically managed soils, organic growers </a:t>
            </a:r>
            <a:r>
              <a:rPr lang="en-US" dirty="0" smtClean="0"/>
              <a:t>of ten </a:t>
            </a:r>
            <a:r>
              <a:rPr lang="en-US" dirty="0"/>
              <a:t>apply ground or powdered rock minerals</a:t>
            </a:r>
            <a:r>
              <a:rPr lang="en-US" dirty="0" smtClean="0"/>
              <a:t>.</a:t>
            </a:r>
          </a:p>
          <a:p>
            <a:pPr algn="just"/>
            <a:endParaRPr lang="en-US" dirty="0"/>
          </a:p>
          <a:p>
            <a:pPr algn="just"/>
            <a:r>
              <a:rPr lang="en-US" dirty="0"/>
              <a:t>The most commonly used rock mineral is </a:t>
            </a:r>
            <a:r>
              <a:rPr lang="en-US" dirty="0" smtClean="0"/>
              <a:t>high </a:t>
            </a:r>
            <a:r>
              <a:rPr lang="it-IT" dirty="0" smtClean="0"/>
              <a:t>calcium </a:t>
            </a:r>
            <a:r>
              <a:rPr lang="it-IT" dirty="0"/>
              <a:t>aglime. Dolomitic limestone, various </a:t>
            </a:r>
            <a:r>
              <a:rPr lang="it-IT" dirty="0" smtClean="0"/>
              <a:t>rock </a:t>
            </a:r>
            <a:r>
              <a:rPr lang="en-US" dirty="0" smtClean="0"/>
              <a:t>phosphates</a:t>
            </a:r>
            <a:r>
              <a:rPr lang="en-US" dirty="0"/>
              <a:t>, gypsum, sulfate of potash-­</a:t>
            </a:r>
            <a:r>
              <a:rPr lang="en-US" dirty="0" smtClean="0"/>
              <a:t>magnesia, and </a:t>
            </a:r>
            <a:r>
              <a:rPr lang="en-US" dirty="0"/>
              <a:t>mined potassium sulfate are also </a:t>
            </a:r>
            <a:r>
              <a:rPr lang="en-US" dirty="0" smtClean="0"/>
              <a:t>common. These </a:t>
            </a:r>
            <a:r>
              <a:rPr lang="en-US" dirty="0"/>
              <a:t>are all </a:t>
            </a:r>
            <a:r>
              <a:rPr lang="en-US" dirty="0" smtClean="0"/>
              <a:t>significant </a:t>
            </a:r>
            <a:r>
              <a:rPr lang="en-US" dirty="0"/>
              <a:t>sources of primary (P, </a:t>
            </a:r>
            <a:r>
              <a:rPr lang="en-US" dirty="0" smtClean="0"/>
              <a:t>K) and/or </a:t>
            </a:r>
            <a:r>
              <a:rPr lang="en-US" dirty="0"/>
              <a:t>secondary (</a:t>
            </a:r>
            <a:r>
              <a:rPr lang="en-US" dirty="0" err="1"/>
              <a:t>Ca</a:t>
            </a:r>
            <a:r>
              <a:rPr lang="en-US" dirty="0"/>
              <a:t>, Mg, S) plant nutrients. </a:t>
            </a:r>
            <a:r>
              <a:rPr lang="en-US" dirty="0" smtClean="0"/>
              <a:t>The savvy </a:t>
            </a:r>
            <a:r>
              <a:rPr lang="en-US" dirty="0"/>
              <a:t>organic grower applies </a:t>
            </a:r>
            <a:r>
              <a:rPr lang="en-US" dirty="0" smtClean="0"/>
              <a:t>significant amounts of </a:t>
            </a:r>
            <a:r>
              <a:rPr lang="en-US" dirty="0"/>
              <a:t>these materials only with the guidance of </a:t>
            </a:r>
            <a:r>
              <a:rPr lang="en-US" dirty="0" smtClean="0"/>
              <a:t>regular </a:t>
            </a:r>
            <a:r>
              <a:rPr lang="en-US" dirty="0"/>
              <a:t>soil testing.</a:t>
            </a:r>
          </a:p>
        </p:txBody>
      </p:sp>
    </p:spTree>
    <p:extLst>
      <p:ext uri="{BB962C8B-B14F-4D97-AF65-F5344CB8AC3E}">
        <p14:creationId xmlns:p14="http://schemas.microsoft.com/office/powerpoint/2010/main" val="15872420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err="1"/>
              <a:t>Biorational</a:t>
            </a:r>
            <a:r>
              <a:rPr lang="en-US" b="1" i="1" dirty="0"/>
              <a:t> Pesticides</a:t>
            </a:r>
            <a:endParaRPr lang="en-US" dirty="0"/>
          </a:p>
        </p:txBody>
      </p:sp>
      <p:sp>
        <p:nvSpPr>
          <p:cNvPr id="3" name="Content Placeholder 2"/>
          <p:cNvSpPr>
            <a:spLocks noGrp="1"/>
          </p:cNvSpPr>
          <p:nvPr>
            <p:ph idx="1"/>
          </p:nvPr>
        </p:nvSpPr>
        <p:spPr/>
        <p:txBody>
          <a:bodyPr>
            <a:normAutofit fontScale="47500" lnSpcReduction="20000"/>
          </a:bodyPr>
          <a:lstStyle/>
          <a:p>
            <a:pPr marL="0" indent="0" algn="just">
              <a:buNone/>
            </a:pPr>
            <a:r>
              <a:rPr lang="en-US" dirty="0"/>
              <a:t>While, in principle, any pesticide use is </a:t>
            </a:r>
            <a:r>
              <a:rPr lang="en-US" dirty="0" smtClean="0"/>
              <a:t>discouraged </a:t>
            </a:r>
            <a:r>
              <a:rPr lang="en-US" dirty="0"/>
              <a:t>in organic systems, a rather wide range </a:t>
            </a:r>
            <a:r>
              <a:rPr lang="en-US" dirty="0" smtClean="0"/>
              <a:t>of </a:t>
            </a:r>
            <a:r>
              <a:rPr lang="en-US" i="1" dirty="0" err="1" smtClean="0"/>
              <a:t>biorational</a:t>
            </a:r>
            <a:r>
              <a:rPr lang="en-US" i="1" dirty="0" smtClean="0"/>
              <a:t> </a:t>
            </a:r>
            <a:r>
              <a:rPr lang="en-US" dirty="0"/>
              <a:t>pesticides is permitted. The </a:t>
            </a:r>
            <a:r>
              <a:rPr lang="en-US" dirty="0" smtClean="0"/>
              <a:t>frequency of </a:t>
            </a:r>
            <a:r>
              <a:rPr lang="en-US" dirty="0"/>
              <a:t>pesticide use varies considerably with crop </a:t>
            </a:r>
            <a:r>
              <a:rPr lang="en-US" dirty="0" smtClean="0"/>
              <a:t>and location</a:t>
            </a:r>
            <a:r>
              <a:rPr lang="en-US" dirty="0"/>
              <a:t>. For example, there is virtually no use </a:t>
            </a:r>
            <a:r>
              <a:rPr lang="en-US" dirty="0" smtClean="0"/>
              <a:t>of pesticides </a:t>
            </a:r>
            <a:r>
              <a:rPr lang="en-US" dirty="0"/>
              <a:t>on organic row crops in the </a:t>
            </a:r>
            <a:r>
              <a:rPr lang="en-US" dirty="0" err="1" smtClean="0"/>
              <a:t>Cornbelt</a:t>
            </a:r>
            <a:r>
              <a:rPr lang="en-US" dirty="0" smtClean="0"/>
              <a:t>. By </a:t>
            </a:r>
            <a:r>
              <a:rPr lang="en-US" dirty="0"/>
              <a:t>contrast, organic tree fruits in the </a:t>
            </a:r>
            <a:r>
              <a:rPr lang="en-US" dirty="0" err="1" smtClean="0"/>
              <a:t>Midsouth</a:t>
            </a:r>
            <a:r>
              <a:rPr lang="en-US" dirty="0"/>
              <a:t> </a:t>
            </a:r>
            <a:r>
              <a:rPr lang="en-US" dirty="0" smtClean="0"/>
              <a:t>routinely </a:t>
            </a:r>
            <a:r>
              <a:rPr lang="en-US" dirty="0"/>
              <a:t>receive heavy applications of </a:t>
            </a:r>
            <a:r>
              <a:rPr lang="en-US" dirty="0" smtClean="0"/>
              <a:t>several fungicides </a:t>
            </a:r>
            <a:r>
              <a:rPr lang="en-US" dirty="0"/>
              <a:t>and insecticides allowable in </a:t>
            </a:r>
            <a:r>
              <a:rPr lang="en-US" dirty="0" smtClean="0"/>
              <a:t>organic production. The </a:t>
            </a:r>
            <a:r>
              <a:rPr lang="en-US" dirty="0"/>
              <a:t>pesticides permitted in organic farming </a:t>
            </a:r>
            <a:r>
              <a:rPr lang="en-US" dirty="0" smtClean="0"/>
              <a:t>fall predominantly </a:t>
            </a:r>
            <a:r>
              <a:rPr lang="en-US" dirty="0"/>
              <a:t>into several classes.</a:t>
            </a:r>
          </a:p>
          <a:p>
            <a:pPr algn="just"/>
            <a:r>
              <a:rPr lang="en-US" dirty="0"/>
              <a:t>Minerals: These include sulfur, copper, </a:t>
            </a:r>
            <a:r>
              <a:rPr lang="en-US" dirty="0" smtClean="0"/>
              <a:t>diatomaceous </a:t>
            </a:r>
            <a:r>
              <a:rPr lang="en-US" dirty="0"/>
              <a:t>earth, and clay-­based materials like </a:t>
            </a:r>
            <a:r>
              <a:rPr lang="en-US" dirty="0" smtClean="0"/>
              <a:t>Surround</a:t>
            </a:r>
            <a:r>
              <a:rPr lang="en-US" dirty="0"/>
              <a:t>®.</a:t>
            </a:r>
          </a:p>
          <a:p>
            <a:pPr algn="just"/>
            <a:r>
              <a:rPr lang="en-US" dirty="0"/>
              <a:t>Botanicals: Botanicals include common </a:t>
            </a:r>
            <a:r>
              <a:rPr lang="en-US" dirty="0" smtClean="0"/>
              <a:t>commercial </a:t>
            </a:r>
            <a:r>
              <a:rPr lang="en-US" dirty="0"/>
              <a:t>materials such as rotenone, </a:t>
            </a:r>
            <a:r>
              <a:rPr lang="en-US" dirty="0" err="1"/>
              <a:t>neem</a:t>
            </a:r>
            <a:r>
              <a:rPr lang="en-US" dirty="0"/>
              <a:t>, and </a:t>
            </a:r>
            <a:r>
              <a:rPr lang="en-US" dirty="0" smtClean="0"/>
              <a:t>pyrethrum</a:t>
            </a:r>
            <a:r>
              <a:rPr lang="en-US" dirty="0"/>
              <a:t>. Less common botanicals include </a:t>
            </a:r>
            <a:r>
              <a:rPr lang="en-US" dirty="0" err="1" smtClean="0"/>
              <a:t>quassia</a:t>
            </a:r>
            <a:r>
              <a:rPr lang="en-US" dirty="0" smtClean="0"/>
              <a:t>, equisetum</a:t>
            </a:r>
            <a:r>
              <a:rPr lang="en-US" dirty="0"/>
              <a:t>, and </a:t>
            </a:r>
            <a:r>
              <a:rPr lang="en-US" dirty="0" err="1"/>
              <a:t>ryania</a:t>
            </a:r>
            <a:r>
              <a:rPr lang="en-US" dirty="0"/>
              <a:t>. Tobacco products </a:t>
            </a:r>
            <a:r>
              <a:rPr lang="en-US" dirty="0" smtClean="0"/>
              <a:t>like Black-</a:t>
            </a:r>
            <a:r>
              <a:rPr lang="en-US" dirty="0"/>
              <a:t>­Leaf 40® and </a:t>
            </a:r>
            <a:r>
              <a:rPr lang="en-US" dirty="0" err="1"/>
              <a:t>strichnine</a:t>
            </a:r>
            <a:r>
              <a:rPr lang="en-US" dirty="0"/>
              <a:t> are also </a:t>
            </a:r>
            <a:r>
              <a:rPr lang="en-US" dirty="0" smtClean="0"/>
              <a:t>botanicals but </a:t>
            </a:r>
            <a:r>
              <a:rPr lang="en-US" dirty="0"/>
              <a:t>are prohibited in organic production due </a:t>
            </a:r>
            <a:r>
              <a:rPr lang="en-US" dirty="0" smtClean="0"/>
              <a:t>to their </a:t>
            </a:r>
            <a:r>
              <a:rPr lang="en-US" dirty="0"/>
              <a:t>high toxicity.</a:t>
            </a:r>
          </a:p>
          <a:p>
            <a:pPr algn="just"/>
            <a:r>
              <a:rPr lang="en-US" dirty="0"/>
              <a:t>Soaps: A number of commercial soap-­based </a:t>
            </a:r>
            <a:r>
              <a:rPr lang="en-US" dirty="0" smtClean="0"/>
              <a:t>products </a:t>
            </a:r>
            <a:r>
              <a:rPr lang="en-US" dirty="0"/>
              <a:t>are effective as insecticides, herbicides, </a:t>
            </a:r>
            <a:r>
              <a:rPr lang="en-US" dirty="0" smtClean="0"/>
              <a:t>fungicides</a:t>
            </a:r>
            <a:r>
              <a:rPr lang="en-US" dirty="0"/>
              <a:t>, and </a:t>
            </a:r>
            <a:r>
              <a:rPr lang="en-US" dirty="0" err="1"/>
              <a:t>algicides</a:t>
            </a:r>
            <a:r>
              <a:rPr lang="en-US" dirty="0"/>
              <a:t>. </a:t>
            </a:r>
            <a:r>
              <a:rPr lang="en-US" i="1" dirty="0"/>
              <a:t>Detergent</a:t>
            </a:r>
            <a:r>
              <a:rPr lang="en-US" dirty="0"/>
              <a:t>-­based products </a:t>
            </a:r>
            <a:r>
              <a:rPr lang="en-US" dirty="0" smtClean="0"/>
              <a:t>are </a:t>
            </a:r>
            <a:r>
              <a:rPr lang="en-US" i="1" dirty="0" smtClean="0"/>
              <a:t>not </a:t>
            </a:r>
            <a:r>
              <a:rPr lang="en-US" dirty="0"/>
              <a:t>allowed for crop use in organic production</a:t>
            </a:r>
            <a:r>
              <a:rPr lang="en-US" dirty="0" smtClean="0"/>
              <a:t>.</a:t>
            </a:r>
          </a:p>
          <a:p>
            <a:pPr algn="just"/>
            <a:r>
              <a:rPr lang="en-US" dirty="0"/>
              <a:t>Pheromones: Pheromones can be used as a </a:t>
            </a:r>
            <a:r>
              <a:rPr lang="en-US" dirty="0" smtClean="0"/>
              <a:t>means to </a:t>
            </a:r>
            <a:r>
              <a:rPr lang="en-US" dirty="0"/>
              <a:t>confuse and disrupt pests during their </a:t>
            </a:r>
            <a:r>
              <a:rPr lang="en-US" dirty="0" smtClean="0"/>
              <a:t>mating cycles</a:t>
            </a:r>
            <a:r>
              <a:rPr lang="en-US" dirty="0"/>
              <a:t>, or to draw them into traps.</a:t>
            </a:r>
          </a:p>
          <a:p>
            <a:pPr algn="just"/>
            <a:r>
              <a:rPr lang="en-US" dirty="0" err="1"/>
              <a:t>Biologicals</a:t>
            </a:r>
            <a:r>
              <a:rPr lang="en-US" dirty="0"/>
              <a:t>: One of the fastest-­growing areas </a:t>
            </a:r>
            <a:r>
              <a:rPr lang="en-US" dirty="0" smtClean="0"/>
              <a:t>in pesticide </a:t>
            </a:r>
            <a:r>
              <a:rPr lang="en-US" dirty="0"/>
              <a:t>development, </a:t>
            </a:r>
            <a:r>
              <a:rPr lang="en-US" dirty="0" err="1"/>
              <a:t>biopesticides</a:t>
            </a:r>
            <a:r>
              <a:rPr lang="en-US" dirty="0"/>
              <a:t> present </a:t>
            </a:r>
            <a:r>
              <a:rPr lang="en-US" dirty="0" smtClean="0"/>
              <a:t>some of </a:t>
            </a:r>
            <a:r>
              <a:rPr lang="en-US" dirty="0"/>
              <a:t>the greatest hope for organic control of </a:t>
            </a:r>
            <a:r>
              <a:rPr lang="en-US" dirty="0" smtClean="0"/>
              <a:t>highly destructive </a:t>
            </a:r>
            <a:r>
              <a:rPr lang="en-US" dirty="0"/>
              <a:t>pests. Among the most well-­</a:t>
            </a:r>
            <a:r>
              <a:rPr lang="en-US" dirty="0" smtClean="0"/>
              <a:t>known </a:t>
            </a:r>
            <a:r>
              <a:rPr lang="en-US" dirty="0" err="1" smtClean="0"/>
              <a:t>biopesticides</a:t>
            </a:r>
            <a:r>
              <a:rPr lang="en-US" dirty="0" smtClean="0"/>
              <a:t> </a:t>
            </a:r>
            <a:r>
              <a:rPr lang="en-US" dirty="0"/>
              <a:t>are the </a:t>
            </a:r>
            <a:r>
              <a:rPr lang="en-US" i="1" dirty="0"/>
              <a:t>Bacillus </a:t>
            </a:r>
            <a:r>
              <a:rPr lang="en-US" i="1" dirty="0" err="1"/>
              <a:t>thuringiensis</a:t>
            </a:r>
            <a:r>
              <a:rPr lang="en-US" i="1" dirty="0"/>
              <a:t> </a:t>
            </a:r>
            <a:r>
              <a:rPr lang="en-US" dirty="0"/>
              <a:t>(</a:t>
            </a:r>
            <a:r>
              <a:rPr lang="en-US" dirty="0" err="1" smtClean="0"/>
              <a:t>Bt</a:t>
            </a:r>
            <a:r>
              <a:rPr lang="en-US" dirty="0" smtClean="0"/>
              <a:t>) formulations </a:t>
            </a:r>
            <a:r>
              <a:rPr lang="en-US" dirty="0"/>
              <a:t>for control of </a:t>
            </a:r>
            <a:r>
              <a:rPr lang="en-US" dirty="0" err="1"/>
              <a:t>lepidopterous</a:t>
            </a:r>
            <a:r>
              <a:rPr lang="en-US" dirty="0"/>
              <a:t> pests </a:t>
            </a:r>
            <a:r>
              <a:rPr lang="en-US" dirty="0" smtClean="0"/>
              <a:t>and Colorado </a:t>
            </a:r>
            <a:r>
              <a:rPr lang="en-US" dirty="0"/>
              <a:t>potato beetle.</a:t>
            </a:r>
          </a:p>
        </p:txBody>
      </p:sp>
    </p:spTree>
    <p:extLst>
      <p:ext uri="{BB962C8B-B14F-4D97-AF65-F5344CB8AC3E}">
        <p14:creationId xmlns:p14="http://schemas.microsoft.com/office/powerpoint/2010/main" val="13945951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Other Tools and Practices</a:t>
            </a:r>
            <a:endParaRPr lang="en-US" dirty="0"/>
          </a:p>
        </p:txBody>
      </p:sp>
      <p:sp>
        <p:nvSpPr>
          <p:cNvPr id="3" name="Content Placeholder 2"/>
          <p:cNvSpPr>
            <a:spLocks noGrp="1"/>
          </p:cNvSpPr>
          <p:nvPr>
            <p:ph idx="1"/>
          </p:nvPr>
        </p:nvSpPr>
        <p:spPr/>
        <p:txBody>
          <a:bodyPr/>
          <a:lstStyle/>
          <a:p>
            <a:r>
              <a:rPr lang="en-US" b="1" i="1" dirty="0"/>
              <a:t>Buffers and </a:t>
            </a:r>
            <a:r>
              <a:rPr lang="en-US" b="1" i="1" dirty="0" smtClean="0"/>
              <a:t>Barriers</a:t>
            </a:r>
          </a:p>
          <a:p>
            <a:r>
              <a:rPr lang="en-US" b="1" i="1" dirty="0"/>
              <a:t>Record </a:t>
            </a:r>
            <a:r>
              <a:rPr lang="en-US" b="1" i="1" dirty="0" smtClean="0"/>
              <a:t>Keeping</a:t>
            </a:r>
          </a:p>
          <a:p>
            <a:endParaRPr lang="en-US" dirty="0"/>
          </a:p>
        </p:txBody>
      </p:sp>
    </p:spTree>
    <p:extLst>
      <p:ext uri="{BB962C8B-B14F-4D97-AF65-F5344CB8AC3E}">
        <p14:creationId xmlns:p14="http://schemas.microsoft.com/office/powerpoint/2010/main" val="1658232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B050"/>
                </a:solidFill>
                <a:latin typeface="Times New Roman" pitchFamily="18" charset="0"/>
                <a:cs typeface="Times New Roman" pitchFamily="18" charset="0"/>
              </a:rPr>
              <a:t>INTRODUCTION</a:t>
            </a:r>
            <a:br>
              <a:rPr lang="en-US" b="1" dirty="0" smtClean="0">
                <a:solidFill>
                  <a:srgbClr val="00B050"/>
                </a:solidFill>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304800" y="1143000"/>
            <a:ext cx="8534400" cy="4876800"/>
          </a:xfrm>
        </p:spPr>
        <p:txBody>
          <a:bodyPr>
            <a:normAutofit fontScale="70000" lnSpcReduction="20000"/>
          </a:bodyPr>
          <a:lstStyle/>
          <a:p>
            <a:pPr marL="7938" indent="-7938" algn="just">
              <a:buFont typeface="Wingdings" pitchFamily="2" charset="2"/>
              <a:buChar char="Ø"/>
            </a:pPr>
            <a:r>
              <a:rPr lang="en-IN" b="1" dirty="0" smtClean="0">
                <a:latin typeface="Times New Roman" pitchFamily="18" charset="0"/>
                <a:cs typeface="Times New Roman" pitchFamily="18" charset="0"/>
              </a:rPr>
              <a:t>Nepal is </a:t>
            </a:r>
            <a:r>
              <a:rPr lang="en-IN" b="1" dirty="0">
                <a:latin typeface="Times New Roman" pitchFamily="18" charset="0"/>
                <a:cs typeface="Times New Roman" pitchFamily="18" charset="0"/>
              </a:rPr>
              <a:t>ideally suited for livestock rearing due to its varied agro-climatic </a:t>
            </a:r>
            <a:r>
              <a:rPr lang="en-IN" b="1" dirty="0" smtClean="0">
                <a:latin typeface="Times New Roman" pitchFamily="18" charset="0"/>
                <a:cs typeface="Times New Roman" pitchFamily="18" charset="0"/>
              </a:rPr>
              <a:t>conditions. </a:t>
            </a:r>
            <a:r>
              <a:rPr lang="en-IN" b="1" dirty="0">
                <a:latin typeface="Times New Roman" pitchFamily="18" charset="0"/>
                <a:cs typeface="Times New Roman" pitchFamily="18" charset="0"/>
              </a:rPr>
              <a:t>Livestock plays a very vital role in economic development of the </a:t>
            </a:r>
            <a:r>
              <a:rPr lang="en-IN" b="1" dirty="0" smtClean="0">
                <a:latin typeface="Times New Roman" pitchFamily="18" charset="0"/>
                <a:cs typeface="Times New Roman" pitchFamily="18" charset="0"/>
              </a:rPr>
              <a:t>country </a:t>
            </a:r>
            <a:r>
              <a:rPr lang="en-IN" b="1" dirty="0">
                <a:latin typeface="Times New Roman" pitchFamily="18" charset="0"/>
                <a:cs typeface="Times New Roman" pitchFamily="18" charset="0"/>
              </a:rPr>
              <a:t>and forms an integral part of </a:t>
            </a:r>
            <a:r>
              <a:rPr lang="en-IN" b="1" dirty="0" smtClean="0">
                <a:latin typeface="Times New Roman" pitchFamily="18" charset="0"/>
                <a:cs typeface="Times New Roman" pitchFamily="18" charset="0"/>
              </a:rPr>
              <a:t>country’s </a:t>
            </a:r>
            <a:r>
              <a:rPr lang="en-IN" b="1" dirty="0">
                <a:latin typeface="Times New Roman" pitchFamily="18" charset="0"/>
                <a:cs typeface="Times New Roman" pitchFamily="18" charset="0"/>
              </a:rPr>
              <a:t>agriculture. </a:t>
            </a:r>
          </a:p>
          <a:p>
            <a:pPr marL="7938" indent="-7938" algn="just"/>
            <a:endParaRPr lang="en-IN" sz="2800" b="1" dirty="0" smtClean="0">
              <a:latin typeface="Times New Roman" pitchFamily="18" charset="0"/>
              <a:cs typeface="Times New Roman" pitchFamily="18" charset="0"/>
            </a:endParaRPr>
          </a:p>
          <a:p>
            <a:pPr marL="7938" indent="-7938" algn="just">
              <a:buFont typeface="Wingdings" pitchFamily="2" charset="2"/>
              <a:buChar char="Ø"/>
            </a:pPr>
            <a:r>
              <a:rPr lang="en-IN" b="1" dirty="0">
                <a:solidFill>
                  <a:srgbClr val="FF0000"/>
                </a:solidFill>
                <a:latin typeface="Times New Roman" pitchFamily="18" charset="0"/>
                <a:cs typeface="Times New Roman" pitchFamily="18" charset="0"/>
              </a:rPr>
              <a:t>Organic livestock production </a:t>
            </a:r>
            <a:r>
              <a:rPr lang="en-IN" b="1" dirty="0" smtClean="0">
                <a:solidFill>
                  <a:srgbClr val="FF0000"/>
                </a:solidFill>
                <a:latin typeface="Times New Roman" pitchFamily="18" charset="0"/>
                <a:cs typeface="Times New Roman" pitchFamily="18" charset="0"/>
              </a:rPr>
              <a:t>would be </a:t>
            </a:r>
            <a:r>
              <a:rPr lang="en-IN" b="1" dirty="0">
                <a:solidFill>
                  <a:srgbClr val="FF0000"/>
                </a:solidFill>
                <a:latin typeface="Times New Roman" pitchFamily="18" charset="0"/>
                <a:cs typeface="Times New Roman" pitchFamily="18" charset="0"/>
              </a:rPr>
              <a:t>an emerging alternative to the intensive conventional livestock production systems.</a:t>
            </a:r>
            <a:r>
              <a:rPr lang="en-IN" b="1" dirty="0">
                <a:latin typeface="Times New Roman" pitchFamily="18" charset="0"/>
                <a:cs typeface="Times New Roman" pitchFamily="18" charset="0"/>
              </a:rPr>
              <a:t> </a:t>
            </a:r>
          </a:p>
          <a:p>
            <a:pPr marL="7938" indent="-7938" algn="just"/>
            <a:endParaRPr lang="en-IN" sz="1400" b="1" dirty="0" smtClean="0">
              <a:latin typeface="Times New Roman" pitchFamily="18" charset="0"/>
              <a:cs typeface="Times New Roman" pitchFamily="18" charset="0"/>
            </a:endParaRPr>
          </a:p>
          <a:p>
            <a:pPr marL="7938" indent="-7938" algn="just">
              <a:buFont typeface="Wingdings" pitchFamily="2" charset="2"/>
              <a:buChar char="Ø"/>
            </a:pPr>
            <a:r>
              <a:rPr lang="en-US" b="1" dirty="0">
                <a:solidFill>
                  <a:schemeClr val="tx2">
                    <a:lumMod val="75000"/>
                  </a:schemeClr>
                </a:solidFill>
                <a:latin typeface="Times New Roman" pitchFamily="18" charset="0"/>
                <a:cs typeface="Times New Roman" pitchFamily="18" charset="0"/>
              </a:rPr>
              <a:t>Demand for organic livestock products is on the rise at </a:t>
            </a:r>
            <a:r>
              <a:rPr lang="en-US" b="1" dirty="0" smtClean="0">
                <a:solidFill>
                  <a:schemeClr val="tx2">
                    <a:lumMod val="75000"/>
                  </a:schemeClr>
                </a:solidFill>
                <a:latin typeface="Times New Roman" pitchFamily="18" charset="0"/>
                <a:cs typeface="Times New Roman" pitchFamily="18" charset="0"/>
              </a:rPr>
              <a:t>international </a:t>
            </a:r>
            <a:r>
              <a:rPr lang="en-US" b="1" dirty="0">
                <a:solidFill>
                  <a:schemeClr val="tx2">
                    <a:lumMod val="75000"/>
                  </a:schemeClr>
                </a:solidFill>
                <a:latin typeface="Times New Roman" pitchFamily="18" charset="0"/>
                <a:cs typeface="Times New Roman" pitchFamily="18" charset="0"/>
              </a:rPr>
              <a:t>level. </a:t>
            </a:r>
            <a:r>
              <a:rPr lang="en-IN" b="1" dirty="0">
                <a:solidFill>
                  <a:schemeClr val="tx2">
                    <a:lumMod val="75000"/>
                  </a:schemeClr>
                </a:solidFill>
                <a:latin typeface="Times New Roman" pitchFamily="18" charset="0"/>
                <a:cs typeface="Times New Roman" pitchFamily="18" charset="0"/>
              </a:rPr>
              <a:t>Organic animal production  ensures environmentally safe, chemical-residue free healthy foods and a high standard of animal welfare. </a:t>
            </a:r>
            <a:endParaRPr lang="en-US" b="1" dirty="0">
              <a:solidFill>
                <a:schemeClr val="tx2">
                  <a:lumMod val="75000"/>
                </a:schemeClr>
              </a:solidFill>
              <a:latin typeface="Times New Roman" pitchFamily="18" charset="0"/>
              <a:cs typeface="Times New Roman" pitchFamily="18" charset="0"/>
            </a:endParaRPr>
          </a:p>
          <a:p>
            <a:pPr marL="7938" indent="-7938" algn="just"/>
            <a:endParaRPr lang="en-IN" sz="2800" b="1" dirty="0" smtClean="0">
              <a:latin typeface="Times New Roman" pitchFamily="18" charset="0"/>
              <a:cs typeface="Times New Roman" pitchFamily="18" charset="0"/>
            </a:endParaRPr>
          </a:p>
          <a:p>
            <a:pPr marL="7938" indent="-7938" algn="just">
              <a:buFont typeface="Wingdings" pitchFamily="2" charset="2"/>
              <a:buChar char="Ø"/>
            </a:pPr>
            <a:r>
              <a:rPr lang="en-IN" b="1" dirty="0">
                <a:solidFill>
                  <a:srgbClr val="7030A0"/>
                </a:solidFill>
                <a:latin typeface="Times New Roman" pitchFamily="18" charset="0"/>
                <a:cs typeface="Times New Roman" pitchFamily="18" charset="0"/>
              </a:rPr>
              <a:t>Organic animal husbandry, being a system of livestock production that promotes the use of organic and biodegradable inputs from the ecosystem in terms of animal nutrition, animal health, animal housing and breeding offers enormous </a:t>
            </a:r>
            <a:r>
              <a:rPr lang="en-IN" b="1" dirty="0" smtClean="0">
                <a:solidFill>
                  <a:srgbClr val="7030A0"/>
                </a:solidFill>
                <a:latin typeface="Times New Roman" pitchFamily="18" charset="0"/>
                <a:cs typeface="Times New Roman" pitchFamily="18" charset="0"/>
              </a:rPr>
              <a:t>potential.</a:t>
            </a:r>
            <a:endParaRPr lang="en-IN" b="1" dirty="0">
              <a:solidFill>
                <a:srgbClr val="7030A0"/>
              </a:solidFill>
              <a:latin typeface="Times New Roman" pitchFamily="18" charset="0"/>
              <a:cs typeface="Times New Roman" pitchFamily="18" charset="0"/>
            </a:endParaRPr>
          </a:p>
          <a:p>
            <a:pPr marL="0" indent="0">
              <a:buNone/>
            </a:pPr>
            <a:endParaRPr lang="en-US" b="1" dirty="0"/>
          </a:p>
        </p:txBody>
      </p:sp>
    </p:spTree>
    <p:extLst>
      <p:ext uri="{BB962C8B-B14F-4D97-AF65-F5344CB8AC3E}">
        <p14:creationId xmlns:p14="http://schemas.microsoft.com/office/powerpoint/2010/main" val="1775852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B050"/>
                </a:solidFill>
                <a:latin typeface="Times New Roman" pitchFamily="18" charset="0"/>
                <a:cs typeface="Times New Roman" pitchFamily="18" charset="0"/>
              </a:rPr>
              <a:t>PRINCIPLES OF ORGANIC LIVESTOCK PRODUCTION </a:t>
            </a:r>
            <a:endParaRPr lang="en-US" dirty="0"/>
          </a:p>
        </p:txBody>
      </p:sp>
      <p:sp>
        <p:nvSpPr>
          <p:cNvPr id="3" name="Content Placeholder 2"/>
          <p:cNvSpPr>
            <a:spLocks noGrp="1"/>
          </p:cNvSpPr>
          <p:nvPr>
            <p:ph idx="1"/>
          </p:nvPr>
        </p:nvSpPr>
        <p:spPr>
          <a:xfrm>
            <a:off x="228600" y="1600200"/>
            <a:ext cx="8686800" cy="5105400"/>
          </a:xfrm>
        </p:spPr>
        <p:txBody>
          <a:bodyPr>
            <a:normAutofit fontScale="70000" lnSpcReduction="20000"/>
          </a:bodyPr>
          <a:lstStyle/>
          <a:p>
            <a:pPr algn="just" eaLnBrk="0" hangingPunct="0">
              <a:buFont typeface="Wingdings" pitchFamily="2" charset="2"/>
              <a:buChar char="Ø"/>
            </a:pPr>
            <a:r>
              <a:rPr lang="en-US" b="1" dirty="0" smtClean="0">
                <a:solidFill>
                  <a:srgbClr val="7030A0"/>
                </a:solidFill>
                <a:latin typeface="Times New Roman" pitchFamily="18" charset="0"/>
                <a:cs typeface="Times New Roman" pitchFamily="18" charset="0"/>
              </a:rPr>
              <a:t>Land-based </a:t>
            </a:r>
            <a:r>
              <a:rPr lang="en-US" b="1" dirty="0">
                <a:solidFill>
                  <a:srgbClr val="7030A0"/>
                </a:solidFill>
                <a:latin typeface="Times New Roman" pitchFamily="18" charset="0"/>
                <a:cs typeface="Times New Roman" pitchFamily="18" charset="0"/>
              </a:rPr>
              <a:t>activity. Reliance on external inputs, namely fertilizer, concentrate and routine use of veterinary drugs is replaced through management and farm derived resources</a:t>
            </a:r>
          </a:p>
          <a:p>
            <a:pPr algn="just" eaLnBrk="0" hangingPunct="0"/>
            <a:endParaRPr lang="en-US" b="1" dirty="0">
              <a:latin typeface="Times New Roman" pitchFamily="18" charset="0"/>
              <a:cs typeface="Times New Roman" pitchFamily="18" charset="0"/>
            </a:endParaRPr>
          </a:p>
          <a:p>
            <a:pPr algn="just" eaLnBrk="0" hangingPunct="0">
              <a:buFont typeface="Wingdings" pitchFamily="2" charset="2"/>
              <a:buChar char="Ø"/>
            </a:pPr>
            <a:r>
              <a:rPr lang="en-US" b="1" dirty="0">
                <a:solidFill>
                  <a:srgbClr val="FF0000"/>
                </a:solidFill>
                <a:latin typeface="Times New Roman" pitchFamily="18" charset="0"/>
                <a:cs typeface="Times New Roman" pitchFamily="18" charset="0"/>
              </a:rPr>
              <a:t>Forage production relies on nitrogen fixation of legumes, hence legume content is therefore one of the important factors in forage productivity on organic farms</a:t>
            </a:r>
          </a:p>
          <a:p>
            <a:pPr algn="just" eaLnBrk="0" hangingPunct="0"/>
            <a:endParaRPr lang="en-US" b="1" dirty="0">
              <a:latin typeface="Times New Roman" pitchFamily="18" charset="0"/>
              <a:cs typeface="Times New Roman" pitchFamily="18" charset="0"/>
            </a:endParaRPr>
          </a:p>
          <a:p>
            <a:pPr algn="just" eaLnBrk="0" hangingPunct="0">
              <a:buFont typeface="Wingdings" pitchFamily="2" charset="2"/>
              <a:buChar char="Ø"/>
            </a:pPr>
            <a:r>
              <a:rPr lang="en-US" b="1" dirty="0">
                <a:solidFill>
                  <a:srgbClr val="002060"/>
                </a:solidFill>
                <a:latin typeface="Times New Roman" pitchFamily="18" charset="0"/>
                <a:cs typeface="Times New Roman" pitchFamily="18" charset="0"/>
              </a:rPr>
              <a:t>Reduction in the amount of concentrates by up to 40%. Reduced concentrate feeding leads to a higher demand in forage (in quantity as well as quality) </a:t>
            </a:r>
          </a:p>
          <a:p>
            <a:pPr algn="just" eaLnBrk="0" hangingPunct="0"/>
            <a:endParaRPr lang="en-US" b="1" dirty="0">
              <a:latin typeface="Times New Roman" pitchFamily="18" charset="0"/>
              <a:cs typeface="Times New Roman" pitchFamily="18" charset="0"/>
            </a:endParaRPr>
          </a:p>
          <a:p>
            <a:pPr algn="just" eaLnBrk="0" hangingPunct="0">
              <a:buFont typeface="Wingdings" pitchFamily="2" charset="2"/>
              <a:buChar char="Ø"/>
            </a:pPr>
            <a:r>
              <a:rPr lang="en-US" b="1" dirty="0">
                <a:solidFill>
                  <a:srgbClr val="00B050"/>
                </a:solidFill>
                <a:latin typeface="Times New Roman" pitchFamily="18" charset="0"/>
                <a:cs typeface="Times New Roman" pitchFamily="18" charset="0"/>
              </a:rPr>
              <a:t>Good animal health and welfare (outdoor, free-range, maximum access to pasture, combination of preventative management, good supervision for early detection and alternative treatment, especially the use of homeopathy and, in severe cases, the use of conventional veterinary treatment to maintain animal health</a:t>
            </a:r>
            <a:r>
              <a:rPr lang="en-US" b="1" dirty="0" smtClean="0">
                <a:solidFill>
                  <a:srgbClr val="00B050"/>
                </a:solidFill>
                <a:latin typeface="Times New Roman" pitchFamily="18" charset="0"/>
                <a:cs typeface="Times New Roman" pitchFamily="18" charset="0"/>
              </a:rPr>
              <a:t>.</a:t>
            </a:r>
            <a:endParaRPr lang="en-US" b="1"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132983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152400"/>
            <a:ext cx="8229600" cy="1858963"/>
          </a:xfrm>
        </p:spPr>
        <p:txBody>
          <a:bodyPr>
            <a:normAutofit/>
          </a:bodyPr>
          <a:lstStyle/>
          <a:p>
            <a:pPr eaLnBrk="1" hangingPunct="1"/>
            <a:r>
              <a:rPr lang="en-US" sz="4000" b="1" dirty="0" smtClean="0">
                <a:solidFill>
                  <a:srgbClr val="FF0000"/>
                </a:solidFill>
              </a:rPr>
              <a:t>AREAS OF CONSIDERATION FOR ORGANIC LIVESTOCK PRODUCTION</a:t>
            </a:r>
          </a:p>
        </p:txBody>
      </p:sp>
      <p:sp>
        <p:nvSpPr>
          <p:cNvPr id="5123" name="Rectangle 3"/>
          <p:cNvSpPr>
            <a:spLocks noGrp="1" noChangeArrowheads="1"/>
          </p:cNvSpPr>
          <p:nvPr>
            <p:ph idx="1"/>
          </p:nvPr>
        </p:nvSpPr>
        <p:spPr>
          <a:xfrm>
            <a:off x="228600" y="2209800"/>
            <a:ext cx="8763000" cy="4114800"/>
          </a:xfrm>
        </p:spPr>
        <p:txBody>
          <a:bodyPr/>
          <a:lstStyle/>
          <a:p>
            <a:pPr eaLnBrk="1" hangingPunct="1"/>
            <a:r>
              <a:rPr lang="en-US" sz="3600" dirty="0" smtClean="0"/>
              <a:t>Origin of Livestock </a:t>
            </a:r>
          </a:p>
          <a:p>
            <a:pPr eaLnBrk="1" hangingPunct="1"/>
            <a:r>
              <a:rPr lang="en-US" sz="3600" dirty="0" smtClean="0"/>
              <a:t>Livestock Feed </a:t>
            </a:r>
          </a:p>
          <a:p>
            <a:pPr eaLnBrk="1" hangingPunct="1"/>
            <a:r>
              <a:rPr lang="en-US" sz="3600" dirty="0" smtClean="0"/>
              <a:t>Living Conditions </a:t>
            </a:r>
          </a:p>
          <a:p>
            <a:pPr eaLnBrk="1" hangingPunct="1"/>
            <a:r>
              <a:rPr lang="en-US" sz="3600" dirty="0" smtClean="0"/>
              <a:t>Waste Management </a:t>
            </a:r>
          </a:p>
          <a:p>
            <a:pPr eaLnBrk="1" hangingPunct="1"/>
            <a:r>
              <a:rPr lang="en-US" sz="3600" dirty="0" smtClean="0"/>
              <a:t>Health Care </a:t>
            </a:r>
          </a:p>
          <a:p>
            <a:pPr eaLnBrk="1" hangingPunct="1"/>
            <a:r>
              <a:rPr lang="en-US" sz="3600" dirty="0" smtClean="0"/>
              <a:t>Record Keeping/Audit Trail</a:t>
            </a:r>
            <a:endParaRPr lang="en-US" sz="2800" dirty="0" smtClean="0"/>
          </a:p>
        </p:txBody>
      </p:sp>
    </p:spTree>
    <p:extLst>
      <p:ext uri="{BB962C8B-B14F-4D97-AF65-F5344CB8AC3E}">
        <p14:creationId xmlns:p14="http://schemas.microsoft.com/office/powerpoint/2010/main" val="465426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848600" cy="685800"/>
          </a:xfrm>
        </p:spPr>
        <p:txBody>
          <a:bodyPr>
            <a:noAutofit/>
          </a:bodyPr>
          <a:lstStyle/>
          <a:p>
            <a:r>
              <a:rPr lang="en-US" sz="2800" b="1" dirty="0" smtClean="0">
                <a:solidFill>
                  <a:srgbClr val="00B050"/>
                </a:solidFill>
                <a:latin typeface="Times New Roman" pitchFamily="18" charset="0"/>
                <a:cs typeface="Times New Roman" pitchFamily="18" charset="0"/>
              </a:rPr>
              <a:t>OPPORTUNITIES AND CHALLENGES</a:t>
            </a:r>
            <a:endParaRPr lang="en-US" sz="2800" dirty="0"/>
          </a:p>
        </p:txBody>
      </p:sp>
      <p:sp>
        <p:nvSpPr>
          <p:cNvPr id="3" name="Content Placeholder 2"/>
          <p:cNvSpPr>
            <a:spLocks noGrp="1"/>
          </p:cNvSpPr>
          <p:nvPr>
            <p:ph idx="1"/>
          </p:nvPr>
        </p:nvSpPr>
        <p:spPr>
          <a:xfrm>
            <a:off x="76200" y="609600"/>
            <a:ext cx="9067800" cy="6248400"/>
          </a:xfrm>
        </p:spPr>
        <p:txBody>
          <a:bodyPr>
            <a:noAutofit/>
          </a:bodyPr>
          <a:lstStyle/>
          <a:p>
            <a:pPr algn="just">
              <a:buFont typeface="Wingdings" pitchFamily="2" charset="2"/>
              <a:buChar char="Ø"/>
            </a:pPr>
            <a:r>
              <a:rPr lang="en-US" sz="1800" dirty="0" smtClean="0">
                <a:latin typeface="Times New Roman" pitchFamily="18" charset="0"/>
                <a:cs typeface="Times New Roman" pitchFamily="18" charset="0"/>
              </a:rPr>
              <a:t>Nepal is </a:t>
            </a:r>
            <a:r>
              <a:rPr lang="en-US" sz="1800" dirty="0">
                <a:latin typeface="Times New Roman" pitchFamily="18" charset="0"/>
                <a:cs typeface="Times New Roman" pitchFamily="18" charset="0"/>
              </a:rPr>
              <a:t>endowed with </a:t>
            </a:r>
            <a:r>
              <a:rPr lang="en-US" sz="1800" dirty="0" smtClean="0">
                <a:latin typeface="Times New Roman" pitchFamily="18" charset="0"/>
                <a:cs typeface="Times New Roman" pitchFamily="18" charset="0"/>
              </a:rPr>
              <a:t>rich fodder and </a:t>
            </a:r>
            <a:r>
              <a:rPr lang="en-US" sz="1800" dirty="0">
                <a:latin typeface="Times New Roman" pitchFamily="18" charset="0"/>
                <a:cs typeface="Times New Roman" pitchFamily="18" charset="0"/>
              </a:rPr>
              <a:t>forage resource base </a:t>
            </a:r>
            <a:r>
              <a:rPr lang="en-US" sz="1800" dirty="0" smtClean="0">
                <a:latin typeface="Times New Roman" pitchFamily="18" charset="0"/>
                <a:cs typeface="Times New Roman" pitchFamily="18" charset="0"/>
              </a:rPr>
              <a:t>{</a:t>
            </a:r>
            <a:r>
              <a:rPr lang="en-US" sz="1800" dirty="0"/>
              <a:t>Bauhinia species: </a:t>
            </a:r>
            <a:r>
              <a:rPr lang="en-US" sz="1800" dirty="0" err="1"/>
              <a:t>Tanki</a:t>
            </a:r>
            <a:r>
              <a:rPr lang="en-US" sz="1800" dirty="0"/>
              <a:t> (Bauhinia </a:t>
            </a:r>
            <a:r>
              <a:rPr lang="en-US" sz="1800" dirty="0" err="1"/>
              <a:t>purpurea</a:t>
            </a:r>
            <a:r>
              <a:rPr lang="en-US" sz="1800" dirty="0"/>
              <a:t> Linn) and </a:t>
            </a:r>
            <a:r>
              <a:rPr lang="en-US" sz="1800" dirty="0" err="1"/>
              <a:t>Koiralo</a:t>
            </a:r>
            <a:r>
              <a:rPr lang="en-US" sz="1800" dirty="0"/>
              <a:t> (Bauhinia </a:t>
            </a:r>
            <a:r>
              <a:rPr lang="en-US" sz="1800" dirty="0" err="1"/>
              <a:t>variegata</a:t>
            </a:r>
            <a:r>
              <a:rPr lang="en-US" sz="1800" dirty="0"/>
              <a:t> Linn)</a:t>
            </a:r>
            <a:r>
              <a:rPr lang="en-US" sz="1800" dirty="0"/>
              <a:t>, </a:t>
            </a:r>
            <a:r>
              <a:rPr lang="en-US" sz="1800" dirty="0" err="1"/>
              <a:t>Dudhilo</a:t>
            </a:r>
            <a:r>
              <a:rPr lang="en-US" sz="1800" dirty="0"/>
              <a:t> (</a:t>
            </a:r>
            <a:r>
              <a:rPr lang="en-US" sz="1800" dirty="0" err="1"/>
              <a:t>Ficus</a:t>
            </a:r>
            <a:r>
              <a:rPr lang="en-US" sz="1800" dirty="0"/>
              <a:t> </a:t>
            </a:r>
            <a:r>
              <a:rPr lang="en-US" sz="1800" dirty="0" err="1"/>
              <a:t>nemoralis</a:t>
            </a:r>
            <a:r>
              <a:rPr lang="en-US" sz="1800" dirty="0"/>
              <a:t>), </a:t>
            </a:r>
            <a:r>
              <a:rPr lang="en-US" sz="1800" dirty="0" err="1"/>
              <a:t>Bhimal</a:t>
            </a:r>
            <a:r>
              <a:rPr lang="en-US" sz="1800" dirty="0"/>
              <a:t> (</a:t>
            </a:r>
            <a:r>
              <a:rPr lang="en-US" sz="1800" dirty="0" err="1"/>
              <a:t>Grewia</a:t>
            </a:r>
            <a:r>
              <a:rPr lang="en-US" sz="1800" dirty="0"/>
              <a:t> </a:t>
            </a:r>
            <a:r>
              <a:rPr lang="en-US" sz="1800" dirty="0" err="1"/>
              <a:t>optiva</a:t>
            </a:r>
            <a:r>
              <a:rPr lang="en-US" sz="1800" dirty="0"/>
              <a:t>), </a:t>
            </a:r>
            <a:r>
              <a:rPr lang="en-US" sz="1800" dirty="0" err="1"/>
              <a:t>Ipil-ipil</a:t>
            </a:r>
            <a:r>
              <a:rPr lang="en-US" sz="1800" dirty="0"/>
              <a:t> (</a:t>
            </a:r>
            <a:r>
              <a:rPr lang="en-US" sz="1800" dirty="0" err="1"/>
              <a:t>Leucaena</a:t>
            </a:r>
            <a:r>
              <a:rPr lang="en-US" sz="1800" dirty="0"/>
              <a:t> </a:t>
            </a:r>
            <a:r>
              <a:rPr lang="en-US" sz="1800" dirty="0" err="1"/>
              <a:t>leucocephala</a:t>
            </a:r>
            <a:r>
              <a:rPr lang="en-US" sz="1800" dirty="0"/>
              <a:t> (Lam.) de Wit., </a:t>
            </a:r>
            <a:r>
              <a:rPr lang="en-US" sz="1800" dirty="0" err="1" smtClean="0">
                <a:latin typeface="Times New Roman" pitchFamily="18" charset="0"/>
                <a:cs typeface="Times New Roman" pitchFamily="18" charset="0"/>
              </a:rPr>
              <a:t>etc</a:t>
            </a:r>
            <a:r>
              <a:rPr lang="en-US" sz="1800" dirty="0" smtClean="0">
                <a:latin typeface="Times New Roman" pitchFamily="18" charset="0"/>
                <a:cs typeface="Times New Roman" pitchFamily="18" charset="0"/>
              </a:rPr>
              <a:t> </a:t>
            </a:r>
            <a:r>
              <a:rPr lang="en-US" sz="1800" dirty="0">
                <a:latin typeface="Times New Roman" pitchFamily="18" charset="0"/>
                <a:cs typeface="Times New Roman" pitchFamily="18" charset="0"/>
              </a:rPr>
              <a:t>), </a:t>
            </a:r>
            <a:r>
              <a:rPr lang="en-US" sz="1800" dirty="0" smtClean="0">
                <a:latin typeface="Times New Roman" pitchFamily="18" charset="0"/>
                <a:cs typeface="Times New Roman" pitchFamily="18" charset="0"/>
              </a:rPr>
              <a:t>orchards </a:t>
            </a:r>
            <a:r>
              <a:rPr lang="en-US" sz="1800" dirty="0">
                <a:latin typeface="Times New Roman" pitchFamily="18" charset="0"/>
                <a:cs typeface="Times New Roman" pitchFamily="18" charset="0"/>
              </a:rPr>
              <a:t>and common grazing lands, cultivated fodder like oat, </a:t>
            </a:r>
            <a:r>
              <a:rPr lang="en-US" sz="1800" dirty="0" err="1">
                <a:latin typeface="Times New Roman" pitchFamily="18" charset="0"/>
                <a:cs typeface="Times New Roman" pitchFamily="18" charset="0"/>
              </a:rPr>
              <a:t>berseem</a:t>
            </a:r>
            <a:r>
              <a:rPr lang="en-US" sz="1800" dirty="0">
                <a:latin typeface="Times New Roman" pitchFamily="18" charset="0"/>
                <a:cs typeface="Times New Roman" pitchFamily="18" charset="0"/>
              </a:rPr>
              <a:t>, </a:t>
            </a:r>
            <a:r>
              <a:rPr lang="en-US" sz="1800" dirty="0" smtClean="0">
                <a:latin typeface="Times New Roman" pitchFamily="18" charset="0"/>
                <a:cs typeface="Times New Roman" pitchFamily="18" charset="0"/>
              </a:rPr>
              <a:t>crop </a:t>
            </a:r>
            <a:r>
              <a:rPr lang="en-US" sz="1800" dirty="0">
                <a:latin typeface="Times New Roman" pitchFamily="18" charset="0"/>
                <a:cs typeface="Times New Roman" pitchFamily="18" charset="0"/>
              </a:rPr>
              <a:t>residues}. However, these resources  are at a considerable neglect at the hands of researchers, planners and the development agencies. </a:t>
            </a:r>
            <a:endParaRPr lang="en-US" sz="1800" dirty="0" smtClean="0">
              <a:latin typeface="Times New Roman" pitchFamily="18" charset="0"/>
              <a:cs typeface="Times New Roman" pitchFamily="18" charset="0"/>
            </a:endParaRPr>
          </a:p>
          <a:p>
            <a:pPr algn="just">
              <a:buFont typeface="Wingdings" pitchFamily="2" charset="2"/>
              <a:buChar char="Ø"/>
            </a:pPr>
            <a:endParaRPr lang="en-IN" sz="1800" dirty="0">
              <a:latin typeface="Times New Roman" pitchFamily="18" charset="0"/>
              <a:cs typeface="Times New Roman" pitchFamily="18" charset="0"/>
            </a:endParaRPr>
          </a:p>
          <a:p>
            <a:pPr algn="just">
              <a:buFont typeface="Wingdings" pitchFamily="2" charset="2"/>
              <a:buChar char="Ø"/>
            </a:pPr>
            <a:r>
              <a:rPr lang="en-US" sz="1800" dirty="0">
                <a:latin typeface="Times New Roman" pitchFamily="18" charset="0"/>
                <a:cs typeface="Times New Roman" pitchFamily="18" charset="0"/>
              </a:rPr>
              <a:t> </a:t>
            </a:r>
            <a:r>
              <a:rPr lang="en-IN" sz="1800" dirty="0">
                <a:latin typeface="Times New Roman" pitchFamily="18" charset="0"/>
                <a:cs typeface="Times New Roman" pitchFamily="18" charset="0"/>
              </a:rPr>
              <a:t>Poor housing, equipment and hygiene. </a:t>
            </a:r>
            <a:r>
              <a:rPr lang="en-US" sz="1800" dirty="0">
                <a:latin typeface="Times New Roman" pitchFamily="18" charset="0"/>
                <a:cs typeface="Times New Roman" pitchFamily="18" charset="0"/>
              </a:rPr>
              <a:t>Control of internal parasites represents one of the biggest </a:t>
            </a:r>
            <a:r>
              <a:rPr lang="en-US" sz="1800" dirty="0" smtClean="0">
                <a:latin typeface="Times New Roman" pitchFamily="18" charset="0"/>
                <a:cs typeface="Times New Roman" pitchFamily="18" charset="0"/>
              </a:rPr>
              <a:t>challenges in rural areas of Nepal. </a:t>
            </a:r>
            <a:r>
              <a:rPr lang="en-US" sz="1800" dirty="0">
                <a:latin typeface="Times New Roman" pitchFamily="18" charset="0"/>
                <a:cs typeface="Times New Roman" pitchFamily="18" charset="0"/>
              </a:rPr>
              <a:t>Management practices such as clean grazing systems, integrating woody species in livestock feeding, mixed stocking, rotational grazing, plant based products, homeopathy and other traditional practices need proper documentation and validation (ethno-veterinary plants</a:t>
            </a:r>
            <a:r>
              <a:rPr lang="en-US" sz="1800" dirty="0" smtClean="0">
                <a:latin typeface="Times New Roman" pitchFamily="18" charset="0"/>
                <a:cs typeface="Times New Roman" pitchFamily="18" charset="0"/>
              </a:rPr>
              <a:t>).</a:t>
            </a:r>
          </a:p>
          <a:p>
            <a:pPr marL="0" indent="0" algn="just">
              <a:buNone/>
            </a:pPr>
            <a:endParaRPr lang="en-IN" sz="1800" dirty="0">
              <a:latin typeface="Times New Roman" pitchFamily="18" charset="0"/>
              <a:cs typeface="Times New Roman" pitchFamily="18" charset="0"/>
            </a:endParaRPr>
          </a:p>
          <a:p>
            <a:pPr algn="just">
              <a:buFont typeface="Wingdings" pitchFamily="2" charset="2"/>
              <a:buChar char="Ø"/>
            </a:pPr>
            <a:r>
              <a:rPr lang="en-GB" sz="1800" dirty="0">
                <a:latin typeface="Times New Roman" pitchFamily="18" charset="0"/>
                <a:cs typeface="Times New Roman" pitchFamily="18" charset="0"/>
              </a:rPr>
              <a:t>The animal husbandry practices adopted by the farmers and pastoralists are mostly traditional and as such are very close to organic livestock production systems when contrasted with the organic livestock standards. </a:t>
            </a:r>
            <a:endParaRPr lang="en-GB" sz="1800" dirty="0" smtClean="0">
              <a:latin typeface="Times New Roman" pitchFamily="18" charset="0"/>
              <a:cs typeface="Times New Roman" pitchFamily="18" charset="0"/>
            </a:endParaRPr>
          </a:p>
          <a:p>
            <a:pPr algn="just">
              <a:buFont typeface="Wingdings" pitchFamily="2" charset="2"/>
              <a:buChar char="Ø"/>
            </a:pPr>
            <a:endParaRPr lang="en-IN" sz="1800" dirty="0">
              <a:latin typeface="Times New Roman" pitchFamily="18" charset="0"/>
              <a:cs typeface="Times New Roman" pitchFamily="18" charset="0"/>
            </a:endParaRPr>
          </a:p>
          <a:p>
            <a:pPr algn="just" eaLnBrk="0" hangingPunct="0">
              <a:buFont typeface="Wingdings" pitchFamily="2" charset="2"/>
              <a:buChar char="Ø"/>
            </a:pPr>
            <a:r>
              <a:rPr lang="en-IN" sz="1800" dirty="0">
                <a:latin typeface="Times New Roman" pitchFamily="18" charset="0"/>
                <a:cs typeface="Times New Roman" pitchFamily="18" charset="0"/>
              </a:rPr>
              <a:t>In general, there is inadequate awareness about organic production practices and animal welfare </a:t>
            </a:r>
            <a:r>
              <a:rPr lang="en-IN" sz="1800" dirty="0" smtClean="0">
                <a:latin typeface="Times New Roman" pitchFamily="18" charset="0"/>
                <a:cs typeface="Times New Roman" pitchFamily="18" charset="0"/>
              </a:rPr>
              <a:t>issues both in farmer and government level. </a:t>
            </a:r>
            <a:r>
              <a:rPr lang="en-IN" sz="1800" dirty="0">
                <a:latin typeface="Times New Roman" pitchFamily="18" charset="0"/>
                <a:cs typeface="Times New Roman" pitchFamily="18" charset="0"/>
              </a:rPr>
              <a:t>The location specific organic livestock production demonstration farms need to be established to generate awareness on organic animal husbandry practices</a:t>
            </a:r>
            <a:r>
              <a:rPr lang="en-IN" sz="1800" dirty="0" smtClean="0">
                <a:latin typeface="Times New Roman" pitchFamily="18" charset="0"/>
                <a:cs typeface="Times New Roman" pitchFamily="18" charset="0"/>
              </a:rPr>
              <a:t>.</a:t>
            </a: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3337758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solidFill>
                  <a:srgbClr val="00B050"/>
                </a:solidFill>
                <a:latin typeface="Times New Roman" pitchFamily="18" charset="0"/>
                <a:cs typeface="Times New Roman" pitchFamily="18" charset="0"/>
              </a:rPr>
              <a:t>THEREFORE:</a:t>
            </a:r>
            <a:endParaRPr lang="en-US" dirty="0"/>
          </a:p>
        </p:txBody>
      </p:sp>
      <p:sp>
        <p:nvSpPr>
          <p:cNvPr id="3" name="Content Placeholder 2"/>
          <p:cNvSpPr>
            <a:spLocks noGrp="1"/>
          </p:cNvSpPr>
          <p:nvPr>
            <p:ph idx="1"/>
          </p:nvPr>
        </p:nvSpPr>
        <p:spPr/>
        <p:txBody>
          <a:bodyPr>
            <a:normAutofit fontScale="77500" lnSpcReduction="20000"/>
          </a:bodyPr>
          <a:lstStyle/>
          <a:p>
            <a:pPr algn="just">
              <a:buFont typeface="Wingdings" pitchFamily="2" charset="2"/>
              <a:buChar char="Ø"/>
            </a:pPr>
            <a:r>
              <a:rPr lang="en-IN" dirty="0" smtClean="0">
                <a:latin typeface="Times New Roman" pitchFamily="18" charset="0"/>
                <a:cs typeface="Times New Roman" pitchFamily="18" charset="0"/>
              </a:rPr>
              <a:t>Prospects </a:t>
            </a:r>
            <a:r>
              <a:rPr lang="en-IN" dirty="0">
                <a:latin typeface="Times New Roman" pitchFamily="18" charset="0"/>
                <a:cs typeface="Times New Roman" pitchFamily="18" charset="0"/>
              </a:rPr>
              <a:t>of organic animal husbandry are bright in </a:t>
            </a:r>
            <a:r>
              <a:rPr lang="en-IN" dirty="0" smtClean="0">
                <a:latin typeface="Times New Roman" pitchFamily="18" charset="0"/>
                <a:cs typeface="Times New Roman" pitchFamily="18" charset="0"/>
              </a:rPr>
              <a:t>Nepal, </a:t>
            </a:r>
            <a:r>
              <a:rPr lang="en-IN" dirty="0">
                <a:latin typeface="Times New Roman" pitchFamily="18" charset="0"/>
                <a:cs typeface="Times New Roman" pitchFamily="18" charset="0"/>
              </a:rPr>
              <a:t>especially due to its physiography, favourable climate and likely expected increase in organic livestock products.</a:t>
            </a:r>
          </a:p>
          <a:p>
            <a:pPr algn="just">
              <a:buFont typeface="Wingdings" pitchFamily="2" charset="2"/>
              <a:buChar char="Ø"/>
            </a:pPr>
            <a:r>
              <a:rPr lang="en-US" dirty="0">
                <a:latin typeface="Times New Roman" pitchFamily="18" charset="0"/>
                <a:cs typeface="Times New Roman" pitchFamily="18" charset="0"/>
              </a:rPr>
              <a:t>Some animal management practices are compatible to organic farming. </a:t>
            </a:r>
            <a:r>
              <a:rPr lang="en-GB" dirty="0">
                <a:latin typeface="Times New Roman" pitchFamily="18" charset="0"/>
                <a:cs typeface="Times New Roman" pitchFamily="18" charset="0"/>
              </a:rPr>
              <a:t>Hence, conversion to organic livestock production system would be much easier if technical and marketing support is extended beyond crops to cover livestock.</a:t>
            </a:r>
            <a:endParaRPr lang="en-US" dirty="0">
              <a:latin typeface="Times New Roman" pitchFamily="18" charset="0"/>
              <a:cs typeface="Times New Roman" pitchFamily="18" charset="0"/>
            </a:endParaRPr>
          </a:p>
          <a:p>
            <a:pPr algn="just">
              <a:buFont typeface="Wingdings" pitchFamily="2" charset="2"/>
              <a:buChar char="Ø"/>
            </a:pPr>
            <a:r>
              <a:rPr lang="en-IN" dirty="0">
                <a:latin typeface="Times New Roman" pitchFamily="18" charset="0"/>
                <a:cs typeface="Times New Roman" pitchFamily="18" charset="0"/>
              </a:rPr>
              <a:t>Organic livestock farming is still evolving and it will take some time to become sustainable on its own. This underscores the need for more research on organic alternatives, including medications, feeds and feeding practices that are compatible with organic management practices and standards.</a:t>
            </a:r>
          </a:p>
          <a:p>
            <a:pPr algn="just">
              <a:buFont typeface="Wingdings" pitchFamily="2" charset="2"/>
              <a:buChar char="Ø"/>
            </a:pPr>
            <a:endParaRPr lang="en-US" sz="2800" dirty="0" smtClean="0">
              <a:latin typeface="Times New Roman" pitchFamily="18" charset="0"/>
              <a:cs typeface="Times New Roman" pitchFamily="18" charset="0"/>
            </a:endParaRPr>
          </a:p>
          <a:p>
            <a:pPr marL="0" indent="0">
              <a:buNone/>
            </a:pPr>
            <a:endParaRPr lang="en-US" dirty="0"/>
          </a:p>
        </p:txBody>
      </p:sp>
    </p:spTree>
    <p:extLst>
      <p:ext uri="{BB962C8B-B14F-4D97-AF65-F5344CB8AC3E}">
        <p14:creationId xmlns:p14="http://schemas.microsoft.com/office/powerpoint/2010/main" val="3237073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143000"/>
          </a:xfrm>
        </p:spPr>
        <p:txBody>
          <a:bodyPr/>
          <a:lstStyle/>
          <a:p>
            <a:r>
              <a:rPr lang="en-US" b="1" dirty="0" smtClean="0">
                <a:solidFill>
                  <a:schemeClr val="tx2">
                    <a:lumMod val="60000"/>
                    <a:lumOff val="40000"/>
                  </a:schemeClr>
                </a:solidFill>
              </a:rPr>
              <a:t>Organic Dairy Production</a:t>
            </a:r>
            <a:endParaRPr lang="en-US" b="1" dirty="0">
              <a:solidFill>
                <a:schemeClr val="tx2">
                  <a:lumMod val="60000"/>
                  <a:lumOff val="40000"/>
                </a:schemeClr>
              </a:solidFill>
            </a:endParaRPr>
          </a:p>
        </p:txBody>
      </p:sp>
    </p:spTree>
    <p:extLst>
      <p:ext uri="{BB962C8B-B14F-4D97-AF65-F5344CB8AC3E}">
        <p14:creationId xmlns:p14="http://schemas.microsoft.com/office/powerpoint/2010/main" val="4222366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a:t>Organic Dairy farming means raising animals </a:t>
            </a:r>
            <a:r>
              <a:rPr lang="en-US" dirty="0" smtClean="0"/>
              <a:t>on </a:t>
            </a:r>
            <a:r>
              <a:rPr lang="en-US" dirty="0"/>
              <a:t>organic feed (i.e. pastures cultivated without the use </a:t>
            </a:r>
            <a:r>
              <a:rPr lang="en-US" dirty="0" smtClean="0"/>
              <a:t>of fertilizers </a:t>
            </a:r>
            <a:r>
              <a:rPr lang="en-US" dirty="0"/>
              <a:t>or pesticides), have access to pasture </a:t>
            </a:r>
            <a:r>
              <a:rPr lang="en-US" dirty="0" smtClean="0"/>
              <a:t>or outside</a:t>
            </a:r>
            <a:r>
              <a:rPr lang="en-US" dirty="0"/>
              <a:t>, along with the restricted usage of </a:t>
            </a:r>
            <a:r>
              <a:rPr lang="en-US" dirty="0" smtClean="0"/>
              <a:t>antibiotics </a:t>
            </a:r>
            <a:r>
              <a:rPr lang="en-US" dirty="0"/>
              <a:t>and hormones. Products obtained from Organic </a:t>
            </a:r>
            <a:r>
              <a:rPr lang="en-US" dirty="0" smtClean="0"/>
              <a:t>dairy </a:t>
            </a:r>
            <a:r>
              <a:rPr lang="en-US" dirty="0"/>
              <a:t>farm are the organic dairy products. Organic </a:t>
            </a:r>
            <a:r>
              <a:rPr lang="en-US" dirty="0" smtClean="0"/>
              <a:t>dairy </a:t>
            </a:r>
            <a:r>
              <a:rPr lang="en-US" dirty="0"/>
              <a:t>farming is a system of production, a set of </a:t>
            </a:r>
            <a:r>
              <a:rPr lang="en-US" dirty="0" smtClean="0"/>
              <a:t>goal-based regulations </a:t>
            </a:r>
            <a:r>
              <a:rPr lang="en-US" dirty="0"/>
              <a:t>that allow farmers to manage their </a:t>
            </a:r>
            <a:r>
              <a:rPr lang="en-US" dirty="0" smtClean="0"/>
              <a:t>own particular </a:t>
            </a:r>
            <a:r>
              <a:rPr lang="en-US" dirty="0"/>
              <a:t>situations individually, while </a:t>
            </a:r>
            <a:r>
              <a:rPr lang="en-US" dirty="0" smtClean="0"/>
              <a:t>maintaining </a:t>
            </a:r>
            <a:r>
              <a:rPr lang="en-US" dirty="0"/>
              <a:t>organic integrity.</a:t>
            </a:r>
          </a:p>
        </p:txBody>
      </p:sp>
    </p:spTree>
    <p:extLst>
      <p:ext uri="{BB962C8B-B14F-4D97-AF65-F5344CB8AC3E}">
        <p14:creationId xmlns:p14="http://schemas.microsoft.com/office/powerpoint/2010/main" val="16872393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266</TotalTime>
  <Words>2596</Words>
  <Application>Microsoft Office PowerPoint</Application>
  <PresentationFormat>On-screen Show (4:3)</PresentationFormat>
  <Paragraphs>171</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Organic Production </vt:lpstr>
      <vt:lpstr>Organic Livestock Production</vt:lpstr>
      <vt:lpstr>INTRODUCTION </vt:lpstr>
      <vt:lpstr>PRINCIPLES OF ORGANIC LIVESTOCK PRODUCTION </vt:lpstr>
      <vt:lpstr>AREAS OF CONSIDERATION FOR ORGANIC LIVESTOCK PRODUCTION</vt:lpstr>
      <vt:lpstr>OPPORTUNITIES AND CHALLENGES</vt:lpstr>
      <vt:lpstr>THEREFORE:</vt:lpstr>
      <vt:lpstr>Organic Dairy Production</vt:lpstr>
      <vt:lpstr>Definition</vt:lpstr>
      <vt:lpstr>In an organic dairy farm</vt:lpstr>
      <vt:lpstr>contd...</vt:lpstr>
      <vt:lpstr>contd….</vt:lpstr>
      <vt:lpstr>Conventional Milk vs Organic Milk</vt:lpstr>
      <vt:lpstr>Organic Crop Production</vt:lpstr>
      <vt:lpstr>Definition</vt:lpstr>
      <vt:lpstr>ORGANIC CROPS PRODUCTION Practices</vt:lpstr>
      <vt:lpstr>contd....</vt:lpstr>
      <vt:lpstr>Tools and Practices</vt:lpstr>
      <vt:lpstr>Organic Field Crop Rotation</vt:lpstr>
      <vt:lpstr>Green Manures and Cover Crops</vt:lpstr>
      <vt:lpstr>Manuring and Composting</vt:lpstr>
      <vt:lpstr>Biological Pest Control</vt:lpstr>
      <vt:lpstr>Sanitation</vt:lpstr>
      <vt:lpstr>Tillage and Cultivation</vt:lpstr>
      <vt:lpstr>Mulching</vt:lpstr>
      <vt:lpstr>Supplemental Fertilization</vt:lpstr>
      <vt:lpstr>Biorational Pesticides</vt:lpstr>
      <vt:lpstr>Other Tools and Practices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Organic Production </dc:title>
  <dc:creator>Ananta</dc:creator>
  <cp:lastModifiedBy>Ananta</cp:lastModifiedBy>
  <cp:revision>17</cp:revision>
  <dcterms:created xsi:type="dcterms:W3CDTF">2018-01-28T02:05:55Z</dcterms:created>
  <dcterms:modified xsi:type="dcterms:W3CDTF">2018-01-29T07:03:23Z</dcterms:modified>
</cp:coreProperties>
</file>