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12" r:id="rId14"/>
    <p:sldId id="313" r:id="rId15"/>
    <p:sldId id="314" r:id="rId16"/>
    <p:sldId id="315" r:id="rId17"/>
    <p:sldId id="316" r:id="rId18"/>
    <p:sldId id="270" r:id="rId19"/>
    <p:sldId id="272"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68" r:id="rId37"/>
    <p:sldId id="291" r:id="rId38"/>
    <p:sldId id="308" r:id="rId39"/>
    <p:sldId id="309" r:id="rId40"/>
    <p:sldId id="293" r:id="rId41"/>
    <p:sldId id="306" r:id="rId42"/>
    <p:sldId id="317" r:id="rId43"/>
    <p:sldId id="294" r:id="rId44"/>
    <p:sldId id="307" r:id="rId45"/>
    <p:sldId id="295" r:id="rId46"/>
    <p:sldId id="296" r:id="rId47"/>
    <p:sldId id="297" r:id="rId48"/>
    <p:sldId id="298" r:id="rId49"/>
    <p:sldId id="299" r:id="rId50"/>
    <p:sldId id="300" r:id="rId51"/>
    <p:sldId id="301" r:id="rId52"/>
    <p:sldId id="302" r:id="rId53"/>
    <p:sldId id="318" r:id="rId54"/>
    <p:sldId id="303" r:id="rId55"/>
    <p:sldId id="304" r:id="rId56"/>
    <p:sldId id="319" r:id="rId57"/>
    <p:sldId id="320" r:id="rId58"/>
    <p:sldId id="321" r:id="rId59"/>
    <p:sldId id="322" r:id="rId60"/>
    <p:sldId id="323" r:id="rId61"/>
    <p:sldId id="324" r:id="rId62"/>
    <p:sldId id="325" r:id="rId63"/>
    <p:sldId id="326" r:id="rId64"/>
    <p:sldId id="327" r:id="rId65"/>
    <p:sldId id="328" r:id="rId66"/>
    <p:sldId id="330" r:id="rId67"/>
    <p:sldId id="331" r:id="rId68"/>
    <p:sldId id="332" r:id="rId69"/>
    <p:sldId id="333" r:id="rId70"/>
    <p:sldId id="310" r:id="rId71"/>
    <p:sldId id="290"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287B93-2385-4AA7-980E-CDA403810177}" type="datetimeFigureOut">
              <a:rPr lang="en-US" smtClean="0"/>
              <a:t>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2ACF53-5680-41F3-BE3B-38EFB23EE7AE}" type="slidenum">
              <a:rPr lang="en-US" smtClean="0"/>
              <a:t>‹#›</a:t>
            </a:fld>
            <a:endParaRPr lang="en-US"/>
          </a:p>
        </p:txBody>
      </p:sp>
    </p:spTree>
    <p:extLst>
      <p:ext uri="{BB962C8B-B14F-4D97-AF65-F5344CB8AC3E}">
        <p14:creationId xmlns:p14="http://schemas.microsoft.com/office/powerpoint/2010/main" val="2237622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389F3E6-2AC5-43E3-AB49-06C288E53D65}" type="slidenum">
              <a:rPr lang="en-US"/>
              <a:pPr/>
              <a:t>19</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83331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312F781-F47E-4E66-8715-33E1F477823A}" type="slidenum">
              <a:rPr lang="en-US"/>
              <a:pPr/>
              <a:t>28</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14831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0B1CA15-FF65-4812-B802-93513CA267FC}" type="slidenum">
              <a:rPr lang="en-US"/>
              <a:pPr/>
              <a:t>29</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803090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B6ADB39-95EB-42D6-937E-4D3AC354BC53}" type="slidenum">
              <a:rPr lang="en-US"/>
              <a:pPr/>
              <a:t>30</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32087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8C77806-A425-47C6-A4EF-58FD5EC730F0}" type="slidenum">
              <a:rPr lang="en-US"/>
              <a:pPr/>
              <a:t>31</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16182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EE576B0-3C71-4E68-9659-A33C8EDBF60F}" type="slidenum">
              <a:rPr lang="en-US"/>
              <a:pPr/>
              <a:t>32</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03455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02BAC6F-A274-41C8-BA88-2CF790DCC06E}" type="slidenum">
              <a:rPr lang="en-US"/>
              <a:pPr/>
              <a:t>33</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Various methods of scouting and monitoring pest and benficial insect populations.</a:t>
            </a:r>
          </a:p>
        </p:txBody>
      </p:sp>
    </p:spTree>
    <p:extLst>
      <p:ext uri="{BB962C8B-B14F-4D97-AF65-F5344CB8AC3E}">
        <p14:creationId xmlns:p14="http://schemas.microsoft.com/office/powerpoint/2010/main" val="3848700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CB7E2E2-DA33-4747-A0B7-8968F6A4D4B4}" type="slidenum">
              <a:rPr lang="en-US"/>
              <a:pPr/>
              <a:t>34</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03753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EE576B0-3C71-4E68-9659-A33C8EDBF60F}" type="slidenum">
              <a:rPr lang="en-US"/>
              <a:pPr/>
              <a:t>35</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18785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6D30E-79C8-4C5D-863E-EF67FA97B687}" type="slidenum">
              <a:rPr lang="en-US" smtClean="0"/>
              <a:t>40</a:t>
            </a:fld>
            <a:endParaRPr lang="en-US"/>
          </a:p>
        </p:txBody>
      </p:sp>
    </p:spTree>
    <p:extLst>
      <p:ext uri="{BB962C8B-B14F-4D97-AF65-F5344CB8AC3E}">
        <p14:creationId xmlns:p14="http://schemas.microsoft.com/office/powerpoint/2010/main" val="2440328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6D30E-79C8-4C5D-863E-EF67FA97B687}" type="slidenum">
              <a:rPr lang="en-US" smtClean="0"/>
              <a:t>43</a:t>
            </a:fld>
            <a:endParaRPr lang="en-US"/>
          </a:p>
        </p:txBody>
      </p:sp>
    </p:spTree>
    <p:extLst>
      <p:ext uri="{BB962C8B-B14F-4D97-AF65-F5344CB8AC3E}">
        <p14:creationId xmlns:p14="http://schemas.microsoft.com/office/powerpoint/2010/main" val="239014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D5D53CC-BC04-4E69-918F-06C6CC62C730}" type="slidenum">
              <a:rPr lang="en-US"/>
              <a:pPr/>
              <a:t>20</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32590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12FE2E-F990-483F-A73C-3C55939F7F05}" type="slidenum">
              <a:rPr lang="en-US" smtClean="0"/>
              <a:t>45</a:t>
            </a:fld>
            <a:endParaRPr lang="en-US"/>
          </a:p>
        </p:txBody>
      </p:sp>
    </p:spTree>
    <p:extLst>
      <p:ext uri="{BB962C8B-B14F-4D97-AF65-F5344CB8AC3E}">
        <p14:creationId xmlns:p14="http://schemas.microsoft.com/office/powerpoint/2010/main" val="1120217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6D30E-79C8-4C5D-863E-EF67FA97B687}" type="slidenum">
              <a:rPr lang="en-US" smtClean="0"/>
              <a:t>46</a:t>
            </a:fld>
            <a:endParaRPr lang="en-US"/>
          </a:p>
        </p:txBody>
      </p:sp>
    </p:spTree>
    <p:extLst>
      <p:ext uri="{BB962C8B-B14F-4D97-AF65-F5344CB8AC3E}">
        <p14:creationId xmlns:p14="http://schemas.microsoft.com/office/powerpoint/2010/main" val="3210845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6D30E-79C8-4C5D-863E-EF67FA97B687}" type="slidenum">
              <a:rPr lang="en-US" smtClean="0"/>
              <a:t>47</a:t>
            </a:fld>
            <a:endParaRPr lang="en-US"/>
          </a:p>
        </p:txBody>
      </p:sp>
    </p:spTree>
    <p:extLst>
      <p:ext uri="{BB962C8B-B14F-4D97-AF65-F5344CB8AC3E}">
        <p14:creationId xmlns:p14="http://schemas.microsoft.com/office/powerpoint/2010/main" val="2392292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6D30E-79C8-4C5D-863E-EF67FA97B687}" type="slidenum">
              <a:rPr lang="en-US" smtClean="0"/>
              <a:t>48</a:t>
            </a:fld>
            <a:endParaRPr lang="en-US"/>
          </a:p>
        </p:txBody>
      </p:sp>
    </p:spTree>
    <p:extLst>
      <p:ext uri="{BB962C8B-B14F-4D97-AF65-F5344CB8AC3E}">
        <p14:creationId xmlns:p14="http://schemas.microsoft.com/office/powerpoint/2010/main" val="2132222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6D30E-79C8-4C5D-863E-EF67FA97B687}" type="slidenum">
              <a:rPr lang="en-US" smtClean="0"/>
              <a:t>49</a:t>
            </a:fld>
            <a:endParaRPr lang="en-US"/>
          </a:p>
        </p:txBody>
      </p:sp>
    </p:spTree>
    <p:extLst>
      <p:ext uri="{BB962C8B-B14F-4D97-AF65-F5344CB8AC3E}">
        <p14:creationId xmlns:p14="http://schemas.microsoft.com/office/powerpoint/2010/main" val="2914540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6D30E-79C8-4C5D-863E-EF67FA97B687}" type="slidenum">
              <a:rPr lang="en-US" smtClean="0"/>
              <a:t>50</a:t>
            </a:fld>
            <a:endParaRPr lang="en-US"/>
          </a:p>
        </p:txBody>
      </p:sp>
    </p:spTree>
    <p:extLst>
      <p:ext uri="{BB962C8B-B14F-4D97-AF65-F5344CB8AC3E}">
        <p14:creationId xmlns:p14="http://schemas.microsoft.com/office/powerpoint/2010/main" val="4075499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6D30E-79C8-4C5D-863E-EF67FA97B687}" type="slidenum">
              <a:rPr lang="en-US" smtClean="0"/>
              <a:t>51</a:t>
            </a:fld>
            <a:endParaRPr lang="en-US"/>
          </a:p>
        </p:txBody>
      </p:sp>
    </p:spTree>
    <p:extLst>
      <p:ext uri="{BB962C8B-B14F-4D97-AF65-F5344CB8AC3E}">
        <p14:creationId xmlns:p14="http://schemas.microsoft.com/office/powerpoint/2010/main" val="1430768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6D30E-79C8-4C5D-863E-EF67FA97B687}" type="slidenum">
              <a:rPr lang="en-US" smtClean="0"/>
              <a:t>52</a:t>
            </a:fld>
            <a:endParaRPr lang="en-US"/>
          </a:p>
        </p:txBody>
      </p:sp>
    </p:spTree>
    <p:extLst>
      <p:ext uri="{BB962C8B-B14F-4D97-AF65-F5344CB8AC3E}">
        <p14:creationId xmlns:p14="http://schemas.microsoft.com/office/powerpoint/2010/main" val="2194649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6D30E-79C8-4C5D-863E-EF67FA97B687}" type="slidenum">
              <a:rPr lang="en-US" smtClean="0"/>
              <a:t>54</a:t>
            </a:fld>
            <a:endParaRPr lang="en-US"/>
          </a:p>
        </p:txBody>
      </p:sp>
    </p:spTree>
    <p:extLst>
      <p:ext uri="{BB962C8B-B14F-4D97-AF65-F5344CB8AC3E}">
        <p14:creationId xmlns:p14="http://schemas.microsoft.com/office/powerpoint/2010/main" val="2618895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6D30E-79C8-4C5D-863E-EF67FA97B687}" type="slidenum">
              <a:rPr lang="en-US" smtClean="0"/>
              <a:t>55</a:t>
            </a:fld>
            <a:endParaRPr lang="en-US"/>
          </a:p>
        </p:txBody>
      </p:sp>
    </p:spTree>
    <p:extLst>
      <p:ext uri="{BB962C8B-B14F-4D97-AF65-F5344CB8AC3E}">
        <p14:creationId xmlns:p14="http://schemas.microsoft.com/office/powerpoint/2010/main" val="3710221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3908465-4E43-4D9E-B37B-07CD31505EBA}" type="slidenum">
              <a:rPr lang="en-US"/>
              <a:pPr/>
              <a:t>21</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42014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BE194F-B71A-43AC-B820-1B56DE5D8673}" type="slidenum">
              <a:rPr lang="en-US" smtClean="0"/>
              <a:t>69</a:t>
            </a:fld>
            <a:endParaRPr lang="en-US"/>
          </a:p>
        </p:txBody>
      </p:sp>
    </p:spTree>
    <p:extLst>
      <p:ext uri="{BB962C8B-B14F-4D97-AF65-F5344CB8AC3E}">
        <p14:creationId xmlns:p14="http://schemas.microsoft.com/office/powerpoint/2010/main" val="1163995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811B6A3-EE6B-4D7E-B0DD-B19679BF346D}" type="slidenum">
              <a:rPr lang="en-US"/>
              <a:pPr/>
              <a:t>22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15302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0D3CC4A-6D95-4CA6-ADD3-175AF0C3EAD4}" type="slidenum">
              <a:rPr lang="en-US"/>
              <a:pPr/>
              <a:t>23</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The above charts show pest resurgence and pest resistance . You can read more about these in ATTRA’s publication on </a:t>
            </a:r>
            <a:r>
              <a:rPr lang="en-US" i="1" smtClean="0"/>
              <a:t>Biointensive Integrated Pest Management.</a:t>
            </a:r>
          </a:p>
        </p:txBody>
      </p:sp>
    </p:spTree>
    <p:extLst>
      <p:ext uri="{BB962C8B-B14F-4D97-AF65-F5344CB8AC3E}">
        <p14:creationId xmlns:p14="http://schemas.microsoft.com/office/powerpoint/2010/main" val="2199169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7171D28-605A-4E23-8E8B-6F614A22B966}" type="slidenum">
              <a:rPr lang="en-US"/>
              <a:pPr/>
              <a:t>24</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625944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68EDDFB-1302-4A06-A649-B8115ADBD894}" type="slidenum">
              <a:rPr lang="en-US"/>
              <a:pPr/>
              <a:t>25</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706120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2D61559F-9F08-42A6-9CDB-83A5126E5650}" type="slidenum">
              <a:rPr lang="en-US"/>
              <a:pPr/>
              <a:t>26</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20134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63946DE-84CA-48D0-A58F-15A675AE989D}" type="slidenum">
              <a:rPr lang="en-US"/>
              <a:pPr/>
              <a:t>27</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140757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A99657-CB8B-4321-ACFA-B1877E9F33B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477F8-1C43-42A6-8EFB-2F8D33498D8A}" type="slidenum">
              <a:rPr lang="en-US" smtClean="0"/>
              <a:t>‹#›</a:t>
            </a:fld>
            <a:endParaRPr lang="en-US"/>
          </a:p>
        </p:txBody>
      </p:sp>
    </p:spTree>
    <p:extLst>
      <p:ext uri="{BB962C8B-B14F-4D97-AF65-F5344CB8AC3E}">
        <p14:creationId xmlns:p14="http://schemas.microsoft.com/office/powerpoint/2010/main" val="354237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A99657-CB8B-4321-ACFA-B1877E9F33B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477F8-1C43-42A6-8EFB-2F8D33498D8A}" type="slidenum">
              <a:rPr lang="en-US" smtClean="0"/>
              <a:t>‹#›</a:t>
            </a:fld>
            <a:endParaRPr lang="en-US"/>
          </a:p>
        </p:txBody>
      </p:sp>
    </p:spTree>
    <p:extLst>
      <p:ext uri="{BB962C8B-B14F-4D97-AF65-F5344CB8AC3E}">
        <p14:creationId xmlns:p14="http://schemas.microsoft.com/office/powerpoint/2010/main" val="3447490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A99657-CB8B-4321-ACFA-B1877E9F33B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477F8-1C43-42A6-8EFB-2F8D33498D8A}" type="slidenum">
              <a:rPr lang="en-US" smtClean="0"/>
              <a:t>‹#›</a:t>
            </a:fld>
            <a:endParaRPr lang="en-US"/>
          </a:p>
        </p:txBody>
      </p:sp>
    </p:spTree>
    <p:extLst>
      <p:ext uri="{BB962C8B-B14F-4D97-AF65-F5344CB8AC3E}">
        <p14:creationId xmlns:p14="http://schemas.microsoft.com/office/powerpoint/2010/main" val="3075022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9150" y="277813"/>
            <a:ext cx="786765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20738" y="1846263"/>
            <a:ext cx="3994150" cy="4211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7288" y="1846263"/>
            <a:ext cx="3995737" cy="4211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31338D-7EDE-4389-960E-7EE2668EF4E4}" type="slidenum">
              <a:rPr lang="en-US"/>
              <a:pPr>
                <a:defRPr/>
              </a:pPr>
              <a:t>‹#›</a:t>
            </a:fld>
            <a:endParaRPr lang="en-US"/>
          </a:p>
        </p:txBody>
      </p:sp>
    </p:spTree>
    <p:extLst>
      <p:ext uri="{BB962C8B-B14F-4D97-AF65-F5344CB8AC3E}">
        <p14:creationId xmlns:p14="http://schemas.microsoft.com/office/powerpoint/2010/main" val="4038811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19150" y="277813"/>
            <a:ext cx="786765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20738" y="1846263"/>
            <a:ext cx="3994150" cy="4211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67288" y="1846263"/>
            <a:ext cx="3995737" cy="4211637"/>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14B875-3005-43BA-9F4E-D61A1458C60E}" type="slidenum">
              <a:rPr lang="en-US"/>
              <a:pPr>
                <a:defRPr/>
              </a:pPr>
              <a:t>‹#›</a:t>
            </a:fld>
            <a:endParaRPr lang="en-US"/>
          </a:p>
        </p:txBody>
      </p:sp>
    </p:spTree>
    <p:extLst>
      <p:ext uri="{BB962C8B-B14F-4D97-AF65-F5344CB8AC3E}">
        <p14:creationId xmlns:p14="http://schemas.microsoft.com/office/powerpoint/2010/main" val="4112560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A99657-CB8B-4321-ACFA-B1877E9F33B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477F8-1C43-42A6-8EFB-2F8D33498D8A}" type="slidenum">
              <a:rPr lang="en-US" smtClean="0"/>
              <a:t>‹#›</a:t>
            </a:fld>
            <a:endParaRPr lang="en-US"/>
          </a:p>
        </p:txBody>
      </p:sp>
    </p:spTree>
    <p:extLst>
      <p:ext uri="{BB962C8B-B14F-4D97-AF65-F5344CB8AC3E}">
        <p14:creationId xmlns:p14="http://schemas.microsoft.com/office/powerpoint/2010/main" val="42605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A99657-CB8B-4321-ACFA-B1877E9F33B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477F8-1C43-42A6-8EFB-2F8D33498D8A}" type="slidenum">
              <a:rPr lang="en-US" smtClean="0"/>
              <a:t>‹#›</a:t>
            </a:fld>
            <a:endParaRPr lang="en-US"/>
          </a:p>
        </p:txBody>
      </p:sp>
    </p:spTree>
    <p:extLst>
      <p:ext uri="{BB962C8B-B14F-4D97-AF65-F5344CB8AC3E}">
        <p14:creationId xmlns:p14="http://schemas.microsoft.com/office/powerpoint/2010/main" val="18964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A99657-CB8B-4321-ACFA-B1877E9F33B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477F8-1C43-42A6-8EFB-2F8D33498D8A}" type="slidenum">
              <a:rPr lang="en-US" smtClean="0"/>
              <a:t>‹#›</a:t>
            </a:fld>
            <a:endParaRPr lang="en-US"/>
          </a:p>
        </p:txBody>
      </p:sp>
    </p:spTree>
    <p:extLst>
      <p:ext uri="{BB962C8B-B14F-4D97-AF65-F5344CB8AC3E}">
        <p14:creationId xmlns:p14="http://schemas.microsoft.com/office/powerpoint/2010/main" val="17584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A99657-CB8B-4321-ACFA-B1877E9F33BD}" type="datetimeFigureOut">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5477F8-1C43-42A6-8EFB-2F8D33498D8A}" type="slidenum">
              <a:rPr lang="en-US" smtClean="0"/>
              <a:t>‹#›</a:t>
            </a:fld>
            <a:endParaRPr lang="en-US"/>
          </a:p>
        </p:txBody>
      </p:sp>
    </p:spTree>
    <p:extLst>
      <p:ext uri="{BB962C8B-B14F-4D97-AF65-F5344CB8AC3E}">
        <p14:creationId xmlns:p14="http://schemas.microsoft.com/office/powerpoint/2010/main" val="350697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A99657-CB8B-4321-ACFA-B1877E9F33BD}"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5477F8-1C43-42A6-8EFB-2F8D33498D8A}" type="slidenum">
              <a:rPr lang="en-US" smtClean="0"/>
              <a:t>‹#›</a:t>
            </a:fld>
            <a:endParaRPr lang="en-US"/>
          </a:p>
        </p:txBody>
      </p:sp>
    </p:spTree>
    <p:extLst>
      <p:ext uri="{BB962C8B-B14F-4D97-AF65-F5344CB8AC3E}">
        <p14:creationId xmlns:p14="http://schemas.microsoft.com/office/powerpoint/2010/main" val="377891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A99657-CB8B-4321-ACFA-B1877E9F33BD}"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5477F8-1C43-42A6-8EFB-2F8D33498D8A}" type="slidenum">
              <a:rPr lang="en-US" smtClean="0"/>
              <a:t>‹#›</a:t>
            </a:fld>
            <a:endParaRPr lang="en-US"/>
          </a:p>
        </p:txBody>
      </p:sp>
    </p:spTree>
    <p:extLst>
      <p:ext uri="{BB962C8B-B14F-4D97-AF65-F5344CB8AC3E}">
        <p14:creationId xmlns:p14="http://schemas.microsoft.com/office/powerpoint/2010/main" val="2389831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A99657-CB8B-4321-ACFA-B1877E9F33B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477F8-1C43-42A6-8EFB-2F8D33498D8A}" type="slidenum">
              <a:rPr lang="en-US" smtClean="0"/>
              <a:t>‹#›</a:t>
            </a:fld>
            <a:endParaRPr lang="en-US"/>
          </a:p>
        </p:txBody>
      </p:sp>
    </p:spTree>
    <p:extLst>
      <p:ext uri="{BB962C8B-B14F-4D97-AF65-F5344CB8AC3E}">
        <p14:creationId xmlns:p14="http://schemas.microsoft.com/office/powerpoint/2010/main" val="3775195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A99657-CB8B-4321-ACFA-B1877E9F33B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477F8-1C43-42A6-8EFB-2F8D33498D8A}" type="slidenum">
              <a:rPr lang="en-US" smtClean="0"/>
              <a:t>‹#›</a:t>
            </a:fld>
            <a:endParaRPr lang="en-US"/>
          </a:p>
        </p:txBody>
      </p:sp>
    </p:spTree>
    <p:extLst>
      <p:ext uri="{BB962C8B-B14F-4D97-AF65-F5344CB8AC3E}">
        <p14:creationId xmlns:p14="http://schemas.microsoft.com/office/powerpoint/2010/main" val="1663120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A99657-CB8B-4321-ACFA-B1877E9F33BD}" type="datetimeFigureOut">
              <a:rPr lang="en-US" smtClean="0"/>
              <a:t>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477F8-1C43-42A6-8EFB-2F8D33498D8A}" type="slidenum">
              <a:rPr lang="en-US" smtClean="0"/>
              <a:t>‹#›</a:t>
            </a:fld>
            <a:endParaRPr lang="en-US"/>
          </a:p>
        </p:txBody>
      </p:sp>
    </p:spTree>
    <p:extLst>
      <p:ext uri="{BB962C8B-B14F-4D97-AF65-F5344CB8AC3E}">
        <p14:creationId xmlns:p14="http://schemas.microsoft.com/office/powerpoint/2010/main" val="4120339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55.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8.jpg"/><Relationship Id="rId4" Type="http://schemas.openxmlformats.org/officeDocument/2006/relationships/image" Target="../media/image5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61.jpeg"/><Relationship Id="rId4" Type="http://schemas.openxmlformats.org/officeDocument/2006/relationships/image" Target="../media/image60.jpeg"/></Relationships>
</file>

<file path=ppt/slides/_rels/slide5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64.jpeg"/><Relationship Id="rId4" Type="http://schemas.openxmlformats.org/officeDocument/2006/relationships/image" Target="../media/image63.jpeg"/></Relationships>
</file>

<file path=ppt/slides/_rels/slide52.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g"/><Relationship Id="rId7" Type="http://schemas.openxmlformats.org/officeDocument/2006/relationships/image" Target="../media/image69.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72.jpeg"/></Relationships>
</file>

<file path=ppt/slides/_rels/slide5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2.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93.jpeg"/><Relationship Id="rId13" Type="http://schemas.openxmlformats.org/officeDocument/2006/relationships/image" Target="../media/image98.jpeg"/><Relationship Id="rId3" Type="http://schemas.openxmlformats.org/officeDocument/2006/relationships/image" Target="../media/image88.jpeg"/><Relationship Id="rId7" Type="http://schemas.openxmlformats.org/officeDocument/2006/relationships/image" Target="../media/image92.png"/><Relationship Id="rId12" Type="http://schemas.openxmlformats.org/officeDocument/2006/relationships/image" Target="../media/image97.jpeg"/><Relationship Id="rId2" Type="http://schemas.openxmlformats.org/officeDocument/2006/relationships/image" Target="../media/image87.gif"/><Relationship Id="rId16" Type="http://schemas.openxmlformats.org/officeDocument/2006/relationships/image" Target="../media/image101.jpeg"/><Relationship Id="rId1" Type="http://schemas.openxmlformats.org/officeDocument/2006/relationships/slideLayout" Target="../slideLayouts/slideLayout2.xml"/><Relationship Id="rId6" Type="http://schemas.openxmlformats.org/officeDocument/2006/relationships/image" Target="../media/image91.jpeg"/><Relationship Id="rId11" Type="http://schemas.openxmlformats.org/officeDocument/2006/relationships/image" Target="../media/image96.jpeg"/><Relationship Id="rId5" Type="http://schemas.openxmlformats.org/officeDocument/2006/relationships/image" Target="../media/image90.jpeg"/><Relationship Id="rId15" Type="http://schemas.openxmlformats.org/officeDocument/2006/relationships/image" Target="../media/image100.jpeg"/><Relationship Id="rId10" Type="http://schemas.openxmlformats.org/officeDocument/2006/relationships/image" Target="../media/image95.png"/><Relationship Id="rId4" Type="http://schemas.openxmlformats.org/officeDocument/2006/relationships/image" Target="../media/image89.jpeg"/><Relationship Id="rId9" Type="http://schemas.openxmlformats.org/officeDocument/2006/relationships/image" Target="../media/image94.jpeg"/><Relationship Id="rId14" Type="http://schemas.openxmlformats.org/officeDocument/2006/relationships/image" Target="../media/image99.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Advance Organic Agriculture</a:t>
            </a:r>
            <a:br>
              <a:rPr lang="en-US" dirty="0" smtClean="0"/>
            </a:br>
            <a:r>
              <a:rPr lang="en-US" dirty="0" smtClean="0"/>
              <a:t>Lecture </a:t>
            </a:r>
            <a:r>
              <a:rPr lang="en-US" dirty="0" smtClean="0"/>
              <a:t>9</a:t>
            </a:r>
            <a:endParaRPr lang="en-US" dirty="0"/>
          </a:p>
        </p:txBody>
      </p:sp>
      <p:sp>
        <p:nvSpPr>
          <p:cNvPr id="3" name="Subtitle 2"/>
          <p:cNvSpPr>
            <a:spLocks noGrp="1"/>
          </p:cNvSpPr>
          <p:nvPr>
            <p:ph type="subTitle" idx="1"/>
          </p:nvPr>
        </p:nvSpPr>
        <p:spPr/>
        <p:txBody>
          <a:bodyPr/>
          <a:lstStyle/>
          <a:p>
            <a:r>
              <a:rPr lang="en-US" dirty="0" err="1" smtClean="0"/>
              <a:t>Ananta</a:t>
            </a:r>
            <a:r>
              <a:rPr lang="en-US" dirty="0" smtClean="0"/>
              <a:t> </a:t>
            </a:r>
            <a:r>
              <a:rPr lang="en-US" dirty="0" err="1" smtClean="0"/>
              <a:t>Prakash</a:t>
            </a:r>
            <a:r>
              <a:rPr lang="en-US" dirty="0" smtClean="0"/>
              <a:t> </a:t>
            </a:r>
            <a:r>
              <a:rPr lang="en-US" dirty="0" err="1" smtClean="0"/>
              <a:t>Subedi</a:t>
            </a:r>
            <a:endParaRPr lang="en-US" dirty="0" smtClean="0"/>
          </a:p>
          <a:p>
            <a:r>
              <a:rPr lang="en-US" dirty="0" smtClean="0"/>
              <a:t>M.Sc. Ag. (Conservation Ecology)</a:t>
            </a:r>
            <a:endParaRPr lang="en-US" dirty="0"/>
          </a:p>
        </p:txBody>
      </p:sp>
    </p:spTree>
    <p:extLst>
      <p:ext uri="{BB962C8B-B14F-4D97-AF65-F5344CB8AC3E}">
        <p14:creationId xmlns:p14="http://schemas.microsoft.com/office/powerpoint/2010/main" val="246651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Season Extension</a:t>
            </a:r>
            <a:endParaRPr lang="en-US" dirty="0"/>
          </a:p>
        </p:txBody>
      </p:sp>
      <p:sp>
        <p:nvSpPr>
          <p:cNvPr id="3" name="Content Placeholder 2"/>
          <p:cNvSpPr>
            <a:spLocks noGrp="1"/>
          </p:cNvSpPr>
          <p:nvPr>
            <p:ph idx="1"/>
          </p:nvPr>
        </p:nvSpPr>
        <p:spPr/>
        <p:txBody>
          <a:bodyPr/>
          <a:lstStyle/>
          <a:p>
            <a:r>
              <a:rPr lang="en-US" dirty="0" smtClean="0"/>
              <a:t>Higher productivity and income</a:t>
            </a:r>
          </a:p>
          <a:p>
            <a:r>
              <a:rPr lang="en-US" dirty="0" smtClean="0"/>
              <a:t>Higher prices at times of the year when other local growers do not have produce</a:t>
            </a:r>
          </a:p>
          <a:p>
            <a:r>
              <a:rPr lang="en-US" dirty="0" smtClean="0"/>
              <a:t>Extended or year round employment for skilled employees</a:t>
            </a:r>
          </a:p>
          <a:p>
            <a:r>
              <a:rPr lang="en-US" dirty="0" smtClean="0"/>
              <a:t>Higher yields</a:t>
            </a:r>
          </a:p>
          <a:p>
            <a:r>
              <a:rPr lang="en-US" dirty="0" smtClean="0"/>
              <a:t>Better quality</a:t>
            </a:r>
            <a:endParaRPr lang="en-US" dirty="0"/>
          </a:p>
        </p:txBody>
      </p:sp>
    </p:spTree>
    <p:extLst>
      <p:ext uri="{BB962C8B-B14F-4D97-AF65-F5344CB8AC3E}">
        <p14:creationId xmlns:p14="http://schemas.microsoft.com/office/powerpoint/2010/main" val="3189077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p:txBody>
          <a:bodyPr/>
          <a:lstStyle/>
          <a:p>
            <a:r>
              <a:rPr lang="en-US" dirty="0" smtClean="0"/>
              <a:t>No break in the work schedule</a:t>
            </a:r>
          </a:p>
          <a:p>
            <a:r>
              <a:rPr lang="en-US" dirty="0" smtClean="0"/>
              <a:t>Increased management demands</a:t>
            </a:r>
          </a:p>
          <a:p>
            <a:r>
              <a:rPr lang="en-US" dirty="0" smtClean="0"/>
              <a:t>Higher production costs</a:t>
            </a:r>
          </a:p>
          <a:p>
            <a:r>
              <a:rPr lang="en-US" dirty="0" smtClean="0"/>
              <a:t>Plastic disposal problems</a:t>
            </a:r>
          </a:p>
          <a:p>
            <a:r>
              <a:rPr lang="en-US" dirty="0" smtClean="0"/>
              <a:t>Increased risk of crop failure if strategies are unsuccessful.</a:t>
            </a:r>
            <a:endParaRPr lang="en-US" dirty="0"/>
          </a:p>
        </p:txBody>
      </p:sp>
    </p:spTree>
    <p:extLst>
      <p:ext uri="{BB962C8B-B14F-4D97-AF65-F5344CB8AC3E}">
        <p14:creationId xmlns:p14="http://schemas.microsoft.com/office/powerpoint/2010/main" val="2991175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143000"/>
          </a:xfrm>
        </p:spPr>
        <p:txBody>
          <a:bodyPr>
            <a:normAutofit/>
          </a:bodyPr>
          <a:lstStyle/>
          <a:p>
            <a:r>
              <a:rPr lang="en-US" dirty="0" smtClean="0"/>
              <a:t>Integrated Pest Management</a:t>
            </a:r>
            <a:endParaRPr lang="en-US" dirty="0"/>
          </a:p>
        </p:txBody>
      </p:sp>
    </p:spTree>
    <p:extLst>
      <p:ext uri="{BB962C8B-B14F-4D97-AF65-F5344CB8AC3E}">
        <p14:creationId xmlns:p14="http://schemas.microsoft.com/office/powerpoint/2010/main" val="2354527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882588" y="441353"/>
            <a:ext cx="5109883" cy="569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100" b="1" dirty="0" smtClean="0">
                <a:solidFill>
                  <a:srgbClr val="4BACC6">
                    <a:lumMod val="75000"/>
                  </a:srgbClr>
                </a:solidFill>
                <a:latin typeface="Times New Roman" panose="02020603050405020304" pitchFamily="18" charset="0"/>
                <a:cs typeface="Times New Roman" panose="02020603050405020304" pitchFamily="18" charset="0"/>
              </a:rPr>
              <a:t>Introduction </a:t>
            </a:r>
            <a:endParaRPr lang="en-US" sz="3100" b="1" dirty="0">
              <a:solidFill>
                <a:srgbClr val="4BACC6">
                  <a:lumMod val="75000"/>
                </a:srgbClr>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59608" y="1608629"/>
            <a:ext cx="8229600" cy="4478149"/>
          </a:xfrm>
          <a:prstGeom prst="rect">
            <a:avLst/>
          </a:prstGeom>
          <a:noFill/>
        </p:spPr>
        <p:txBody>
          <a:bodyPr wrap="square" rtlCol="0">
            <a:spAutoFit/>
          </a:bodyPr>
          <a:lstStyle/>
          <a:p>
            <a:pPr algn="just">
              <a:spcAft>
                <a:spcPts val="1500"/>
              </a:spcAft>
            </a:pPr>
            <a:r>
              <a:rPr lang="en-US" sz="2000" dirty="0">
                <a:latin typeface="Times New Roman" panose="02020603050405020304" pitchFamily="18" charset="0"/>
                <a:cs typeface="Times New Roman" panose="02020603050405020304" pitchFamily="18" charset="0"/>
              </a:rPr>
              <a:t>In organic agriculture, all </a:t>
            </a:r>
            <a:r>
              <a:rPr lang="en-US" sz="2000" dirty="0">
                <a:solidFill>
                  <a:srgbClr val="008000"/>
                </a:solidFill>
                <a:latin typeface="Times New Roman" panose="02020603050405020304" pitchFamily="18" charset="0"/>
                <a:cs typeface="Times New Roman" panose="02020603050405020304" pitchFamily="18" charset="0"/>
              </a:rPr>
              <a:t>preventive measures</a:t>
            </a:r>
            <a:r>
              <a:rPr lang="en-US" sz="2000" dirty="0">
                <a:latin typeface="Times New Roman" panose="02020603050405020304" pitchFamily="18" charset="0"/>
                <a:cs typeface="Times New Roman" panose="02020603050405020304" pitchFamily="18" charset="0"/>
              </a:rPr>
              <a:t> to support plant health and productivity should be exploited first, before implementation of direct control measures. </a:t>
            </a:r>
            <a:r>
              <a:rPr lang="en-US" sz="2000" dirty="0" smtClean="0">
                <a:latin typeface="Times New Roman" panose="02020603050405020304" pitchFamily="18" charset="0"/>
                <a:cs typeface="Times New Roman" panose="02020603050405020304" pitchFamily="18" charset="0"/>
              </a:rPr>
              <a:t>Since </a:t>
            </a:r>
            <a:r>
              <a:rPr lang="en-US" sz="2000" dirty="0">
                <a:latin typeface="Times New Roman" panose="02020603050405020304" pitchFamily="18" charset="0"/>
                <a:cs typeface="Times New Roman" panose="02020603050405020304" pitchFamily="18" charset="0"/>
              </a:rPr>
              <a:t>the occurrence of </a:t>
            </a:r>
            <a:r>
              <a:rPr lang="en-US" sz="2000" dirty="0" smtClean="0">
                <a:solidFill>
                  <a:srgbClr val="C00000"/>
                </a:solidFill>
                <a:latin typeface="Times New Roman" panose="02020603050405020304" pitchFamily="18" charset="0"/>
                <a:cs typeface="Times New Roman" panose="02020603050405020304" pitchFamily="18" charset="0"/>
              </a:rPr>
              <a:t>diseases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depends on many </a:t>
            </a:r>
            <a:r>
              <a:rPr lang="en-US" sz="2000" dirty="0" smtClean="0">
                <a:latin typeface="Times New Roman" panose="02020603050405020304" pitchFamily="18" charset="0"/>
                <a:cs typeface="Times New Roman" panose="02020603050405020304" pitchFamily="18" charset="0"/>
              </a:rPr>
              <a:t>factors (e.g</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cultivar susceptibility, pedoclimatic </a:t>
            </a:r>
            <a:r>
              <a:rPr lang="en-US" sz="2000" dirty="0">
                <a:latin typeface="Times New Roman" panose="02020603050405020304" pitchFamily="18" charset="0"/>
                <a:cs typeface="Times New Roman" panose="02020603050405020304" pitchFamily="18" charset="0"/>
              </a:rPr>
              <a:t>or general weather </a:t>
            </a:r>
            <a:r>
              <a:rPr lang="en-US" sz="2000" dirty="0" smtClean="0">
                <a:latin typeface="Times New Roman" panose="02020603050405020304" pitchFamily="18" charset="0"/>
                <a:cs typeface="Times New Roman" panose="02020603050405020304" pitchFamily="18" charset="0"/>
              </a:rPr>
              <a:t>conditions, etc.), </a:t>
            </a: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risk and virulence of diseases may </a:t>
            </a:r>
            <a:r>
              <a:rPr lang="en-US" sz="2000" dirty="0">
                <a:latin typeface="Times New Roman" panose="02020603050405020304" pitchFamily="18" charset="0"/>
                <a:cs typeface="Times New Roman" panose="02020603050405020304" pitchFamily="18" charset="0"/>
              </a:rPr>
              <a:t>vary in different </a:t>
            </a:r>
            <a:r>
              <a:rPr lang="en-US" sz="2000" dirty="0" smtClean="0">
                <a:latin typeface="Times New Roman" panose="02020603050405020304" pitchFamily="18" charset="0"/>
                <a:cs typeface="Times New Roman" panose="02020603050405020304" pitchFamily="18" charset="0"/>
              </a:rPr>
              <a:t>environmental conditions </a:t>
            </a:r>
            <a:r>
              <a:rPr lang="en-US" sz="2000" dirty="0">
                <a:latin typeface="Times New Roman" panose="02020603050405020304" pitchFamily="18" charset="0"/>
                <a:cs typeface="Times New Roman" panose="02020603050405020304" pitchFamily="18" charset="0"/>
              </a:rPr>
              <a:t>and cropping systems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spcAft>
                <a:spcPts val="1500"/>
              </a:spcAft>
            </a:pPr>
            <a:r>
              <a:rPr lang="en-US" sz="2000" dirty="0">
                <a:latin typeface="Times New Roman" panose="02020603050405020304" pitchFamily="18" charset="0"/>
                <a:cs typeface="Times New Roman" panose="02020603050405020304" pitchFamily="18" charset="0"/>
              </a:rPr>
              <a:t>Organic farmers face the same potentially </a:t>
            </a:r>
            <a:r>
              <a:rPr lang="en-US" sz="2000" dirty="0" smtClean="0">
                <a:latin typeface="Times New Roman" panose="02020603050405020304" pitchFamily="18" charset="0"/>
                <a:cs typeface="Times New Roman" panose="02020603050405020304" pitchFamily="18" charset="0"/>
              </a:rPr>
              <a:t>severe </a:t>
            </a:r>
            <a:r>
              <a:rPr lang="en-US" sz="2000" dirty="0">
                <a:solidFill>
                  <a:srgbClr val="C00000"/>
                </a:solidFill>
                <a:latin typeface="Times New Roman" panose="02020603050405020304" pitchFamily="18" charset="0"/>
                <a:cs typeface="Times New Roman" panose="02020603050405020304" pitchFamily="18" charset="0"/>
              </a:rPr>
              <a:t>pest problems</a:t>
            </a:r>
            <a:r>
              <a:rPr lang="en-US" sz="2000" dirty="0">
                <a:latin typeface="Times New Roman" panose="02020603050405020304" pitchFamily="18" charset="0"/>
                <a:cs typeface="Times New Roman" panose="02020603050405020304" pitchFamily="18" charset="0"/>
              </a:rPr>
              <a:t> as their colleagues in integrated pest management (IPM) and conventional crop farming. However, approaches to manage </a:t>
            </a:r>
            <a:r>
              <a:rPr lang="en-US" sz="2000" dirty="0" smtClean="0">
                <a:latin typeface="Times New Roman" panose="02020603050405020304" pitchFamily="18" charset="0"/>
                <a:cs typeface="Times New Roman" panose="02020603050405020304" pitchFamily="18" charset="0"/>
              </a:rPr>
              <a:t>insect pests </a:t>
            </a:r>
            <a:r>
              <a:rPr lang="en-US" sz="2000" dirty="0">
                <a:latin typeface="Times New Roman" panose="02020603050405020304" pitchFamily="18" charset="0"/>
                <a:cs typeface="Times New Roman" panose="02020603050405020304" pitchFamily="18" charset="0"/>
              </a:rPr>
              <a:t>are different. </a:t>
            </a:r>
            <a:r>
              <a:rPr lang="en-US" sz="2000" dirty="0" smtClean="0">
                <a:latin typeface="Times New Roman" panose="02020603050405020304" pitchFamily="18" charset="0"/>
                <a:cs typeface="Times New Roman" panose="02020603050405020304" pitchFamily="18" charset="0"/>
              </a:rPr>
              <a:t>In organic </a:t>
            </a:r>
            <a:r>
              <a:rPr lang="en-US" sz="2000" dirty="0">
                <a:latin typeface="Times New Roman" panose="02020603050405020304" pitchFamily="18" charset="0"/>
                <a:cs typeface="Times New Roman" panose="02020603050405020304" pitchFamily="18" charset="0"/>
              </a:rPr>
              <a:t>cropping </a:t>
            </a:r>
            <a:r>
              <a:rPr lang="en-US" sz="2000" dirty="0" smtClean="0">
                <a:latin typeface="Times New Roman" panose="02020603050405020304" pitchFamily="18" charset="0"/>
                <a:cs typeface="Times New Roman" panose="02020603050405020304" pitchFamily="18" charset="0"/>
              </a:rPr>
              <a:t>systems farmers </a:t>
            </a:r>
            <a:r>
              <a:rPr lang="en-US" sz="2000" dirty="0">
                <a:latin typeface="Times New Roman" panose="02020603050405020304" pitchFamily="18" charset="0"/>
                <a:cs typeface="Times New Roman" panose="02020603050405020304" pitchFamily="18" charset="0"/>
              </a:rPr>
              <a:t>are supposed to </a:t>
            </a:r>
            <a:r>
              <a:rPr lang="en-US" sz="2000" dirty="0" smtClean="0">
                <a:latin typeface="Times New Roman" panose="02020603050405020304" pitchFamily="18" charset="0"/>
                <a:cs typeface="Times New Roman" panose="02020603050405020304" pitchFamily="18" charset="0"/>
              </a:rPr>
              <a:t>apply preventive measures to keep pests abundance under damaging levels, </a:t>
            </a:r>
            <a:r>
              <a:rPr lang="en-US" sz="2000" dirty="0">
                <a:latin typeface="Times New Roman" panose="02020603050405020304" pitchFamily="18" charset="0"/>
                <a:cs typeface="Times New Roman" panose="02020603050405020304" pitchFamily="18" charset="0"/>
              </a:rPr>
              <a:t>thus minimizing the need for direct and curative pest control</a:t>
            </a:r>
            <a:r>
              <a:rPr lang="en-US" sz="2000" dirty="0" smtClean="0">
                <a:latin typeface="Times New Roman" panose="02020603050405020304" pitchFamily="18" charset="0"/>
                <a:cs typeface="Times New Roman" panose="02020603050405020304" pitchFamily="18" charset="0"/>
              </a:rPr>
              <a:t>.</a:t>
            </a:r>
          </a:p>
          <a:p>
            <a:pPr algn="just">
              <a:spcAft>
                <a:spcPts val="1500"/>
              </a:spcAft>
            </a:pP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5951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586754" y="154176"/>
            <a:ext cx="5392270"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100" b="1" dirty="0" smtClean="0">
                <a:solidFill>
                  <a:srgbClr val="4BACC6">
                    <a:lumMod val="75000"/>
                  </a:srgbClr>
                </a:solidFill>
                <a:latin typeface="Times New Roman" panose="02020603050405020304" pitchFamily="18" charset="0"/>
                <a:cs typeface="Times New Roman" panose="02020603050405020304" pitchFamily="18" charset="0"/>
              </a:rPr>
              <a:t>Concept of plant health in organic agriculture</a:t>
            </a:r>
            <a:endParaRPr lang="en-US" sz="3100" b="1" dirty="0">
              <a:solidFill>
                <a:srgbClr val="4BACC6">
                  <a:lumMod val="75000"/>
                </a:srgb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lum contrast="20000"/>
          </a:blip>
          <a:srcRect t="4204" b="4204"/>
          <a:stretch/>
        </p:blipFill>
        <p:spPr>
          <a:xfrm>
            <a:off x="968188" y="1532966"/>
            <a:ext cx="7207623" cy="2902766"/>
          </a:xfrm>
          <a:prstGeom prst="rect">
            <a:avLst/>
          </a:prstGeom>
        </p:spPr>
      </p:pic>
      <p:sp>
        <p:nvSpPr>
          <p:cNvPr id="4" name="TextBox 3"/>
          <p:cNvSpPr txBox="1"/>
          <p:nvPr/>
        </p:nvSpPr>
        <p:spPr>
          <a:xfrm>
            <a:off x="309281" y="4569299"/>
            <a:ext cx="8525435" cy="1846659"/>
          </a:xfrm>
          <a:prstGeom prst="rect">
            <a:avLst/>
          </a:prstGeom>
          <a:noFill/>
        </p:spPr>
        <p:txBody>
          <a:bodyPr wrap="square" rtlCol="0">
            <a:spAutoFit/>
          </a:bodyPr>
          <a:lstStyle/>
          <a:p>
            <a:pPr algn="just"/>
            <a:r>
              <a:rPr lang="en-US" sz="1900" dirty="0" smtClean="0">
                <a:solidFill>
                  <a:srgbClr val="008000"/>
                </a:solidFill>
                <a:latin typeface="Times New Roman" panose="02020603050405020304" pitchFamily="18" charset="0"/>
                <a:cs typeface="Times New Roman" panose="02020603050405020304" pitchFamily="18" charset="0"/>
              </a:rPr>
              <a:t>The figure above illustrates the importance of the holistic approach in organic farming</a:t>
            </a:r>
            <a:r>
              <a:rPr lang="en-US" sz="1900" dirty="0" smtClean="0">
                <a:latin typeface="Times New Roman" panose="02020603050405020304" pitchFamily="18" charset="0"/>
                <a:cs typeface="Times New Roman" panose="02020603050405020304" pitchFamily="18" charset="0"/>
              </a:rPr>
              <a:t>. We should take in consideration that not </a:t>
            </a:r>
            <a:r>
              <a:rPr lang="en-US" sz="1900" dirty="0">
                <a:latin typeface="Times New Roman" panose="02020603050405020304" pitchFamily="18" charset="0"/>
                <a:cs typeface="Times New Roman" panose="02020603050405020304" pitchFamily="18" charset="0"/>
              </a:rPr>
              <a:t>every farm can implement the entire </a:t>
            </a:r>
            <a:r>
              <a:rPr lang="en-US" sz="1900" b="1" dirty="0">
                <a:solidFill>
                  <a:srgbClr val="008000"/>
                </a:solidFill>
                <a:latin typeface="Times New Roman" panose="02020603050405020304" pitchFamily="18" charset="0"/>
                <a:cs typeface="Times New Roman" panose="02020603050405020304" pitchFamily="18" charset="0"/>
              </a:rPr>
              <a:t>know-how</a:t>
            </a:r>
            <a:r>
              <a:rPr lang="en-US" sz="1900" dirty="0">
                <a:latin typeface="Times New Roman" panose="02020603050405020304" pitchFamily="18" charset="0"/>
                <a:cs typeface="Times New Roman" panose="02020603050405020304" pitchFamily="18" charset="0"/>
              </a:rPr>
              <a:t> of </a:t>
            </a:r>
            <a:r>
              <a:rPr lang="en-US" sz="1900" dirty="0" smtClean="0">
                <a:latin typeface="Times New Roman" panose="02020603050405020304" pitchFamily="18" charset="0"/>
                <a:cs typeface="Times New Roman" panose="02020603050405020304" pitchFamily="18" charset="0"/>
              </a:rPr>
              <a:t>disease and pest </a:t>
            </a:r>
            <a:r>
              <a:rPr lang="en-US" sz="1900" dirty="0">
                <a:latin typeface="Times New Roman" panose="02020603050405020304" pitchFamily="18" charset="0"/>
                <a:cs typeface="Times New Roman" panose="02020603050405020304" pitchFamily="18" charset="0"/>
              </a:rPr>
              <a:t>prevention. Sometimes, lowering </a:t>
            </a:r>
            <a:r>
              <a:rPr lang="en-US" sz="1900" dirty="0" smtClean="0">
                <a:latin typeface="Times New Roman" panose="02020603050405020304" pitchFamily="18" charset="0"/>
                <a:cs typeface="Times New Roman" panose="02020603050405020304" pitchFamily="18" charset="0"/>
              </a:rPr>
              <a:t>a risk </a:t>
            </a:r>
            <a:r>
              <a:rPr lang="en-US" sz="1900" dirty="0">
                <a:latin typeface="Times New Roman" panose="02020603050405020304" pitchFamily="18" charset="0"/>
                <a:cs typeface="Times New Roman" panose="02020603050405020304" pitchFamily="18" charset="0"/>
              </a:rPr>
              <a:t>may enhance the risk for another </a:t>
            </a:r>
            <a:r>
              <a:rPr lang="en-US" sz="1900" dirty="0" smtClean="0">
                <a:latin typeface="Times New Roman" panose="02020603050405020304" pitchFamily="18" charset="0"/>
                <a:cs typeface="Times New Roman" panose="02020603050405020304" pitchFamily="18" charset="0"/>
              </a:rPr>
              <a:t>disease and pest to arise. Eventually, </a:t>
            </a:r>
            <a:r>
              <a:rPr lang="en-US" sz="1900" dirty="0">
                <a:latin typeface="Times New Roman" panose="02020603050405020304" pitchFamily="18" charset="0"/>
                <a:cs typeface="Times New Roman" panose="02020603050405020304" pitchFamily="18" charset="0"/>
              </a:rPr>
              <a:t>certain weather conditions, </a:t>
            </a:r>
            <a:r>
              <a:rPr lang="en-US" sz="1900" dirty="0" smtClean="0">
                <a:latin typeface="Times New Roman" panose="02020603050405020304" pitchFamily="18" charset="0"/>
                <a:cs typeface="Times New Roman" panose="02020603050405020304" pitchFamily="18" charset="0"/>
              </a:rPr>
              <a:t>the development </a:t>
            </a:r>
            <a:r>
              <a:rPr lang="en-US" sz="1900" dirty="0">
                <a:latin typeface="Times New Roman" panose="02020603050405020304" pitchFamily="18" charset="0"/>
                <a:cs typeface="Times New Roman" panose="02020603050405020304" pitchFamily="18" charset="0"/>
              </a:rPr>
              <a:t>of </a:t>
            </a:r>
            <a:r>
              <a:rPr lang="en-US" sz="1900" dirty="0" smtClean="0">
                <a:latin typeface="Times New Roman" panose="02020603050405020304" pitchFamily="18" charset="0"/>
                <a:cs typeface="Times New Roman" panose="02020603050405020304" pitchFamily="18" charset="0"/>
              </a:rPr>
              <a:t>resistance, and other factors </a:t>
            </a:r>
            <a:r>
              <a:rPr lang="en-US" sz="1900" dirty="0">
                <a:latin typeface="Times New Roman" panose="02020603050405020304" pitchFamily="18" charset="0"/>
                <a:cs typeface="Times New Roman" panose="02020603050405020304" pitchFamily="18" charset="0"/>
              </a:rPr>
              <a:t>may lead to </a:t>
            </a:r>
            <a:r>
              <a:rPr lang="en-US" sz="1900" dirty="0" smtClean="0">
                <a:latin typeface="Times New Roman" panose="02020603050405020304" pitchFamily="18" charset="0"/>
                <a:cs typeface="Times New Roman" panose="02020603050405020304" pitchFamily="18" charset="0"/>
              </a:rPr>
              <a:t>disease and pest </a:t>
            </a:r>
            <a:r>
              <a:rPr lang="en-US" sz="1900" dirty="0">
                <a:latin typeface="Times New Roman" panose="02020603050405020304" pitchFamily="18" charset="0"/>
                <a:cs typeface="Times New Roman" panose="02020603050405020304" pitchFamily="18" charset="0"/>
              </a:rPr>
              <a:t>outbreaks even when all possible preventive measures have been taken into account.</a:t>
            </a:r>
          </a:p>
        </p:txBody>
      </p:sp>
    </p:spTree>
    <p:extLst>
      <p:ext uri="{BB962C8B-B14F-4D97-AF65-F5344CB8AC3E}">
        <p14:creationId xmlns:p14="http://schemas.microsoft.com/office/powerpoint/2010/main" val="919113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788460" y="182096"/>
            <a:ext cx="5204012"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500" b="1" dirty="0" smtClean="0">
                <a:solidFill>
                  <a:srgbClr val="4BACC6">
                    <a:lumMod val="75000"/>
                  </a:srgbClr>
                </a:solidFill>
                <a:latin typeface="Times New Roman" panose="02020603050405020304" pitchFamily="18" charset="0"/>
                <a:cs typeface="Times New Roman" panose="02020603050405020304" pitchFamily="18" charset="0"/>
              </a:rPr>
              <a:t>Resilience </a:t>
            </a:r>
            <a:r>
              <a:rPr lang="en-US" sz="3500" b="1" dirty="0">
                <a:solidFill>
                  <a:srgbClr val="4BACC6">
                    <a:lumMod val="75000"/>
                  </a:srgbClr>
                </a:solidFill>
                <a:latin typeface="Times New Roman" panose="02020603050405020304" pitchFamily="18" charset="0"/>
                <a:cs typeface="Times New Roman" panose="02020603050405020304" pitchFamily="18" charset="0"/>
              </a:rPr>
              <a:t>of cropping systems</a:t>
            </a:r>
            <a:endParaRPr lang="it-IT" sz="3500" dirty="0">
              <a:solidFill>
                <a:srgbClr val="4BACC6">
                  <a:lumMod val="75000"/>
                </a:srgbClr>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43753" y="2057400"/>
            <a:ext cx="8229600" cy="3426579"/>
          </a:xfrm>
          <a:prstGeom prst="rect">
            <a:avLst/>
          </a:prstGeom>
          <a:noFill/>
        </p:spPr>
        <p:txBody>
          <a:bodyPr wrap="square" rtlCol="0">
            <a:spAutoFit/>
          </a:bodyPr>
          <a:lstStyle/>
          <a:p>
            <a:pPr marL="342900" indent="-342900" algn="just">
              <a:spcAft>
                <a:spcPts val="1000"/>
              </a:spcAft>
              <a:buBlip>
                <a:blip r:embed="rId2"/>
              </a:buBlip>
            </a:pPr>
            <a:r>
              <a:rPr lang="en-US" sz="2000" dirty="0">
                <a:solidFill>
                  <a:prstClr val="black"/>
                </a:solidFill>
                <a:latin typeface="Times New Roman" panose="02020603050405020304" pitchFamily="18" charset="0"/>
                <a:cs typeface="Times New Roman" panose="02020603050405020304" pitchFamily="18" charset="0"/>
              </a:rPr>
              <a:t>Increasing the resilience of a cropping system involves </a:t>
            </a:r>
            <a:r>
              <a:rPr lang="en-US" sz="2000" dirty="0" smtClean="0">
                <a:solidFill>
                  <a:prstClr val="black"/>
                </a:solidFill>
                <a:latin typeface="Times New Roman" panose="02020603050405020304" pitchFamily="18" charset="0"/>
                <a:cs typeface="Times New Roman" panose="02020603050405020304" pitchFamily="18" charset="0"/>
              </a:rPr>
              <a:t>the increase in the</a:t>
            </a:r>
            <a:r>
              <a:rPr lang="en-US" sz="2000" dirty="0" smtClean="0">
                <a:solidFill>
                  <a:srgbClr val="008000"/>
                </a:solidFill>
                <a:latin typeface="Times New Roman" panose="02020603050405020304" pitchFamily="18" charset="0"/>
                <a:cs typeface="Times New Roman" panose="02020603050405020304" pitchFamily="18" charset="0"/>
              </a:rPr>
              <a:t> </a:t>
            </a:r>
            <a:r>
              <a:rPr lang="en-US" sz="2000" dirty="0">
                <a:solidFill>
                  <a:srgbClr val="008000"/>
                </a:solidFill>
                <a:latin typeface="Times New Roman" panose="02020603050405020304" pitchFamily="18" charset="0"/>
                <a:cs typeface="Times New Roman" panose="02020603050405020304" pitchFamily="18" charset="0"/>
              </a:rPr>
              <a:t>ecosystem diversity </a:t>
            </a:r>
            <a:r>
              <a:rPr lang="en-US" sz="2000" dirty="0">
                <a:solidFill>
                  <a:prstClr val="black"/>
                </a:solidFill>
                <a:latin typeface="Times New Roman" panose="02020603050405020304" pitchFamily="18" charset="0"/>
                <a:cs typeface="Times New Roman" panose="02020603050405020304" pitchFamily="18" charset="0"/>
              </a:rPr>
              <a:t>through the establishment of non-crop habitats and biotope networks. </a:t>
            </a:r>
            <a:endParaRPr lang="en-US" sz="2000" dirty="0" smtClean="0">
              <a:solidFill>
                <a:prstClr val="black"/>
              </a:solidFill>
              <a:latin typeface="Times New Roman" panose="02020603050405020304" pitchFamily="18" charset="0"/>
              <a:cs typeface="Times New Roman" panose="02020603050405020304" pitchFamily="18" charset="0"/>
            </a:endParaRPr>
          </a:p>
          <a:p>
            <a:pPr marL="342900" indent="-342900" algn="just">
              <a:spcAft>
                <a:spcPts val="1000"/>
              </a:spcAft>
              <a:buBlip>
                <a:blip r:embed="rId2"/>
              </a:buBlip>
            </a:pPr>
            <a:r>
              <a:rPr lang="en-US" sz="2000" dirty="0" smtClean="0">
                <a:solidFill>
                  <a:prstClr val="black"/>
                </a:solidFill>
                <a:latin typeface="Times New Roman" panose="02020603050405020304" pitchFamily="18" charset="0"/>
                <a:cs typeface="Times New Roman" panose="02020603050405020304" pitchFamily="18" charset="0"/>
              </a:rPr>
              <a:t>Secondly</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smtClean="0">
                <a:solidFill>
                  <a:prstClr val="black"/>
                </a:solidFill>
                <a:latin typeface="Times New Roman" panose="02020603050405020304" pitchFamily="18" charset="0"/>
                <a:cs typeface="Times New Roman" panose="02020603050405020304" pitchFamily="18" charset="0"/>
              </a:rPr>
              <a:t>farmers can reduce </a:t>
            </a:r>
            <a:r>
              <a:rPr lang="en-US" sz="2000" dirty="0">
                <a:solidFill>
                  <a:prstClr val="black"/>
                </a:solidFill>
                <a:latin typeface="Times New Roman" panose="02020603050405020304" pitchFamily="18" charset="0"/>
                <a:cs typeface="Times New Roman" panose="02020603050405020304" pitchFamily="18" charset="0"/>
              </a:rPr>
              <a:t>damages by </a:t>
            </a:r>
            <a:r>
              <a:rPr lang="en-US" sz="2000" dirty="0" smtClean="0">
                <a:solidFill>
                  <a:prstClr val="black"/>
                </a:solidFill>
                <a:latin typeface="Times New Roman" panose="02020603050405020304" pitchFamily="18" charset="0"/>
                <a:cs typeface="Times New Roman" panose="02020603050405020304" pitchFamily="18" charset="0"/>
              </a:rPr>
              <a:t>rotating crops, </a:t>
            </a:r>
            <a:r>
              <a:rPr lang="en-US" sz="2000" dirty="0">
                <a:solidFill>
                  <a:prstClr val="black"/>
                </a:solidFill>
                <a:latin typeface="Times New Roman" panose="02020603050405020304" pitchFamily="18" charset="0"/>
                <a:cs typeface="Times New Roman" panose="02020603050405020304" pitchFamily="18" charset="0"/>
              </a:rPr>
              <a:t>increasing crop diversity, </a:t>
            </a:r>
            <a:r>
              <a:rPr lang="en-US" sz="2000" dirty="0" smtClean="0">
                <a:solidFill>
                  <a:prstClr val="black"/>
                </a:solidFill>
                <a:latin typeface="Times New Roman" panose="02020603050405020304" pitchFamily="18" charset="0"/>
                <a:cs typeface="Times New Roman" panose="02020603050405020304" pitchFamily="18" charset="0"/>
              </a:rPr>
              <a:t>planting at the right time, harvesting</a:t>
            </a:r>
            <a:r>
              <a:rPr lang="en-US" sz="2000" dirty="0">
                <a:solidFill>
                  <a:prstClr val="black"/>
                </a:solidFill>
                <a:latin typeface="Times New Roman" panose="02020603050405020304" pitchFamily="18" charset="0"/>
                <a:cs typeface="Times New Roman" panose="02020603050405020304" pitchFamily="18" charset="0"/>
              </a:rPr>
              <a:t>, transplanting, weed management, choice of resistant varieties, and </a:t>
            </a:r>
            <a:r>
              <a:rPr lang="en-US" sz="2000" dirty="0" smtClean="0">
                <a:solidFill>
                  <a:prstClr val="black"/>
                </a:solidFill>
                <a:latin typeface="Times New Roman" panose="02020603050405020304" pitchFamily="18" charset="0"/>
                <a:cs typeface="Times New Roman" panose="02020603050405020304" pitchFamily="18" charset="0"/>
              </a:rPr>
              <a:t>by avoiding growing areas </a:t>
            </a:r>
            <a:r>
              <a:rPr lang="en-US" sz="2000" dirty="0">
                <a:solidFill>
                  <a:prstClr val="black"/>
                </a:solidFill>
                <a:latin typeface="Times New Roman" panose="02020603050405020304" pitchFamily="18" charset="0"/>
                <a:cs typeface="Times New Roman" panose="02020603050405020304" pitchFamily="18" charset="0"/>
              </a:rPr>
              <a:t>with high </a:t>
            </a:r>
            <a:r>
              <a:rPr lang="en-US" sz="2000" dirty="0" smtClean="0">
                <a:solidFill>
                  <a:prstClr val="black"/>
                </a:solidFill>
                <a:latin typeface="Times New Roman" panose="02020603050405020304" pitchFamily="18" charset="0"/>
                <a:cs typeface="Times New Roman" panose="02020603050405020304" pitchFamily="18" charset="0"/>
              </a:rPr>
              <a:t>pest and diseases pressure.</a:t>
            </a:r>
          </a:p>
          <a:p>
            <a:pPr marL="342900" indent="-342900" algn="just">
              <a:spcAft>
                <a:spcPts val="1000"/>
              </a:spcAft>
              <a:buBlip>
                <a:blip r:embed="rId2"/>
              </a:buBlip>
            </a:pPr>
            <a:r>
              <a:rPr lang="en-US" sz="2000" dirty="0" smtClean="0">
                <a:solidFill>
                  <a:prstClr val="black"/>
                </a:solidFill>
                <a:latin typeface="Times New Roman" panose="02020603050405020304" pitchFamily="18" charset="0"/>
                <a:cs typeface="Times New Roman" panose="02020603050405020304" pitchFamily="18" charset="0"/>
              </a:rPr>
              <a:t>The </a:t>
            </a:r>
            <a:r>
              <a:rPr lang="en-US" sz="2000" dirty="0">
                <a:solidFill>
                  <a:prstClr val="black"/>
                </a:solidFill>
                <a:latin typeface="Times New Roman" panose="02020603050405020304" pitchFamily="18" charset="0"/>
                <a:cs typeface="Times New Roman" panose="02020603050405020304" pitchFamily="18" charset="0"/>
              </a:rPr>
              <a:t>combination of all these measures creates a broad and solid basis for healthy plant </a:t>
            </a:r>
            <a:r>
              <a:rPr lang="en-US" sz="2000" dirty="0" smtClean="0">
                <a:solidFill>
                  <a:prstClr val="black"/>
                </a:solidFill>
                <a:latin typeface="Times New Roman" panose="02020603050405020304" pitchFamily="18" charset="0"/>
                <a:cs typeface="Times New Roman" panose="02020603050405020304" pitchFamily="18" charset="0"/>
              </a:rPr>
              <a:t>development, while direct </a:t>
            </a:r>
            <a:r>
              <a:rPr lang="en-US" sz="2000" dirty="0">
                <a:solidFill>
                  <a:prstClr val="black"/>
                </a:solidFill>
                <a:latin typeface="Times New Roman" panose="02020603050405020304" pitchFamily="18" charset="0"/>
                <a:cs typeface="Times New Roman" panose="02020603050405020304" pitchFamily="18" charset="0"/>
              </a:rPr>
              <a:t>control </a:t>
            </a:r>
            <a:r>
              <a:rPr lang="en-US" sz="2000" dirty="0" smtClean="0">
                <a:solidFill>
                  <a:prstClr val="black"/>
                </a:solidFill>
                <a:latin typeface="Times New Roman" panose="02020603050405020304" pitchFamily="18" charset="0"/>
                <a:cs typeface="Times New Roman" panose="02020603050405020304" pitchFamily="18" charset="0"/>
              </a:rPr>
              <a:t>measures </a:t>
            </a:r>
            <a:r>
              <a:rPr lang="en-US" sz="2000" dirty="0">
                <a:solidFill>
                  <a:prstClr val="black"/>
                </a:solidFill>
                <a:latin typeface="Times New Roman" panose="02020603050405020304" pitchFamily="18" charset="0"/>
                <a:cs typeface="Times New Roman" panose="02020603050405020304" pitchFamily="18" charset="0"/>
              </a:rPr>
              <a:t>can be applied in case of threatening pest </a:t>
            </a:r>
            <a:r>
              <a:rPr lang="en-US" sz="2000" dirty="0" smtClean="0">
                <a:solidFill>
                  <a:prstClr val="black"/>
                </a:solidFill>
                <a:latin typeface="Times New Roman" panose="02020603050405020304" pitchFamily="18" charset="0"/>
                <a:cs typeface="Times New Roman" panose="02020603050405020304" pitchFamily="18" charset="0"/>
              </a:rPr>
              <a:t>and diseases outbreaks. </a:t>
            </a:r>
            <a:endParaRPr 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065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619367" y="374510"/>
            <a:ext cx="5622878" cy="10002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100" b="1" dirty="0" smtClean="0">
                <a:solidFill>
                  <a:srgbClr val="4BACC6">
                    <a:lumMod val="75000"/>
                  </a:srgbClr>
                </a:solidFill>
                <a:latin typeface="Times New Roman" panose="02020603050405020304" pitchFamily="18" charset="0"/>
                <a:cs typeface="Times New Roman" panose="02020603050405020304" pitchFamily="18" charset="0"/>
              </a:rPr>
              <a:t>Disease control</a:t>
            </a:r>
          </a:p>
          <a:p>
            <a:pPr algn="ctr"/>
            <a:r>
              <a:rPr lang="en-US" sz="2800" b="1" dirty="0" smtClean="0">
                <a:solidFill>
                  <a:srgbClr val="4BACC6">
                    <a:lumMod val="75000"/>
                  </a:srgbClr>
                </a:solidFill>
                <a:latin typeface="Times New Roman" panose="02020603050405020304" pitchFamily="18" charset="0"/>
                <a:cs typeface="Times New Roman" panose="02020603050405020304" pitchFamily="18" charset="0"/>
              </a:rPr>
              <a:t>Through preventive measures</a:t>
            </a:r>
            <a:endParaRPr lang="en-US" sz="2800" b="1" dirty="0">
              <a:solidFill>
                <a:srgbClr val="4BACC6">
                  <a:lumMod val="75000"/>
                </a:srgbClr>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92716" y="1586051"/>
            <a:ext cx="8162364" cy="4106252"/>
          </a:xfrm>
          <a:prstGeom prst="rect">
            <a:avLst/>
          </a:prstGeom>
          <a:noFill/>
        </p:spPr>
        <p:txBody>
          <a:bodyPr wrap="square" rtlCol="0">
            <a:spAutoFit/>
          </a:bodyPr>
          <a:lstStyle/>
          <a:p>
            <a:pPr algn="just">
              <a:spcAft>
                <a:spcPts val="1500"/>
              </a:spcAft>
            </a:pPr>
            <a:r>
              <a:rPr lang="en-US" sz="2000" dirty="0" smtClean="0">
                <a:latin typeface="Times New Roman" panose="02020603050405020304" pitchFamily="18" charset="0"/>
                <a:cs typeface="Times New Roman" panose="02020603050405020304" pitchFamily="18" charset="0"/>
              </a:rPr>
              <a:t>Prevention is </a:t>
            </a:r>
            <a:r>
              <a:rPr lang="en-US" sz="2000" dirty="0">
                <a:latin typeface="Times New Roman" panose="02020603050405020304" pitchFamily="18" charset="0"/>
                <a:cs typeface="Times New Roman" panose="02020603050405020304" pitchFamily="18" charset="0"/>
              </a:rPr>
              <a:t>a key strategy for </a:t>
            </a:r>
            <a:r>
              <a:rPr lang="en-US" sz="2000" dirty="0" smtClean="0">
                <a:latin typeface="Times New Roman" panose="02020603050405020304" pitchFamily="18" charset="0"/>
                <a:cs typeface="Times New Roman" panose="02020603050405020304" pitchFamily="18" charset="0"/>
              </a:rPr>
              <a:t>organic producers</a:t>
            </a:r>
            <a:r>
              <a:rPr lang="en-US" sz="2000" dirty="0">
                <a:latin typeface="Times New Roman" panose="02020603050405020304" pitchFamily="18" charset="0"/>
                <a:cs typeface="Times New Roman" panose="02020603050405020304" pitchFamily="18" charset="0"/>
              </a:rPr>
              <a:t>, since </a:t>
            </a:r>
            <a:r>
              <a:rPr lang="en-US" sz="2000" dirty="0" smtClean="0">
                <a:latin typeface="Times New Roman" panose="02020603050405020304" pitchFamily="18" charset="0"/>
                <a:cs typeface="Times New Roman" panose="02020603050405020304" pitchFamily="18" charset="0"/>
              </a:rPr>
              <a:t>diseases can </a:t>
            </a:r>
            <a:r>
              <a:rPr lang="en-US" sz="2000" dirty="0">
                <a:latin typeface="Times New Roman" panose="02020603050405020304" pitchFamily="18" charset="0"/>
                <a:cs typeface="Times New Roman" panose="02020603050405020304" pitchFamily="18" charset="0"/>
              </a:rPr>
              <a:t>rapidly spread and </a:t>
            </a:r>
            <a:r>
              <a:rPr lang="en-US" sz="2000" dirty="0" smtClean="0">
                <a:latin typeface="Times New Roman" panose="02020603050405020304" pitchFamily="18" charset="0"/>
                <a:cs typeface="Times New Roman" panose="02020603050405020304" pitchFamily="18" charset="0"/>
              </a:rPr>
              <a:t>their control can </a:t>
            </a:r>
            <a:r>
              <a:rPr lang="en-US" sz="2000" dirty="0">
                <a:latin typeface="Times New Roman" panose="02020603050405020304" pitchFamily="18" charset="0"/>
                <a:cs typeface="Times New Roman" panose="02020603050405020304" pitchFamily="18" charset="0"/>
              </a:rPr>
              <a:t>be difficult </a:t>
            </a:r>
            <a:r>
              <a:rPr lang="en-US" sz="2000" dirty="0" smtClean="0">
                <a:latin typeface="Times New Roman" panose="02020603050405020304" pitchFamily="18" charset="0"/>
                <a:cs typeface="Times New Roman" panose="02020603050405020304" pitchFamily="18" charset="0"/>
              </a:rPr>
              <a:t>if farmers only resort to organic pesticides. </a:t>
            </a:r>
          </a:p>
          <a:p>
            <a:pPr marL="342900" indent="-342900" algn="just">
              <a:spcAft>
                <a:spcPts val="1000"/>
              </a:spcAft>
              <a:buBlip>
                <a:blip r:embed="rId2"/>
              </a:buBlip>
            </a:pPr>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several crops and diseases, the risk of infections by plant pathogens can be lowered by the use of </a:t>
            </a:r>
            <a:r>
              <a:rPr lang="en-US" sz="2000" dirty="0">
                <a:solidFill>
                  <a:srgbClr val="008000"/>
                </a:solidFill>
                <a:latin typeface="Times New Roman" panose="02020603050405020304" pitchFamily="18" charset="0"/>
                <a:cs typeface="Times New Roman" panose="02020603050405020304" pitchFamily="18" charset="0"/>
              </a:rPr>
              <a:t>less </a:t>
            </a:r>
            <a:r>
              <a:rPr lang="en-US" sz="2000" dirty="0" smtClean="0">
                <a:solidFill>
                  <a:srgbClr val="008000"/>
                </a:solidFill>
                <a:latin typeface="Times New Roman" panose="02020603050405020304" pitchFamily="18" charset="0"/>
                <a:cs typeface="Times New Roman" panose="02020603050405020304" pitchFamily="18" charset="0"/>
              </a:rPr>
              <a:t>pathogen-susceptible, tolerant </a:t>
            </a:r>
            <a:r>
              <a:rPr lang="en-US" sz="2000" dirty="0">
                <a:solidFill>
                  <a:srgbClr val="008000"/>
                </a:solidFill>
                <a:latin typeface="Times New Roman" panose="02020603050405020304" pitchFamily="18" charset="0"/>
                <a:cs typeface="Times New Roman" panose="02020603050405020304" pitchFamily="18" charset="0"/>
              </a:rPr>
              <a:t>and resistant varieties</a:t>
            </a:r>
            <a:r>
              <a:rPr lang="en-US" sz="2000" dirty="0">
                <a:latin typeface="Times New Roman" panose="02020603050405020304" pitchFamily="18" charset="0"/>
                <a:cs typeface="Times New Roman" panose="02020603050405020304" pitchFamily="18" charset="0"/>
              </a:rPr>
              <a:t>. However, resistant varieties are not available for all diseases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342900" indent="-342900" algn="just">
              <a:spcAft>
                <a:spcPts val="1000"/>
              </a:spcAft>
              <a:buBlip>
                <a:blip r:embed="rId2"/>
              </a:buBlip>
            </a:pPr>
            <a:r>
              <a:rPr lang="en-US" sz="2000" dirty="0" smtClean="0">
                <a:latin typeface="Times New Roman" panose="02020603050405020304" pitchFamily="18" charset="0"/>
                <a:cs typeface="Times New Roman" panose="02020603050405020304" pitchFamily="18" charset="0"/>
              </a:rPr>
              <a:t>Seeds </a:t>
            </a:r>
            <a:r>
              <a:rPr lang="en-US" sz="2000" dirty="0">
                <a:latin typeface="Times New Roman" panose="02020603050405020304" pitchFamily="18" charset="0"/>
                <a:cs typeface="Times New Roman" panose="02020603050405020304" pitchFamily="18" charset="0"/>
              </a:rPr>
              <a:t>infested with pathogens are </a:t>
            </a:r>
            <a:r>
              <a:rPr lang="en-US" sz="2000" dirty="0" smtClean="0">
                <a:latin typeface="Times New Roman" panose="02020603050405020304" pitchFamily="18" charset="0"/>
                <a:cs typeface="Times New Roman" panose="02020603050405020304" pitchFamily="18" charset="0"/>
              </a:rPr>
              <a:t>a major </a:t>
            </a:r>
            <a:r>
              <a:rPr lang="en-US" sz="2000" dirty="0">
                <a:latin typeface="Times New Roman" panose="02020603050405020304" pitchFamily="18" charset="0"/>
                <a:cs typeface="Times New Roman" panose="02020603050405020304" pitchFamily="18" charset="0"/>
              </a:rPr>
              <a:t>source of disease outbreaks in many arable </a:t>
            </a:r>
            <a:r>
              <a:rPr lang="en-US" sz="2000" dirty="0" smtClean="0">
                <a:latin typeface="Times New Roman" panose="02020603050405020304" pitchFamily="18" charset="0"/>
                <a:cs typeface="Times New Roman" panose="02020603050405020304" pitchFamily="18" charset="0"/>
              </a:rPr>
              <a:t>crops. This </a:t>
            </a:r>
            <a:r>
              <a:rPr lang="en-US" sz="2000" dirty="0">
                <a:latin typeface="Times New Roman" panose="02020603050405020304" pitchFamily="18" charset="0"/>
                <a:cs typeface="Times New Roman" panose="02020603050405020304" pitchFamily="18" charset="0"/>
              </a:rPr>
              <a:t>can be avoided by the use of certified seeds. When seeds are produced </a:t>
            </a:r>
            <a:r>
              <a:rPr lang="en-US" sz="2000" dirty="0" smtClean="0">
                <a:latin typeface="Times New Roman" panose="02020603050405020304" pitchFamily="18" charset="0"/>
                <a:cs typeface="Times New Roman" panose="02020603050405020304" pitchFamily="18" charset="0"/>
              </a:rPr>
              <a:t>on farm</a:t>
            </a:r>
            <a:r>
              <a:rPr lang="en-US" sz="2000" dirty="0">
                <a:latin typeface="Times New Roman" panose="02020603050405020304" pitchFamily="18" charset="0"/>
                <a:cs typeface="Times New Roman" panose="02020603050405020304" pitchFamily="18" charset="0"/>
              </a:rPr>
              <a:t>, they should be inspected </a:t>
            </a:r>
            <a:r>
              <a:rPr lang="en-US" sz="2000" dirty="0" smtClean="0">
                <a:latin typeface="Times New Roman" panose="02020603050405020304" pitchFamily="18" charset="0"/>
                <a:cs typeface="Times New Roman" panose="02020603050405020304" pitchFamily="18" charset="0"/>
              </a:rPr>
              <a:t>and, if infested</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they need </a:t>
            </a:r>
            <a:r>
              <a:rPr lang="en-US" sz="2000" dirty="0">
                <a:latin typeface="Times New Roman" panose="02020603050405020304" pitchFamily="18" charset="0"/>
                <a:cs typeface="Times New Roman" panose="02020603050405020304" pitchFamily="18" charset="0"/>
              </a:rPr>
              <a:t>to be treated by appropriate methods such as heat or PPPs suitable for organic </a:t>
            </a:r>
            <a:r>
              <a:rPr lang="en-US" sz="2000" dirty="0" smtClean="0">
                <a:latin typeface="Times New Roman" panose="02020603050405020304" pitchFamily="18" charset="0"/>
                <a:cs typeface="Times New Roman" panose="02020603050405020304" pitchFamily="18" charset="0"/>
              </a:rPr>
              <a:t>farming.</a:t>
            </a:r>
          </a:p>
        </p:txBody>
      </p:sp>
    </p:spTree>
    <p:extLst>
      <p:ext uri="{BB962C8B-B14F-4D97-AF65-F5344CB8AC3E}">
        <p14:creationId xmlns:p14="http://schemas.microsoft.com/office/powerpoint/2010/main" val="3049822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801906" y="538678"/>
            <a:ext cx="5136776"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300" b="1" dirty="0" smtClean="0">
                <a:solidFill>
                  <a:srgbClr val="4BACC6">
                    <a:lumMod val="75000"/>
                  </a:srgbClr>
                </a:solidFill>
                <a:latin typeface="Times New Roman" panose="02020603050405020304" pitchFamily="18" charset="0"/>
                <a:cs typeface="Times New Roman" panose="02020603050405020304" pitchFamily="18" charset="0"/>
              </a:rPr>
              <a:t>3.2 Cultural measures</a:t>
            </a:r>
            <a:endParaRPr lang="it-IT" sz="3300" dirty="0">
              <a:solidFill>
                <a:srgbClr val="4BACC6">
                  <a:lumMod val="75000"/>
                </a:srgbClr>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43753" y="1788460"/>
            <a:ext cx="8269941" cy="3170099"/>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The implementation of optimal </a:t>
            </a:r>
            <a:r>
              <a:rPr lang="en-US" sz="2000" b="1" dirty="0">
                <a:solidFill>
                  <a:srgbClr val="008000"/>
                </a:solidFill>
                <a:latin typeface="Times New Roman" panose="02020603050405020304" pitchFamily="18" charset="0"/>
                <a:cs typeface="Times New Roman" panose="02020603050405020304" pitchFamily="18" charset="0"/>
              </a:rPr>
              <a:t>crop rotations</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another important measure to reduce the risk of disease build-up. In cases of pathogens that can survive for several years in the soil, rotation breaks of several years for the same crop are necessary. </a:t>
            </a:r>
          </a:p>
          <a:p>
            <a:pPr algn="just"/>
            <a:r>
              <a:rPr lang="en-US" sz="2000" b="1" dirty="0">
                <a:solidFill>
                  <a:srgbClr val="008000"/>
                </a:solidFill>
                <a:latin typeface="Times New Roman" panose="02020603050405020304" pitchFamily="18" charset="0"/>
                <a:cs typeface="Times New Roman" panose="02020603050405020304" pitchFamily="18" charset="0"/>
              </a:rPr>
              <a:t>Tillage</a:t>
            </a:r>
            <a:r>
              <a:rPr lang="en-US" sz="2000" dirty="0">
                <a:latin typeface="Times New Roman" panose="02020603050405020304" pitchFamily="18" charset="0"/>
                <a:cs typeface="Times New Roman" panose="02020603050405020304" pitchFamily="18" charset="0"/>
              </a:rPr>
              <a:t>, such as deep ploughing after </a:t>
            </a:r>
            <a:r>
              <a:rPr lang="en-US" sz="2000" dirty="0" smtClean="0">
                <a:latin typeface="Times New Roman" panose="02020603050405020304" pitchFamily="18" charset="0"/>
                <a:cs typeface="Times New Roman" panose="02020603050405020304" pitchFamily="18" charset="0"/>
              </a:rPr>
              <a:t>harvest, </a:t>
            </a:r>
            <a:r>
              <a:rPr lang="en-US" sz="2000" dirty="0">
                <a:latin typeface="Times New Roman" panose="02020603050405020304" pitchFamily="18" charset="0"/>
                <a:cs typeface="Times New Roman" panose="02020603050405020304" pitchFamily="18" charset="0"/>
              </a:rPr>
              <a:t>is a general measure to reduce inoculum for the next </a:t>
            </a:r>
            <a:r>
              <a:rPr lang="en-US" sz="2000" dirty="0" smtClean="0">
                <a:latin typeface="Times New Roman" panose="02020603050405020304" pitchFamily="18" charset="0"/>
                <a:cs typeface="Times New Roman" panose="02020603050405020304" pitchFamily="18" charset="0"/>
              </a:rPr>
              <a:t>season. </a:t>
            </a:r>
            <a:r>
              <a:rPr lang="en-US" sz="2000" dirty="0">
                <a:latin typeface="Times New Roman" panose="02020603050405020304" pitchFamily="18" charset="0"/>
                <a:cs typeface="Times New Roman" panose="02020603050405020304" pitchFamily="18" charset="0"/>
              </a:rPr>
              <a:t>However, tillage choice will be influenced by soil type and trade-offs with soil organic matter storage, greenhouse gas emissions and weed management. </a:t>
            </a:r>
            <a:r>
              <a:rPr lang="en-US" sz="2000" dirty="0" smtClean="0">
                <a:solidFill>
                  <a:srgbClr val="C00000"/>
                </a:solidFill>
                <a:latin typeface="Times New Roman" panose="02020603050405020304" pitchFamily="18" charset="0"/>
                <a:cs typeface="Times New Roman" panose="02020603050405020304" pitchFamily="18" charset="0"/>
              </a:rPr>
              <a:t>We should also keep in mind that deep ploughing is in conflict with </a:t>
            </a:r>
            <a:r>
              <a:rPr lang="en-US" sz="2000" dirty="0">
                <a:solidFill>
                  <a:srgbClr val="C00000"/>
                </a:solidFill>
                <a:latin typeface="Times New Roman" panose="02020603050405020304" pitchFamily="18" charset="0"/>
                <a:cs typeface="Times New Roman" panose="02020603050405020304" pitchFamily="18" charset="0"/>
              </a:rPr>
              <a:t>soil conservation and such aspects need to be considered as well.</a:t>
            </a:r>
          </a:p>
        </p:txBody>
      </p:sp>
    </p:spTree>
    <p:extLst>
      <p:ext uri="{BB962C8B-B14F-4D97-AF65-F5344CB8AC3E}">
        <p14:creationId xmlns:p14="http://schemas.microsoft.com/office/powerpoint/2010/main" val="873210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IPM</a:t>
            </a:r>
            <a:r>
              <a:rPr lang="en-US" dirty="0" smtClean="0"/>
              <a:t>?</a:t>
            </a:r>
            <a:endParaRPr lang="en-US" dirty="0"/>
          </a:p>
        </p:txBody>
      </p:sp>
      <p:sp>
        <p:nvSpPr>
          <p:cNvPr id="3" name="Content Placeholder 2"/>
          <p:cNvSpPr>
            <a:spLocks noGrp="1"/>
          </p:cNvSpPr>
          <p:nvPr>
            <p:ph idx="1"/>
          </p:nvPr>
        </p:nvSpPr>
        <p:spPr/>
        <p:txBody>
          <a:bodyPr/>
          <a:lstStyle/>
          <a:p>
            <a:pPr>
              <a:lnSpc>
                <a:spcPct val="90000"/>
              </a:lnSpc>
            </a:pPr>
            <a:r>
              <a:rPr lang="en-US" sz="2800" dirty="0">
                <a:cs typeface="Arial" charset="0"/>
              </a:rPr>
              <a:t>Integrated Pest Management is a sustainable approach to controlling insect pest populations that combines </a:t>
            </a:r>
            <a:r>
              <a:rPr lang="en-US" sz="2800" dirty="0" err="1">
                <a:cs typeface="Arial" charset="0"/>
              </a:rPr>
              <a:t>PAMS</a:t>
            </a:r>
            <a:endParaRPr lang="en-US" sz="2800" dirty="0">
              <a:cs typeface="Arial" charset="0"/>
            </a:endParaRPr>
          </a:p>
          <a:p>
            <a:pPr lvl="2">
              <a:lnSpc>
                <a:spcPct val="90000"/>
              </a:lnSpc>
            </a:pPr>
            <a:r>
              <a:rPr lang="en-US" sz="2000" dirty="0">
                <a:cs typeface="Arial" charset="0"/>
              </a:rPr>
              <a:t>Prevention </a:t>
            </a:r>
          </a:p>
          <a:p>
            <a:pPr lvl="2">
              <a:lnSpc>
                <a:spcPct val="90000"/>
              </a:lnSpc>
            </a:pPr>
            <a:r>
              <a:rPr lang="en-US" sz="2000" dirty="0">
                <a:cs typeface="Arial" charset="0"/>
              </a:rPr>
              <a:t>Avoidance </a:t>
            </a:r>
          </a:p>
          <a:p>
            <a:pPr lvl="2">
              <a:lnSpc>
                <a:spcPct val="90000"/>
              </a:lnSpc>
            </a:pPr>
            <a:r>
              <a:rPr lang="en-US" sz="2000" dirty="0">
                <a:cs typeface="Arial" charset="0"/>
              </a:rPr>
              <a:t>Monitoring</a:t>
            </a:r>
          </a:p>
          <a:p>
            <a:pPr lvl="2">
              <a:lnSpc>
                <a:spcPct val="90000"/>
              </a:lnSpc>
            </a:pPr>
            <a:r>
              <a:rPr lang="en-US" sz="2000" dirty="0">
                <a:cs typeface="Arial" charset="0"/>
              </a:rPr>
              <a:t>Suppression </a:t>
            </a:r>
          </a:p>
          <a:p>
            <a:pPr lvl="2">
              <a:lnSpc>
                <a:spcPct val="90000"/>
              </a:lnSpc>
            </a:pPr>
            <a:endParaRPr lang="en-US" sz="1600" dirty="0">
              <a:cs typeface="Arial" charset="0"/>
            </a:endParaRPr>
          </a:p>
          <a:p>
            <a:pPr lvl="1">
              <a:lnSpc>
                <a:spcPct val="90000"/>
              </a:lnSpc>
            </a:pPr>
            <a:r>
              <a:rPr lang="en-US" sz="2100" dirty="0">
                <a:cs typeface="Arial" charset="0"/>
              </a:rPr>
              <a:t>Combination of  strategies that minimizes </a:t>
            </a:r>
            <a:r>
              <a:rPr lang="en-US" sz="2100" b="1" dirty="0">
                <a:cs typeface="Arial" charset="0"/>
              </a:rPr>
              <a:t>economic</a:t>
            </a:r>
            <a:r>
              <a:rPr lang="en-US" sz="2100" dirty="0">
                <a:cs typeface="Arial" charset="0"/>
              </a:rPr>
              <a:t>, </a:t>
            </a:r>
            <a:r>
              <a:rPr lang="en-US" sz="2100" b="1" dirty="0">
                <a:cs typeface="Arial" charset="0"/>
              </a:rPr>
              <a:t>health</a:t>
            </a:r>
            <a:r>
              <a:rPr lang="en-US" sz="2100" dirty="0">
                <a:cs typeface="Arial" charset="0"/>
              </a:rPr>
              <a:t>, and </a:t>
            </a:r>
            <a:r>
              <a:rPr lang="en-US" sz="2100" b="1" dirty="0">
                <a:cs typeface="Arial" charset="0"/>
              </a:rPr>
              <a:t>environmental</a:t>
            </a:r>
            <a:r>
              <a:rPr lang="en-US" sz="2100" dirty="0">
                <a:cs typeface="Arial" charset="0"/>
              </a:rPr>
              <a:t> risks. </a:t>
            </a:r>
          </a:p>
        </p:txBody>
      </p:sp>
    </p:spTree>
    <p:extLst>
      <p:ext uri="{BB962C8B-B14F-4D97-AF65-F5344CB8AC3E}">
        <p14:creationId xmlns:p14="http://schemas.microsoft.com/office/powerpoint/2010/main" val="1617379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Prevention</a:t>
            </a:r>
          </a:p>
        </p:txBody>
      </p:sp>
      <p:sp>
        <p:nvSpPr>
          <p:cNvPr id="6147" name="Rectangle 3"/>
          <p:cNvSpPr>
            <a:spLocks noGrp="1" noChangeArrowheads="1"/>
          </p:cNvSpPr>
          <p:nvPr>
            <p:ph type="body" sz="half" idx="1"/>
          </p:nvPr>
        </p:nvSpPr>
        <p:spPr>
          <a:xfrm>
            <a:off x="381000" y="1711821"/>
            <a:ext cx="5122862" cy="4211637"/>
          </a:xfrm>
        </p:spPr>
        <p:txBody>
          <a:bodyPr>
            <a:normAutofit/>
          </a:bodyPr>
          <a:lstStyle/>
          <a:p>
            <a:pPr eaLnBrk="1" hangingPunct="1"/>
            <a:r>
              <a:rPr lang="en-US" sz="3200" dirty="0" smtClean="0">
                <a:latin typeface="+mj-lt"/>
                <a:cs typeface="Arial" charset="0"/>
              </a:rPr>
              <a:t>Various practices that keep pests from infesting a production site (i.e. field, orchard, or greenhouse)</a:t>
            </a:r>
          </a:p>
          <a:p>
            <a:pPr lvl="1" eaLnBrk="1" hangingPunct="1"/>
            <a:r>
              <a:rPr lang="en-US" sz="2600" dirty="0" smtClean="0">
                <a:latin typeface="+mj-lt"/>
                <a:cs typeface="Arial" charset="0"/>
              </a:rPr>
              <a:t>Examples	</a:t>
            </a:r>
          </a:p>
          <a:p>
            <a:pPr lvl="2" eaLnBrk="1" hangingPunct="1"/>
            <a:r>
              <a:rPr lang="en-US" sz="1800" dirty="0" smtClean="0">
                <a:latin typeface="+mj-lt"/>
                <a:cs typeface="Arial" charset="0"/>
              </a:rPr>
              <a:t>Using pest free seed or transplants</a:t>
            </a:r>
          </a:p>
          <a:p>
            <a:pPr lvl="2" eaLnBrk="1" hangingPunct="1"/>
            <a:r>
              <a:rPr lang="en-US" sz="1800" dirty="0" smtClean="0">
                <a:latin typeface="+mj-lt"/>
                <a:cs typeface="Arial" charset="0"/>
              </a:rPr>
              <a:t>Field sanitation</a:t>
            </a:r>
          </a:p>
          <a:p>
            <a:pPr lvl="2" eaLnBrk="1" hangingPunct="1"/>
            <a:r>
              <a:rPr lang="en-US" sz="1800" dirty="0" smtClean="0">
                <a:latin typeface="+mj-lt"/>
                <a:cs typeface="Arial" charset="0"/>
              </a:rPr>
              <a:t>Eliminating alternative hosts</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62689" y="3195538"/>
            <a:ext cx="3637228" cy="2727920"/>
          </a:xfrm>
        </p:spPr>
      </p:pic>
    </p:spTree>
    <p:extLst>
      <p:ext uri="{BB962C8B-B14F-4D97-AF65-F5344CB8AC3E}">
        <p14:creationId xmlns:p14="http://schemas.microsoft.com/office/powerpoint/2010/main" val="712344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includes:</a:t>
            </a:r>
            <a:endParaRPr lang="en-US" dirty="0"/>
          </a:p>
        </p:txBody>
      </p:sp>
      <p:sp>
        <p:nvSpPr>
          <p:cNvPr id="3" name="Content Placeholder 2"/>
          <p:cNvSpPr>
            <a:spLocks noGrp="1"/>
          </p:cNvSpPr>
          <p:nvPr>
            <p:ph idx="1"/>
          </p:nvPr>
        </p:nvSpPr>
        <p:spPr/>
        <p:txBody>
          <a:bodyPr/>
          <a:lstStyle/>
          <a:p>
            <a:r>
              <a:rPr lang="en-US" dirty="0" smtClean="0"/>
              <a:t>Seasonal Extension of Organic crop</a:t>
            </a:r>
          </a:p>
          <a:p>
            <a:r>
              <a:rPr lang="en-US" dirty="0" smtClean="0"/>
              <a:t>Integrated Pest Management</a:t>
            </a:r>
          </a:p>
          <a:p>
            <a:r>
              <a:rPr lang="en-US" dirty="0" smtClean="0"/>
              <a:t>Biological Control</a:t>
            </a:r>
          </a:p>
          <a:p>
            <a:pPr marL="0" indent="0">
              <a:buNone/>
            </a:pPr>
            <a:endParaRPr lang="en-US" dirty="0"/>
          </a:p>
        </p:txBody>
      </p:sp>
    </p:spTree>
    <p:extLst>
      <p:ext uri="{BB962C8B-B14F-4D97-AF65-F5344CB8AC3E}">
        <p14:creationId xmlns:p14="http://schemas.microsoft.com/office/powerpoint/2010/main" val="3080656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838200"/>
            <a:ext cx="8305800" cy="1143000"/>
          </a:xfrm>
        </p:spPr>
        <p:txBody>
          <a:bodyPr>
            <a:normAutofit fontScale="90000"/>
          </a:bodyPr>
          <a:lstStyle/>
          <a:p>
            <a:pPr eaLnBrk="1" hangingPunct="1"/>
            <a:r>
              <a:rPr lang="en-US" smtClean="0">
                <a:latin typeface="Arial" charset="0"/>
                <a:cs typeface="Arial" charset="0"/>
              </a:rPr>
              <a:t>Avoidance</a:t>
            </a:r>
            <a:br>
              <a:rPr lang="en-US" smtClean="0">
                <a:latin typeface="Arial" charset="0"/>
                <a:cs typeface="Arial" charset="0"/>
              </a:rPr>
            </a:br>
            <a:endParaRPr lang="en-US" smtClean="0">
              <a:latin typeface="Arial" charset="0"/>
              <a:cs typeface="Arial" charset="0"/>
            </a:endParaRPr>
          </a:p>
        </p:txBody>
      </p:sp>
      <p:sp>
        <p:nvSpPr>
          <p:cNvPr id="7171" name="Rectangle 3"/>
          <p:cNvSpPr>
            <a:spLocks noGrp="1" noChangeArrowheads="1"/>
          </p:cNvSpPr>
          <p:nvPr>
            <p:ph idx="1"/>
          </p:nvPr>
        </p:nvSpPr>
        <p:spPr>
          <a:xfrm>
            <a:off x="820738" y="1676400"/>
            <a:ext cx="8142287" cy="4211638"/>
          </a:xfrm>
        </p:spPr>
        <p:txBody>
          <a:bodyPr>
            <a:normAutofit lnSpcReduction="10000"/>
          </a:bodyPr>
          <a:lstStyle/>
          <a:p>
            <a:pPr eaLnBrk="1" hangingPunct="1">
              <a:lnSpc>
                <a:spcPct val="90000"/>
              </a:lnSpc>
            </a:pPr>
            <a:r>
              <a:rPr lang="en-US" sz="3200" smtClean="0"/>
              <a:t>When pests are already present in the general area, but pest impact can be minimized through various cultural practices.</a:t>
            </a:r>
          </a:p>
          <a:p>
            <a:pPr lvl="1" eaLnBrk="1" hangingPunct="1">
              <a:lnSpc>
                <a:spcPct val="90000"/>
              </a:lnSpc>
            </a:pPr>
            <a:r>
              <a:rPr lang="en-US" sz="2600" smtClean="0"/>
              <a:t>Crop rotation</a:t>
            </a:r>
          </a:p>
          <a:p>
            <a:pPr lvl="1" eaLnBrk="1" hangingPunct="1">
              <a:lnSpc>
                <a:spcPct val="90000"/>
              </a:lnSpc>
            </a:pPr>
            <a:r>
              <a:rPr lang="en-US" sz="2600" smtClean="0"/>
              <a:t>Crop choices</a:t>
            </a:r>
          </a:p>
          <a:p>
            <a:pPr lvl="1" eaLnBrk="1" hangingPunct="1">
              <a:lnSpc>
                <a:spcPct val="90000"/>
              </a:lnSpc>
            </a:pPr>
            <a:r>
              <a:rPr lang="en-US" sz="2600" smtClean="0"/>
              <a:t>Trap crops</a:t>
            </a:r>
          </a:p>
          <a:p>
            <a:pPr lvl="1" eaLnBrk="1" hangingPunct="1">
              <a:lnSpc>
                <a:spcPct val="90000"/>
              </a:lnSpc>
            </a:pPr>
            <a:r>
              <a:rPr lang="en-US" sz="2600" smtClean="0"/>
              <a:t>Adjusting planting schedule</a:t>
            </a:r>
          </a:p>
          <a:p>
            <a:pPr lvl="2" eaLnBrk="1" hangingPunct="1">
              <a:lnSpc>
                <a:spcPct val="90000"/>
              </a:lnSpc>
            </a:pPr>
            <a:r>
              <a:rPr lang="en-US" sz="1800" smtClean="0"/>
              <a:t>Early planting, late planting, not planting</a:t>
            </a:r>
          </a:p>
          <a:p>
            <a:pPr lvl="1" eaLnBrk="1" hangingPunct="1">
              <a:lnSpc>
                <a:spcPct val="90000"/>
              </a:lnSpc>
            </a:pPr>
            <a:r>
              <a:rPr lang="en-US" sz="2600" smtClean="0"/>
              <a:t>Resistance traits</a:t>
            </a:r>
          </a:p>
          <a:p>
            <a:pPr lvl="1" eaLnBrk="1" hangingPunct="1">
              <a:lnSpc>
                <a:spcPct val="90000"/>
              </a:lnSpc>
            </a:pPr>
            <a:r>
              <a:rPr lang="en-US" sz="2600" smtClean="0"/>
              <a:t>Fast maturing varieties</a:t>
            </a:r>
          </a:p>
        </p:txBody>
      </p:sp>
    </p:spTree>
    <p:extLst>
      <p:ext uri="{BB962C8B-B14F-4D97-AF65-F5344CB8AC3E}">
        <p14:creationId xmlns:p14="http://schemas.microsoft.com/office/powerpoint/2010/main" val="3914847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Monitoring</a:t>
            </a:r>
          </a:p>
        </p:txBody>
      </p:sp>
      <p:sp>
        <p:nvSpPr>
          <p:cNvPr id="8195" name="Rectangle 3"/>
          <p:cNvSpPr>
            <a:spLocks noGrp="1" noChangeArrowheads="1"/>
          </p:cNvSpPr>
          <p:nvPr>
            <p:ph idx="1"/>
          </p:nvPr>
        </p:nvSpPr>
        <p:spPr>
          <a:xfrm>
            <a:off x="762000" y="1752600"/>
            <a:ext cx="8142288" cy="4211638"/>
          </a:xfrm>
        </p:spPr>
        <p:txBody>
          <a:bodyPr/>
          <a:lstStyle/>
          <a:p>
            <a:pPr eaLnBrk="1" hangingPunct="1">
              <a:lnSpc>
                <a:spcPct val="90000"/>
              </a:lnSpc>
            </a:pPr>
            <a:r>
              <a:rPr lang="en-US" sz="3200" smtClean="0"/>
              <a:t>The key component to any IPM program</a:t>
            </a:r>
          </a:p>
          <a:p>
            <a:pPr eaLnBrk="1" hangingPunct="1">
              <a:lnSpc>
                <a:spcPct val="90000"/>
              </a:lnSpc>
            </a:pPr>
            <a:r>
              <a:rPr lang="en-US" sz="3200" smtClean="0"/>
              <a:t>Proper identification of pest – know your enemy</a:t>
            </a:r>
          </a:p>
          <a:p>
            <a:pPr lvl="1" eaLnBrk="1" hangingPunct="1">
              <a:lnSpc>
                <a:spcPct val="90000"/>
              </a:lnSpc>
            </a:pPr>
            <a:r>
              <a:rPr lang="en-US" smtClean="0"/>
              <a:t>Monitoring program</a:t>
            </a:r>
          </a:p>
          <a:p>
            <a:pPr lvl="2" eaLnBrk="1" hangingPunct="1">
              <a:lnSpc>
                <a:spcPct val="90000"/>
              </a:lnSpc>
            </a:pPr>
            <a:r>
              <a:rPr lang="en-US" smtClean="0"/>
              <a:t>Traps</a:t>
            </a:r>
          </a:p>
          <a:p>
            <a:pPr lvl="2" eaLnBrk="1" hangingPunct="1">
              <a:lnSpc>
                <a:spcPct val="90000"/>
              </a:lnSpc>
            </a:pPr>
            <a:r>
              <a:rPr lang="en-US" smtClean="0"/>
              <a:t>Weather monitoring</a:t>
            </a:r>
          </a:p>
          <a:p>
            <a:pPr lvl="2" eaLnBrk="1" hangingPunct="1">
              <a:lnSpc>
                <a:spcPct val="90000"/>
              </a:lnSpc>
            </a:pPr>
            <a:r>
              <a:rPr lang="en-US" smtClean="0"/>
              <a:t>Soil testing, when appropriate</a:t>
            </a:r>
          </a:p>
          <a:p>
            <a:pPr lvl="1" eaLnBrk="1" hangingPunct="1">
              <a:lnSpc>
                <a:spcPct val="90000"/>
              </a:lnSpc>
            </a:pPr>
            <a:r>
              <a:rPr lang="en-US" smtClean="0"/>
              <a:t>Record keeping</a:t>
            </a:r>
          </a:p>
          <a:p>
            <a:pPr lvl="2" eaLnBrk="1" hangingPunct="1">
              <a:lnSpc>
                <a:spcPct val="90000"/>
              </a:lnSpc>
            </a:pPr>
            <a:r>
              <a:rPr lang="en-US" smtClean="0"/>
              <a:t>Pest incidence and distribution in each field</a:t>
            </a:r>
          </a:p>
        </p:txBody>
      </p:sp>
    </p:spTree>
    <p:extLst>
      <p:ext uri="{BB962C8B-B14F-4D97-AF65-F5344CB8AC3E}">
        <p14:creationId xmlns:p14="http://schemas.microsoft.com/office/powerpoint/2010/main" val="1424694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19150" y="917575"/>
            <a:ext cx="7867650" cy="1139825"/>
          </a:xfrm>
        </p:spPr>
        <p:txBody>
          <a:bodyPr>
            <a:normAutofit fontScale="90000"/>
          </a:bodyPr>
          <a:lstStyle/>
          <a:p>
            <a:pPr eaLnBrk="1" hangingPunct="1"/>
            <a:r>
              <a:rPr lang="en-US" sz="4000" smtClean="0"/>
              <a:t>Suppression</a:t>
            </a:r>
            <a:br>
              <a:rPr lang="en-US" sz="4000" smtClean="0"/>
            </a:br>
            <a:r>
              <a:rPr lang="en-US" smtClean="0"/>
              <a:t> </a:t>
            </a:r>
            <a:r>
              <a:rPr lang="en-US" sz="2500" smtClean="0"/>
              <a:t>To avoid economic loss, population suppression technique may be necessary</a:t>
            </a:r>
          </a:p>
        </p:txBody>
      </p:sp>
      <p:sp>
        <p:nvSpPr>
          <p:cNvPr id="9219" name="Rectangle 3"/>
          <p:cNvSpPr>
            <a:spLocks noGrp="1" noChangeArrowheads="1"/>
          </p:cNvSpPr>
          <p:nvPr>
            <p:ph sz="half" idx="1"/>
          </p:nvPr>
        </p:nvSpPr>
        <p:spPr>
          <a:xfrm>
            <a:off x="609600" y="2362200"/>
            <a:ext cx="4343400" cy="3889375"/>
          </a:xfrm>
        </p:spPr>
        <p:txBody>
          <a:bodyPr>
            <a:normAutofit lnSpcReduction="10000"/>
          </a:bodyPr>
          <a:lstStyle/>
          <a:p>
            <a:pPr eaLnBrk="1" hangingPunct="1"/>
            <a:r>
              <a:rPr lang="en-US" sz="2400" dirty="0" smtClean="0"/>
              <a:t>Cultural practices</a:t>
            </a:r>
          </a:p>
          <a:p>
            <a:pPr lvl="2" eaLnBrk="1" hangingPunct="1"/>
            <a:r>
              <a:rPr lang="en-US" sz="1800" dirty="0" smtClean="0"/>
              <a:t>No-till or strip till</a:t>
            </a:r>
          </a:p>
          <a:p>
            <a:pPr lvl="2" eaLnBrk="1" hangingPunct="1"/>
            <a:r>
              <a:rPr lang="en-US" sz="1800" dirty="0" smtClean="0"/>
              <a:t>Cover crops or mulches</a:t>
            </a:r>
          </a:p>
          <a:p>
            <a:pPr lvl="2" eaLnBrk="1" hangingPunct="1"/>
            <a:r>
              <a:rPr lang="en-US" sz="1800" dirty="0" smtClean="0"/>
              <a:t>Companion planting</a:t>
            </a:r>
          </a:p>
          <a:p>
            <a:pPr eaLnBrk="1" hangingPunct="1"/>
            <a:endParaRPr lang="en-US" dirty="0" smtClean="0"/>
          </a:p>
          <a:p>
            <a:pPr eaLnBrk="1" hangingPunct="1"/>
            <a:endParaRPr lang="en-US" dirty="0" smtClean="0"/>
          </a:p>
          <a:p>
            <a:pPr eaLnBrk="1" hangingPunct="1"/>
            <a:r>
              <a:rPr lang="en-US" sz="2400" dirty="0" smtClean="0"/>
              <a:t>Physical suppression</a:t>
            </a:r>
          </a:p>
          <a:p>
            <a:pPr lvl="2" eaLnBrk="1" hangingPunct="1"/>
            <a:r>
              <a:rPr lang="en-US" sz="1800" dirty="0" smtClean="0"/>
              <a:t>Baited or pheromone traps</a:t>
            </a:r>
          </a:p>
          <a:p>
            <a:pPr lvl="2" eaLnBrk="1" hangingPunct="1"/>
            <a:r>
              <a:rPr lang="en-US" sz="1800" dirty="0" smtClean="0"/>
              <a:t>Exclusion devices</a:t>
            </a:r>
          </a:p>
          <a:p>
            <a:pPr lvl="2" eaLnBrk="1" hangingPunct="1"/>
            <a:r>
              <a:rPr lang="en-US" sz="1800" dirty="0" smtClean="0"/>
              <a:t>Row covers</a:t>
            </a:r>
          </a:p>
          <a:p>
            <a:pPr lvl="2" eaLnBrk="1" hangingPunct="1"/>
            <a:endParaRPr lang="en-US" sz="1800" dirty="0" smtClean="0"/>
          </a:p>
        </p:txBody>
      </p:sp>
      <p:sp>
        <p:nvSpPr>
          <p:cNvPr id="9220" name="Rectangle 4"/>
          <p:cNvSpPr>
            <a:spLocks noGrp="1" noChangeArrowheads="1"/>
          </p:cNvSpPr>
          <p:nvPr>
            <p:ph sz="half" idx="2"/>
          </p:nvPr>
        </p:nvSpPr>
        <p:spPr>
          <a:xfrm>
            <a:off x="4648200" y="2304393"/>
            <a:ext cx="4572000" cy="3657600"/>
          </a:xfrm>
        </p:spPr>
        <p:txBody>
          <a:bodyPr>
            <a:normAutofit lnSpcReduction="10000"/>
          </a:bodyPr>
          <a:lstStyle/>
          <a:p>
            <a:pPr eaLnBrk="1" hangingPunct="1">
              <a:lnSpc>
                <a:spcPct val="90000"/>
              </a:lnSpc>
            </a:pPr>
            <a:r>
              <a:rPr lang="en-US" sz="2400" dirty="0" smtClean="0"/>
              <a:t>Biological Control</a:t>
            </a:r>
          </a:p>
          <a:p>
            <a:pPr lvl="2" eaLnBrk="1" hangingPunct="1">
              <a:lnSpc>
                <a:spcPct val="90000"/>
              </a:lnSpc>
            </a:pPr>
            <a:r>
              <a:rPr lang="en-US" sz="1800" dirty="0" smtClean="0"/>
              <a:t>Mating disruption</a:t>
            </a:r>
          </a:p>
          <a:p>
            <a:pPr lvl="3" eaLnBrk="1" hangingPunct="1">
              <a:lnSpc>
                <a:spcPct val="90000"/>
              </a:lnSpc>
            </a:pPr>
            <a:r>
              <a:rPr lang="en-US" sz="1600" dirty="0" smtClean="0"/>
              <a:t>Pheromone</a:t>
            </a:r>
          </a:p>
          <a:p>
            <a:pPr lvl="3" eaLnBrk="1" hangingPunct="1">
              <a:lnSpc>
                <a:spcPct val="90000"/>
              </a:lnSpc>
            </a:pPr>
            <a:r>
              <a:rPr lang="en-US" sz="1600" dirty="0" smtClean="0"/>
              <a:t>Sterile release</a:t>
            </a:r>
          </a:p>
          <a:p>
            <a:pPr lvl="2" eaLnBrk="1" hangingPunct="1">
              <a:lnSpc>
                <a:spcPct val="90000"/>
              </a:lnSpc>
            </a:pPr>
            <a:r>
              <a:rPr lang="en-US" sz="1800" dirty="0" smtClean="0"/>
              <a:t>Conservation</a:t>
            </a:r>
          </a:p>
          <a:p>
            <a:pPr lvl="2" eaLnBrk="1" hangingPunct="1">
              <a:lnSpc>
                <a:spcPct val="90000"/>
              </a:lnSpc>
            </a:pPr>
            <a:r>
              <a:rPr lang="en-US" sz="1800" dirty="0" smtClean="0"/>
              <a:t>Augmentation</a:t>
            </a:r>
          </a:p>
          <a:p>
            <a:pPr eaLnBrk="1" hangingPunct="1">
              <a:lnSpc>
                <a:spcPct val="90000"/>
              </a:lnSpc>
            </a:pPr>
            <a:endParaRPr lang="en-US" dirty="0" smtClean="0"/>
          </a:p>
          <a:p>
            <a:pPr eaLnBrk="1" hangingPunct="1">
              <a:lnSpc>
                <a:spcPct val="90000"/>
              </a:lnSpc>
            </a:pPr>
            <a:r>
              <a:rPr lang="en-US" sz="2400" dirty="0" smtClean="0"/>
              <a:t>Chemical/</a:t>
            </a:r>
            <a:r>
              <a:rPr lang="en-US" sz="2400" dirty="0" err="1" smtClean="0"/>
              <a:t>biopesticide</a:t>
            </a:r>
            <a:r>
              <a:rPr lang="en-US" sz="2400" dirty="0" smtClean="0"/>
              <a:t> control</a:t>
            </a:r>
          </a:p>
          <a:p>
            <a:pPr lvl="2" eaLnBrk="1" hangingPunct="1">
              <a:lnSpc>
                <a:spcPct val="90000"/>
              </a:lnSpc>
            </a:pPr>
            <a:r>
              <a:rPr lang="en-US" sz="1800" dirty="0" smtClean="0"/>
              <a:t>Considered a last resort</a:t>
            </a:r>
          </a:p>
          <a:p>
            <a:pPr lvl="2" eaLnBrk="1" hangingPunct="1">
              <a:lnSpc>
                <a:spcPct val="90000"/>
              </a:lnSpc>
            </a:pPr>
            <a:r>
              <a:rPr lang="en-US" sz="1800" dirty="0" smtClean="0"/>
              <a:t>Evaluate Cost to benefit ratio</a:t>
            </a:r>
          </a:p>
        </p:txBody>
      </p:sp>
    </p:spTree>
    <p:extLst>
      <p:ext uri="{BB962C8B-B14F-4D97-AF65-F5344CB8AC3E}">
        <p14:creationId xmlns:p14="http://schemas.microsoft.com/office/powerpoint/2010/main" val="254665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smtClean="0"/>
              <a:t>What does Resurgence and Resistance look like?</a:t>
            </a:r>
          </a:p>
        </p:txBody>
      </p:sp>
      <p:pic>
        <p:nvPicPr>
          <p:cNvPr id="11268" name="Picture 6" descr="RESERG"/>
          <p:cNvPicPr>
            <a:picLocks noGrp="1" noChangeAspect="1" noChangeArrowheads="1"/>
          </p:cNvPicPr>
          <p:nvPr>
            <p:ph type="body" sz="half" idx="1"/>
          </p:nvPr>
        </p:nvPicPr>
        <p:blipFill>
          <a:blip r:embed="rId3" cstate="print">
            <a:lum bright="12000"/>
          </a:blip>
          <a:srcRect l="3398" t="2222" r="8775" b="8888"/>
          <a:stretch>
            <a:fillRect/>
          </a:stretch>
        </p:blipFill>
        <p:spPr>
          <a:xfrm>
            <a:off x="685800" y="1905000"/>
            <a:ext cx="4495800" cy="3670300"/>
          </a:xfrm>
          <a:noFill/>
          <a:ln w="28575">
            <a:solidFill>
              <a:srgbClr val="000000"/>
            </a:solidFill>
          </a:ln>
        </p:spPr>
      </p:pic>
      <p:pic>
        <p:nvPicPr>
          <p:cNvPr id="11267" name="Picture 4" descr="RESRATE"/>
          <p:cNvPicPr>
            <a:picLocks noChangeAspect="1" noChangeArrowheads="1"/>
          </p:cNvPicPr>
          <p:nvPr/>
        </p:nvPicPr>
        <p:blipFill>
          <a:blip r:embed="rId4" cstate="print"/>
          <a:srcRect l="8444" t="2574" r="10141" b="3479"/>
          <a:stretch>
            <a:fillRect/>
          </a:stretch>
        </p:blipFill>
        <p:spPr bwMode="auto">
          <a:xfrm>
            <a:off x="5334000" y="1752600"/>
            <a:ext cx="3581400" cy="4114800"/>
          </a:xfrm>
          <a:prstGeom prst="rect">
            <a:avLst/>
          </a:prstGeom>
          <a:noFill/>
          <a:ln w="28575">
            <a:solidFill>
              <a:srgbClr val="000000"/>
            </a:solidFill>
            <a:miter lim="800000"/>
            <a:headEnd/>
            <a:tailEnd/>
          </a:ln>
        </p:spPr>
      </p:pic>
    </p:spTree>
    <p:extLst>
      <p:ext uri="{BB962C8B-B14F-4D97-AF65-F5344CB8AC3E}">
        <p14:creationId xmlns:p14="http://schemas.microsoft.com/office/powerpoint/2010/main" val="595790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lnSpc>
                <a:spcPct val="90000"/>
              </a:lnSpc>
              <a:spcBef>
                <a:spcPct val="50000"/>
              </a:spcBef>
            </a:pPr>
            <a:r>
              <a:rPr lang="en-US" b="1" dirty="0" smtClean="0">
                <a:solidFill>
                  <a:schemeClr val="tx2"/>
                </a:solidFill>
                <a:latin typeface="Arial" charset="0"/>
                <a:cs typeface="Arial" charset="0"/>
              </a:rPr>
              <a:t>The Basic Elements of an IPM Program</a:t>
            </a:r>
            <a:r>
              <a:rPr lang="en-US" dirty="0" smtClean="0">
                <a:solidFill>
                  <a:schemeClr val="tx2"/>
                </a:solidFill>
                <a:latin typeface="Arial" charset="0"/>
                <a:cs typeface="Arial" charset="0"/>
              </a:rPr>
              <a:t> </a:t>
            </a:r>
          </a:p>
        </p:txBody>
      </p:sp>
      <p:sp>
        <p:nvSpPr>
          <p:cNvPr id="12291" name="Rectangle 3"/>
          <p:cNvSpPr>
            <a:spLocks noGrp="1" noChangeArrowheads="1"/>
          </p:cNvSpPr>
          <p:nvPr>
            <p:ph type="body" sz="half" idx="1"/>
          </p:nvPr>
        </p:nvSpPr>
        <p:spPr>
          <a:xfrm>
            <a:off x="838200" y="1981200"/>
            <a:ext cx="4495800" cy="4114800"/>
          </a:xfrm>
        </p:spPr>
        <p:txBody>
          <a:bodyPr/>
          <a:lstStyle/>
          <a:p>
            <a:pPr eaLnBrk="1" hangingPunct="1">
              <a:lnSpc>
                <a:spcPct val="90000"/>
              </a:lnSpc>
              <a:spcBef>
                <a:spcPct val="50000"/>
              </a:spcBef>
              <a:buFont typeface="Wingdings" pitchFamily="2" charset="2"/>
              <a:buNone/>
            </a:pPr>
            <a:r>
              <a:rPr lang="en-US" sz="2800" dirty="0" smtClean="0">
                <a:solidFill>
                  <a:schemeClr val="accent1">
                    <a:lumMod val="75000"/>
                  </a:schemeClr>
                </a:solidFill>
                <a:latin typeface="Arial" charset="0"/>
              </a:rPr>
              <a:t>Know crop growth cycle</a:t>
            </a:r>
          </a:p>
          <a:p>
            <a:pPr eaLnBrk="1" hangingPunct="1">
              <a:lnSpc>
                <a:spcPct val="90000"/>
              </a:lnSpc>
              <a:spcBef>
                <a:spcPct val="50000"/>
              </a:spcBef>
              <a:buFont typeface="Wingdings" pitchFamily="2" charset="2"/>
              <a:buNone/>
            </a:pPr>
            <a:r>
              <a:rPr lang="en-US" sz="2800" dirty="0" smtClean="0">
                <a:solidFill>
                  <a:schemeClr val="accent1">
                    <a:lumMod val="75000"/>
                  </a:schemeClr>
                </a:solidFill>
                <a:latin typeface="Arial" charset="0"/>
              </a:rPr>
              <a:t>Know the pest</a:t>
            </a:r>
          </a:p>
          <a:p>
            <a:pPr eaLnBrk="1" hangingPunct="1">
              <a:lnSpc>
                <a:spcPct val="90000"/>
              </a:lnSpc>
              <a:spcBef>
                <a:spcPct val="50000"/>
              </a:spcBef>
              <a:buFont typeface="Wingdings" pitchFamily="2" charset="2"/>
              <a:buNone/>
            </a:pPr>
            <a:r>
              <a:rPr lang="en-US" sz="2800" dirty="0" smtClean="0">
                <a:solidFill>
                  <a:schemeClr val="accent1">
                    <a:lumMod val="75000"/>
                  </a:schemeClr>
                </a:solidFill>
                <a:latin typeface="Arial" charset="0"/>
              </a:rPr>
              <a:t>Combine methods</a:t>
            </a:r>
          </a:p>
          <a:p>
            <a:pPr eaLnBrk="1" hangingPunct="1">
              <a:lnSpc>
                <a:spcPct val="90000"/>
              </a:lnSpc>
              <a:spcBef>
                <a:spcPct val="50000"/>
              </a:spcBef>
              <a:buFont typeface="Wingdings" pitchFamily="2" charset="2"/>
              <a:buNone/>
            </a:pPr>
            <a:r>
              <a:rPr lang="en-US" sz="2800" dirty="0" smtClean="0">
                <a:solidFill>
                  <a:schemeClr val="accent1">
                    <a:lumMod val="75000"/>
                  </a:schemeClr>
                </a:solidFill>
                <a:latin typeface="Arial" charset="0"/>
              </a:rPr>
              <a:t>Attack the weak link</a:t>
            </a:r>
          </a:p>
          <a:p>
            <a:pPr eaLnBrk="1" hangingPunct="1">
              <a:lnSpc>
                <a:spcPct val="90000"/>
              </a:lnSpc>
              <a:spcBef>
                <a:spcPct val="50000"/>
              </a:spcBef>
              <a:buFont typeface="Wingdings" pitchFamily="2" charset="2"/>
              <a:buNone/>
            </a:pPr>
            <a:r>
              <a:rPr lang="en-US" sz="2800" dirty="0" smtClean="0">
                <a:solidFill>
                  <a:schemeClr val="accent1">
                    <a:lumMod val="75000"/>
                  </a:schemeClr>
                </a:solidFill>
                <a:latin typeface="Arial" charset="0"/>
              </a:rPr>
              <a:t>Monitor </a:t>
            </a:r>
          </a:p>
          <a:p>
            <a:pPr eaLnBrk="1" hangingPunct="1">
              <a:lnSpc>
                <a:spcPct val="90000"/>
              </a:lnSpc>
              <a:spcBef>
                <a:spcPct val="50000"/>
              </a:spcBef>
              <a:buFont typeface="Wingdings" pitchFamily="2" charset="2"/>
              <a:buNone/>
            </a:pPr>
            <a:r>
              <a:rPr lang="en-US" sz="2800" dirty="0" smtClean="0">
                <a:solidFill>
                  <a:schemeClr val="accent1">
                    <a:lumMod val="75000"/>
                  </a:schemeClr>
                </a:solidFill>
                <a:latin typeface="Arial" charset="0"/>
              </a:rPr>
              <a:t>Preserve </a:t>
            </a:r>
            <a:r>
              <a:rPr lang="en-US" sz="2800" dirty="0" err="1" smtClean="0">
                <a:solidFill>
                  <a:schemeClr val="accent1">
                    <a:lumMod val="75000"/>
                  </a:schemeClr>
                </a:solidFill>
                <a:latin typeface="Arial" charset="0"/>
              </a:rPr>
              <a:t>beneficials</a:t>
            </a:r>
            <a:endParaRPr lang="en-US" sz="2800" dirty="0" smtClean="0">
              <a:solidFill>
                <a:schemeClr val="accent1">
                  <a:lumMod val="75000"/>
                </a:schemeClr>
              </a:solidFill>
              <a:latin typeface="Arial" charset="0"/>
            </a:endParaRPr>
          </a:p>
        </p:txBody>
      </p:sp>
      <p:sp>
        <p:nvSpPr>
          <p:cNvPr id="2" name="TextBox 1"/>
          <p:cNvSpPr txBox="1"/>
          <p:nvPr/>
        </p:nvSpPr>
        <p:spPr>
          <a:xfrm>
            <a:off x="6400800" y="914400"/>
            <a:ext cx="2362200" cy="6078587"/>
          </a:xfrm>
          <a:prstGeom prst="rect">
            <a:avLst/>
          </a:prstGeom>
          <a:noFill/>
        </p:spPr>
        <p:txBody>
          <a:bodyPr wrap="square" rtlCol="0">
            <a:spAutoFit/>
          </a:bodyPr>
          <a:lstStyle/>
          <a:p>
            <a:pPr>
              <a:spcBef>
                <a:spcPct val="50000"/>
              </a:spcBef>
              <a:buFontTx/>
              <a:buChar char="•"/>
            </a:pPr>
            <a:r>
              <a:rPr lang="en-US" sz="1600" dirty="0">
                <a:solidFill>
                  <a:srgbClr val="000000"/>
                </a:solidFill>
              </a:rPr>
              <a:t> Understand the biology and economics of the crop or resource.  </a:t>
            </a:r>
            <a:endParaRPr lang="en-US" sz="1600" dirty="0"/>
          </a:p>
          <a:p>
            <a:pPr>
              <a:spcBef>
                <a:spcPct val="50000"/>
              </a:spcBef>
            </a:pPr>
            <a:r>
              <a:rPr lang="en-US" sz="1600" dirty="0">
                <a:solidFill>
                  <a:srgbClr val="000000"/>
                </a:solidFill>
              </a:rPr>
              <a:t>• Identify the key pests and learn their biology and life cycle.  </a:t>
            </a:r>
          </a:p>
          <a:p>
            <a:pPr>
              <a:spcBef>
                <a:spcPct val="50000"/>
              </a:spcBef>
            </a:pPr>
            <a:r>
              <a:rPr lang="en-US" sz="1600" dirty="0">
                <a:solidFill>
                  <a:srgbClr val="000000"/>
                </a:solidFill>
              </a:rPr>
              <a:t>• Consider using combinations of methods and materials to manage pests.  </a:t>
            </a:r>
          </a:p>
          <a:p>
            <a:pPr>
              <a:spcBef>
                <a:spcPct val="50000"/>
              </a:spcBef>
            </a:pPr>
            <a:r>
              <a:rPr lang="en-US" sz="1600" dirty="0">
                <a:solidFill>
                  <a:srgbClr val="000000"/>
                </a:solidFill>
              </a:rPr>
              <a:t>• Direct control practices at the weak link in the life cycle of key pests.  </a:t>
            </a:r>
          </a:p>
          <a:p>
            <a:pPr>
              <a:spcBef>
                <a:spcPct val="50000"/>
              </a:spcBef>
              <a:buFontTx/>
              <a:buChar char="•"/>
            </a:pPr>
            <a:r>
              <a:rPr lang="en-US" sz="1600" dirty="0">
                <a:solidFill>
                  <a:srgbClr val="000000"/>
                </a:solidFill>
              </a:rPr>
              <a:t> Monitor fields regularly and systematically</a:t>
            </a:r>
          </a:p>
          <a:p>
            <a:pPr>
              <a:spcBef>
                <a:spcPct val="50000"/>
              </a:spcBef>
            </a:pPr>
            <a:r>
              <a:rPr lang="en-US" sz="1600" dirty="0">
                <a:solidFill>
                  <a:srgbClr val="000000"/>
                </a:solidFill>
              </a:rPr>
              <a:t>• Use control methods that preserve and enhance naturally occurring beneficial organisms. </a:t>
            </a:r>
          </a:p>
          <a:p>
            <a:pPr>
              <a:spcBef>
                <a:spcPct val="50000"/>
              </a:spcBef>
            </a:pPr>
            <a:endParaRPr lang="en-US" sz="1100" dirty="0">
              <a:solidFill>
                <a:srgbClr val="000000"/>
              </a:solidFill>
            </a:endParaRPr>
          </a:p>
        </p:txBody>
      </p:sp>
    </p:spTree>
    <p:extLst>
      <p:ext uri="{BB962C8B-B14F-4D97-AF65-F5344CB8AC3E}">
        <p14:creationId xmlns:p14="http://schemas.microsoft.com/office/powerpoint/2010/main" val="3895157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95350" y="384175"/>
            <a:ext cx="7867650" cy="1139825"/>
          </a:xfrm>
        </p:spPr>
        <p:txBody>
          <a:bodyPr>
            <a:normAutofit fontScale="90000"/>
          </a:bodyPr>
          <a:lstStyle/>
          <a:p>
            <a:pPr eaLnBrk="1" hangingPunct="1"/>
            <a:r>
              <a:rPr lang="en-US" smtClean="0"/>
              <a:t>Planning an on Farm IPM Program</a:t>
            </a:r>
          </a:p>
        </p:txBody>
      </p:sp>
      <p:sp>
        <p:nvSpPr>
          <p:cNvPr id="13315" name="Rectangle 3"/>
          <p:cNvSpPr>
            <a:spLocks noGrp="1" noChangeArrowheads="1"/>
          </p:cNvSpPr>
          <p:nvPr>
            <p:ph sz="half" idx="1"/>
          </p:nvPr>
        </p:nvSpPr>
        <p:spPr>
          <a:xfrm>
            <a:off x="381000" y="1828800"/>
            <a:ext cx="3990975" cy="4211638"/>
          </a:xfrm>
        </p:spPr>
        <p:txBody>
          <a:bodyPr>
            <a:normAutofit fontScale="92500"/>
          </a:bodyPr>
          <a:lstStyle/>
          <a:p>
            <a:pPr lvl="1" eaLnBrk="1" hangingPunct="1">
              <a:buClr>
                <a:schemeClr val="tx1"/>
              </a:buClr>
              <a:buFont typeface="Wingdings" pitchFamily="2" charset="2"/>
              <a:buChar char="§"/>
            </a:pPr>
            <a:r>
              <a:rPr lang="en-US" sz="2600" dirty="0" smtClean="0"/>
              <a:t>Ecosystem management</a:t>
            </a:r>
          </a:p>
          <a:p>
            <a:pPr lvl="1" eaLnBrk="1" hangingPunct="1">
              <a:buClr>
                <a:schemeClr val="tx1"/>
              </a:buClr>
              <a:buFont typeface="Wingdings" pitchFamily="2" charset="2"/>
              <a:buChar char="§"/>
            </a:pPr>
            <a:endParaRPr lang="en-US" sz="2600" dirty="0" smtClean="0"/>
          </a:p>
          <a:p>
            <a:pPr lvl="1" eaLnBrk="1" hangingPunct="1">
              <a:buClr>
                <a:schemeClr val="tx1"/>
              </a:buClr>
              <a:buFont typeface="Wingdings" pitchFamily="2" charset="2"/>
              <a:buChar char="§"/>
            </a:pPr>
            <a:r>
              <a:rPr lang="en-US" sz="2600" dirty="0" smtClean="0"/>
              <a:t>Cultural control</a:t>
            </a:r>
          </a:p>
          <a:p>
            <a:pPr lvl="2" eaLnBrk="1" hangingPunct="1">
              <a:buClr>
                <a:schemeClr val="tx1"/>
              </a:buClr>
              <a:buFont typeface="Wingdings" pitchFamily="2" charset="2"/>
              <a:buChar char="§"/>
            </a:pPr>
            <a:endParaRPr lang="en-US" dirty="0" smtClean="0"/>
          </a:p>
          <a:p>
            <a:pPr lvl="1" eaLnBrk="1" hangingPunct="1">
              <a:buClr>
                <a:schemeClr val="tx1"/>
              </a:buClr>
              <a:buFont typeface="Wingdings" pitchFamily="2" charset="2"/>
              <a:buChar char="§"/>
            </a:pPr>
            <a:r>
              <a:rPr lang="en-US" sz="2600" dirty="0" smtClean="0"/>
              <a:t>Information resources</a:t>
            </a:r>
          </a:p>
          <a:p>
            <a:pPr lvl="1" eaLnBrk="1" hangingPunct="1">
              <a:buClr>
                <a:schemeClr val="tx1"/>
              </a:buClr>
              <a:buFont typeface="Wingdings" pitchFamily="2" charset="2"/>
              <a:buChar char="§"/>
            </a:pPr>
            <a:endParaRPr lang="en-US" sz="2600" dirty="0" smtClean="0"/>
          </a:p>
          <a:p>
            <a:pPr lvl="1" eaLnBrk="1" hangingPunct="1">
              <a:buClr>
                <a:schemeClr val="tx1"/>
              </a:buClr>
              <a:buFont typeface="Wingdings" pitchFamily="2" charset="2"/>
              <a:buChar char="§"/>
            </a:pPr>
            <a:r>
              <a:rPr lang="en-US" sz="2600" dirty="0" smtClean="0"/>
              <a:t>Monitoring program</a:t>
            </a:r>
          </a:p>
          <a:p>
            <a:pPr lvl="1" eaLnBrk="1" hangingPunct="1">
              <a:buClr>
                <a:schemeClr val="tx1"/>
              </a:buClr>
              <a:buFont typeface="Wingdings" pitchFamily="2" charset="2"/>
              <a:buChar char="§"/>
            </a:pPr>
            <a:endParaRPr lang="en-US" sz="2600" dirty="0" smtClean="0"/>
          </a:p>
          <a:p>
            <a:pPr lvl="1">
              <a:buClr>
                <a:schemeClr val="tx1"/>
              </a:buClr>
              <a:buFont typeface="Wingdings" pitchFamily="2" charset="2"/>
              <a:buChar char="§"/>
            </a:pPr>
            <a:r>
              <a:rPr lang="en-US" sz="2600" dirty="0"/>
              <a:t>Record keeping</a:t>
            </a:r>
          </a:p>
          <a:p>
            <a:pPr lvl="1" eaLnBrk="1" hangingPunct="1">
              <a:buClr>
                <a:schemeClr val="tx1"/>
              </a:buClr>
              <a:buFont typeface="Wingdings" pitchFamily="2" charset="2"/>
              <a:buChar char="§"/>
            </a:pPr>
            <a:endParaRPr lang="en-US" sz="2600" dirty="0" smtClean="0"/>
          </a:p>
          <a:p>
            <a:pPr lvl="1" eaLnBrk="1" hangingPunct="1">
              <a:buClr>
                <a:schemeClr val="tx1"/>
              </a:buClr>
              <a:buFont typeface="Wingdings" pitchFamily="2" charset="2"/>
              <a:buChar char="§"/>
            </a:pPr>
            <a:endParaRPr lang="en-US" sz="2600" dirty="0"/>
          </a:p>
          <a:p>
            <a:pPr lvl="2" eaLnBrk="1" hangingPunct="1">
              <a:buClr>
                <a:schemeClr val="tx1"/>
              </a:buClr>
              <a:buFont typeface="Wingdings" pitchFamily="2" charset="2"/>
              <a:buChar char="§"/>
            </a:pPr>
            <a:endParaRPr lang="en-US" b="1" dirty="0" smtClean="0"/>
          </a:p>
          <a:p>
            <a:pPr lvl="1" eaLnBrk="1" hangingPunct="1">
              <a:buClr>
                <a:schemeClr val="tx1"/>
              </a:buClr>
              <a:buFont typeface="Wingdings" pitchFamily="2" charset="2"/>
              <a:buNone/>
            </a:pPr>
            <a:endParaRPr lang="en-US" sz="2600" dirty="0" smtClean="0"/>
          </a:p>
          <a:p>
            <a:pPr lvl="2" eaLnBrk="1" hangingPunct="1"/>
            <a:endParaRPr lang="en-US" dirty="0" smtClean="0"/>
          </a:p>
        </p:txBody>
      </p:sp>
      <p:sp>
        <p:nvSpPr>
          <p:cNvPr id="13316" name="Rectangle 8"/>
          <p:cNvSpPr>
            <a:spLocks noGrp="1" noChangeArrowheads="1"/>
          </p:cNvSpPr>
          <p:nvPr>
            <p:ph sz="half" idx="2"/>
          </p:nvPr>
        </p:nvSpPr>
        <p:spPr>
          <a:xfrm>
            <a:off x="4500688" y="4267200"/>
            <a:ext cx="4114800" cy="2209800"/>
          </a:xfrm>
        </p:spPr>
        <p:txBody>
          <a:bodyPr>
            <a:normAutofit fontScale="92500"/>
          </a:bodyPr>
          <a:lstStyle/>
          <a:p>
            <a:pPr lvl="1">
              <a:spcBef>
                <a:spcPct val="50000"/>
              </a:spcBef>
              <a:buClr>
                <a:schemeClr val="tx1"/>
              </a:buClr>
              <a:buFont typeface="Wingdings" pitchFamily="2" charset="2"/>
              <a:buChar char="§"/>
            </a:pPr>
            <a:r>
              <a:rPr lang="en-US" sz="2400" dirty="0"/>
              <a:t>An </a:t>
            </a:r>
            <a:r>
              <a:rPr lang="en-US" sz="2400" b="1" dirty="0"/>
              <a:t>economic threshold</a:t>
            </a:r>
            <a:r>
              <a:rPr lang="en-US" sz="2400" dirty="0"/>
              <a:t>- the insect's population level or extent of crop damage at which the value of the crop destroyed exceeds the cost of controlling the pest. </a:t>
            </a:r>
          </a:p>
          <a:p>
            <a:pPr lvl="1" eaLnBrk="1" hangingPunct="1">
              <a:lnSpc>
                <a:spcPct val="90000"/>
              </a:lnSpc>
              <a:spcBef>
                <a:spcPct val="50000"/>
              </a:spcBef>
              <a:buClr>
                <a:schemeClr val="tx1"/>
              </a:buClr>
              <a:buFont typeface="Wingdings" pitchFamily="2" charset="2"/>
              <a:buChar char="§"/>
            </a:pPr>
            <a:endParaRPr lang="en-US" sz="2600" dirty="0" smtClean="0"/>
          </a:p>
          <a:p>
            <a:pPr lvl="2" eaLnBrk="1" hangingPunct="1">
              <a:lnSpc>
                <a:spcPct val="90000"/>
              </a:lnSpc>
            </a:pPr>
            <a:endParaRPr lang="en-US" sz="2600" dirty="0" smtClean="0"/>
          </a:p>
          <a:p>
            <a:pPr lvl="1" eaLnBrk="1" hangingPunct="1">
              <a:lnSpc>
                <a:spcPct val="90000"/>
              </a:lnSpc>
              <a:spcBef>
                <a:spcPct val="50000"/>
              </a:spcBef>
            </a:pPr>
            <a:endParaRPr lang="en-US" sz="26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733934"/>
            <a:ext cx="3031060" cy="2273295"/>
          </a:xfrm>
          <a:prstGeom prst="rect">
            <a:avLst/>
          </a:prstGeom>
        </p:spPr>
      </p:pic>
    </p:spTree>
    <p:extLst>
      <p:ext uri="{BB962C8B-B14F-4D97-AF65-F5344CB8AC3E}">
        <p14:creationId xmlns:p14="http://schemas.microsoft.com/office/powerpoint/2010/main" val="1917458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Cultural Control</a:t>
            </a:r>
          </a:p>
        </p:txBody>
      </p:sp>
      <p:sp>
        <p:nvSpPr>
          <p:cNvPr id="16387" name="Rectangle 3"/>
          <p:cNvSpPr>
            <a:spLocks noGrp="1" noChangeArrowheads="1"/>
          </p:cNvSpPr>
          <p:nvPr>
            <p:ph idx="1"/>
          </p:nvPr>
        </p:nvSpPr>
        <p:spPr>
          <a:xfrm>
            <a:off x="820738" y="2036763"/>
            <a:ext cx="8142287" cy="4211637"/>
          </a:xfrm>
        </p:spPr>
        <p:txBody>
          <a:bodyPr/>
          <a:lstStyle/>
          <a:p>
            <a:pPr eaLnBrk="1" hangingPunct="1"/>
            <a:r>
              <a:rPr lang="en-US" dirty="0" smtClean="0"/>
              <a:t> Varieties/Cropping System</a:t>
            </a:r>
          </a:p>
          <a:p>
            <a:pPr lvl="1" eaLnBrk="1" hangingPunct="1"/>
            <a:r>
              <a:rPr lang="en-US" dirty="0" smtClean="0"/>
              <a:t> Developmental rate</a:t>
            </a:r>
          </a:p>
          <a:p>
            <a:pPr eaLnBrk="1" hangingPunct="1"/>
            <a:r>
              <a:rPr lang="en-US" dirty="0" smtClean="0"/>
              <a:t> Planting dates/harvesting dates</a:t>
            </a:r>
          </a:p>
          <a:p>
            <a:pPr eaLnBrk="1" hangingPunct="1"/>
            <a:r>
              <a:rPr lang="en-US" dirty="0" smtClean="0"/>
              <a:t> Crop rotation</a:t>
            </a:r>
          </a:p>
          <a:p>
            <a:pPr eaLnBrk="1" hangingPunct="1"/>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4815" y="3221831"/>
            <a:ext cx="4750873" cy="3162300"/>
          </a:xfrm>
          <a:prstGeom prst="rect">
            <a:avLst/>
          </a:prstGeom>
        </p:spPr>
      </p:pic>
    </p:spTree>
    <p:extLst>
      <p:ext uri="{BB962C8B-B14F-4D97-AF65-F5344CB8AC3E}">
        <p14:creationId xmlns:p14="http://schemas.microsoft.com/office/powerpoint/2010/main" val="3554790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19150" y="384175"/>
            <a:ext cx="7867650" cy="1139825"/>
          </a:xfrm>
        </p:spPr>
        <p:txBody>
          <a:bodyPr/>
          <a:lstStyle/>
          <a:p>
            <a:pPr eaLnBrk="1" hangingPunct="1"/>
            <a:r>
              <a:rPr lang="en-US" dirty="0" smtClean="0"/>
              <a:t>Cropping Systems</a:t>
            </a:r>
          </a:p>
        </p:txBody>
      </p:sp>
      <p:sp>
        <p:nvSpPr>
          <p:cNvPr id="17411" name="Rectangle 3"/>
          <p:cNvSpPr>
            <a:spLocks noGrp="1" noChangeArrowheads="1"/>
          </p:cNvSpPr>
          <p:nvPr>
            <p:ph sz="half" idx="1"/>
          </p:nvPr>
        </p:nvSpPr>
        <p:spPr>
          <a:xfrm>
            <a:off x="571500" y="1680501"/>
            <a:ext cx="7239000" cy="838200"/>
          </a:xfrm>
        </p:spPr>
        <p:txBody>
          <a:bodyPr>
            <a:normAutofit fontScale="92500" lnSpcReduction="20000"/>
          </a:bodyPr>
          <a:lstStyle/>
          <a:p>
            <a:pPr marL="34290" indent="0" eaLnBrk="1" hangingPunct="1">
              <a:buNone/>
            </a:pPr>
            <a:r>
              <a:rPr lang="en-US" sz="2000" dirty="0" smtClean="0">
                <a:latin typeface="Arial" charset="0"/>
              </a:rPr>
              <a:t>Control achieved through various planting methods:</a:t>
            </a:r>
            <a:r>
              <a:rPr lang="en-US" sz="3200" dirty="0" smtClean="0">
                <a:latin typeface="Arial" charset="0"/>
              </a:rPr>
              <a:t> </a:t>
            </a:r>
          </a:p>
          <a:p>
            <a:pPr eaLnBrk="1" hangingPunct="1">
              <a:buFont typeface="Wingdings" pitchFamily="2" charset="2"/>
              <a:buNone/>
            </a:pPr>
            <a:r>
              <a:rPr lang="en-US" sz="2400" dirty="0" smtClean="0">
                <a:latin typeface="Arial" charset="0"/>
              </a:rPr>
              <a:t>      </a:t>
            </a:r>
          </a:p>
        </p:txBody>
      </p:sp>
      <p:sp>
        <p:nvSpPr>
          <p:cNvPr id="17412" name="Rectangle 5"/>
          <p:cNvSpPr>
            <a:spLocks noGrp="1" noChangeArrowheads="1"/>
          </p:cNvSpPr>
          <p:nvPr>
            <p:ph sz="half" idx="2"/>
          </p:nvPr>
        </p:nvSpPr>
        <p:spPr>
          <a:xfrm>
            <a:off x="685800" y="2568134"/>
            <a:ext cx="7010400" cy="3505200"/>
          </a:xfrm>
        </p:spPr>
        <p:txBody>
          <a:bodyPr>
            <a:normAutofit fontScale="92500" lnSpcReduction="20000"/>
          </a:bodyPr>
          <a:lstStyle/>
          <a:p>
            <a:pPr eaLnBrk="1" hangingPunct="1"/>
            <a:r>
              <a:rPr lang="en-US" b="1" dirty="0" smtClean="0">
                <a:latin typeface="Arial" charset="0"/>
              </a:rPr>
              <a:t>Multiple cropping</a:t>
            </a:r>
          </a:p>
          <a:p>
            <a:pPr lvl="1" eaLnBrk="1" hangingPunct="1"/>
            <a:r>
              <a:rPr lang="en-US" sz="2200" dirty="0" smtClean="0"/>
              <a:t>Sequential production</a:t>
            </a:r>
          </a:p>
          <a:p>
            <a:pPr lvl="1" eaLnBrk="1" hangingPunct="1"/>
            <a:endParaRPr lang="en-US" sz="2200" dirty="0" smtClean="0"/>
          </a:p>
          <a:p>
            <a:pPr eaLnBrk="1" hangingPunct="1"/>
            <a:r>
              <a:rPr lang="en-US" b="1" dirty="0" err="1" smtClean="0">
                <a:latin typeface="Arial" charset="0"/>
              </a:rPr>
              <a:t>Interplanting</a:t>
            </a:r>
            <a:endParaRPr lang="en-US" b="1" dirty="0" smtClean="0">
              <a:latin typeface="Arial" charset="0"/>
            </a:endParaRPr>
          </a:p>
          <a:p>
            <a:pPr lvl="1" eaLnBrk="1" hangingPunct="1"/>
            <a:r>
              <a:rPr lang="en-US" sz="2200" dirty="0" smtClean="0"/>
              <a:t>Cover crop</a:t>
            </a:r>
          </a:p>
          <a:p>
            <a:pPr lvl="1" eaLnBrk="1" hangingPunct="1"/>
            <a:endParaRPr lang="en-US" sz="2200" dirty="0" smtClean="0"/>
          </a:p>
          <a:p>
            <a:pPr lvl="1" eaLnBrk="1" hangingPunct="1"/>
            <a:endParaRPr lang="en-US" sz="2200" dirty="0" smtClean="0"/>
          </a:p>
          <a:p>
            <a:pPr eaLnBrk="1" hangingPunct="1"/>
            <a:r>
              <a:rPr lang="en-US" b="1" dirty="0" smtClean="0">
                <a:latin typeface="Arial" charset="0"/>
              </a:rPr>
              <a:t>Intercropping</a:t>
            </a:r>
          </a:p>
          <a:p>
            <a:pPr lvl="1" eaLnBrk="1" hangingPunct="1"/>
            <a:r>
              <a:rPr lang="en-US" sz="2200" dirty="0" smtClean="0"/>
              <a:t>Two or more crops on the same land at the same time</a:t>
            </a:r>
          </a:p>
          <a:p>
            <a:pPr lvl="1" eaLnBrk="1" hangingPunct="1"/>
            <a:r>
              <a:rPr lang="en-US" sz="2200" dirty="0" smtClean="0"/>
              <a:t>Strip cropping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286000"/>
            <a:ext cx="3541986" cy="2342139"/>
          </a:xfrm>
          <a:prstGeom prst="rect">
            <a:avLst/>
          </a:prstGeom>
        </p:spPr>
      </p:pic>
    </p:spTree>
    <p:extLst>
      <p:ext uri="{BB962C8B-B14F-4D97-AF65-F5344CB8AC3E}">
        <p14:creationId xmlns:p14="http://schemas.microsoft.com/office/powerpoint/2010/main" val="10473028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400" smtClean="0"/>
              <a:t>Biological Controls</a:t>
            </a:r>
          </a:p>
        </p:txBody>
      </p:sp>
      <p:sp>
        <p:nvSpPr>
          <p:cNvPr id="20483" name="Rectangle 3"/>
          <p:cNvSpPr>
            <a:spLocks noGrp="1" noChangeArrowheads="1"/>
          </p:cNvSpPr>
          <p:nvPr>
            <p:ph type="body" sz="half" idx="1"/>
          </p:nvPr>
        </p:nvSpPr>
        <p:spPr>
          <a:xfrm>
            <a:off x="609600" y="1670707"/>
            <a:ext cx="7256463" cy="4211637"/>
          </a:xfrm>
        </p:spPr>
        <p:txBody>
          <a:bodyPr/>
          <a:lstStyle/>
          <a:p>
            <a:pPr eaLnBrk="1" hangingPunct="1">
              <a:lnSpc>
                <a:spcPct val="90000"/>
              </a:lnSpc>
            </a:pPr>
            <a:r>
              <a:rPr lang="en-US" sz="2800" dirty="0" smtClean="0"/>
              <a:t> Conservation of naturally occurring methods of population stabilization</a:t>
            </a:r>
          </a:p>
          <a:p>
            <a:pPr lvl="1" eaLnBrk="1" hangingPunct="1">
              <a:lnSpc>
                <a:spcPct val="90000"/>
              </a:lnSpc>
            </a:pPr>
            <a:r>
              <a:rPr lang="en-US" sz="2000" dirty="0" smtClean="0"/>
              <a:t>Predators</a:t>
            </a:r>
          </a:p>
          <a:p>
            <a:pPr lvl="1" eaLnBrk="1" hangingPunct="1">
              <a:lnSpc>
                <a:spcPct val="90000"/>
              </a:lnSpc>
            </a:pPr>
            <a:r>
              <a:rPr lang="en-US" sz="2000" dirty="0" smtClean="0"/>
              <a:t>Parasitoids</a:t>
            </a:r>
          </a:p>
          <a:p>
            <a:pPr lvl="1" eaLnBrk="1" hangingPunct="1">
              <a:lnSpc>
                <a:spcPct val="90000"/>
              </a:lnSpc>
            </a:pPr>
            <a:endParaRPr lang="en-US" sz="2000" dirty="0"/>
          </a:p>
          <a:p>
            <a:pPr lvl="1" eaLnBrk="1" hangingPunct="1">
              <a:lnSpc>
                <a:spcPct val="90000"/>
              </a:lnSpc>
            </a:pPr>
            <a:endParaRPr lang="en-US" sz="2000" dirty="0" smtClean="0"/>
          </a:p>
          <a:p>
            <a:pPr eaLnBrk="1" hangingPunct="1">
              <a:lnSpc>
                <a:spcPct val="90000"/>
              </a:lnSpc>
            </a:pPr>
            <a:r>
              <a:rPr lang="en-US" sz="2800" dirty="0" smtClean="0"/>
              <a:t> Augmentation of organisms that will help to stabilize population of pests</a:t>
            </a:r>
          </a:p>
          <a:p>
            <a:pPr lvl="1" eaLnBrk="1" hangingPunct="1">
              <a:lnSpc>
                <a:spcPct val="90000"/>
              </a:lnSpc>
            </a:pPr>
            <a:r>
              <a:rPr lang="en-US" sz="2000" dirty="0" smtClean="0"/>
              <a:t>Predators</a:t>
            </a:r>
          </a:p>
          <a:p>
            <a:pPr lvl="1" eaLnBrk="1" hangingPunct="1">
              <a:lnSpc>
                <a:spcPct val="90000"/>
              </a:lnSpc>
            </a:pPr>
            <a:r>
              <a:rPr lang="en-US" sz="2000" dirty="0" smtClean="0"/>
              <a:t>Parasitoids</a:t>
            </a:r>
          </a:p>
          <a:p>
            <a:pPr eaLnBrk="1" hangingPunct="1">
              <a:lnSpc>
                <a:spcPct val="90000"/>
              </a:lnSpc>
            </a:pPr>
            <a:endParaRPr lang="en-US" sz="2000" dirty="0" smtClean="0"/>
          </a:p>
        </p:txBody>
      </p:sp>
    </p:spTree>
    <p:extLst>
      <p:ext uri="{BB962C8B-B14F-4D97-AF65-F5344CB8AC3E}">
        <p14:creationId xmlns:p14="http://schemas.microsoft.com/office/powerpoint/2010/main" val="28519964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n-US" b="1" smtClean="0">
                <a:cs typeface="Times New Roman" pitchFamily="18" charset="0"/>
              </a:rPr>
              <a:t>Plants to Attract and Feed Beneficial Insects</a:t>
            </a:r>
            <a:endParaRPr lang="en-US" smtClean="0">
              <a:cs typeface="Times New Roman" pitchFamily="18" charset="0"/>
            </a:endParaRPr>
          </a:p>
        </p:txBody>
      </p:sp>
      <p:sp>
        <p:nvSpPr>
          <p:cNvPr id="15363" name="Rectangle 3"/>
          <p:cNvSpPr>
            <a:spLocks noGrp="1" noChangeArrowheads="1"/>
          </p:cNvSpPr>
          <p:nvPr>
            <p:ph type="body" sz="half" idx="1"/>
          </p:nvPr>
        </p:nvSpPr>
        <p:spPr>
          <a:xfrm>
            <a:off x="228600" y="1676400"/>
            <a:ext cx="4267200" cy="4114800"/>
          </a:xfrm>
        </p:spPr>
        <p:txBody>
          <a:bodyPr>
            <a:normAutofit lnSpcReduction="10000"/>
          </a:bodyPr>
          <a:lstStyle/>
          <a:p>
            <a:pPr lvl="1" eaLnBrk="1" hangingPunct="1">
              <a:lnSpc>
                <a:spcPct val="90000"/>
              </a:lnSpc>
            </a:pPr>
            <a:r>
              <a:rPr lang="en-US" sz="2200" b="1" smtClean="0">
                <a:cs typeface="Times New Roman" pitchFamily="18" charset="0"/>
              </a:rPr>
              <a:t>Umbelliferae family</a:t>
            </a:r>
            <a:endParaRPr lang="en-US" sz="2200" smtClean="0">
              <a:cs typeface="Times New Roman" pitchFamily="18" charset="0"/>
            </a:endParaRPr>
          </a:p>
          <a:p>
            <a:pPr lvl="2" eaLnBrk="1" hangingPunct="1">
              <a:lnSpc>
                <a:spcPct val="90000"/>
              </a:lnSpc>
            </a:pPr>
            <a:r>
              <a:rPr lang="en-US" sz="1600" smtClean="0">
                <a:cs typeface="Times New Roman" pitchFamily="18" charset="0"/>
              </a:rPr>
              <a:t>carrot, yarrow, Queen Anne’s lace, dill, anise, fennel, coriander, parsley</a:t>
            </a:r>
          </a:p>
          <a:p>
            <a:pPr lvl="1" eaLnBrk="1" hangingPunct="1">
              <a:lnSpc>
                <a:spcPct val="90000"/>
              </a:lnSpc>
            </a:pPr>
            <a:r>
              <a:rPr lang="en-US" sz="2200" b="1" smtClean="0">
                <a:cs typeface="Times New Roman" pitchFamily="18" charset="0"/>
              </a:rPr>
              <a:t>Compositae family</a:t>
            </a:r>
            <a:r>
              <a:rPr lang="en-US" sz="2200" smtClean="0">
                <a:cs typeface="Times New Roman" pitchFamily="18" charset="0"/>
              </a:rPr>
              <a:t> </a:t>
            </a:r>
          </a:p>
          <a:p>
            <a:pPr lvl="2" eaLnBrk="1" hangingPunct="1">
              <a:lnSpc>
                <a:spcPct val="90000"/>
              </a:lnSpc>
            </a:pPr>
            <a:r>
              <a:rPr lang="en-US" sz="1600" smtClean="0">
                <a:cs typeface="Times New Roman" pitchFamily="18" charset="0"/>
              </a:rPr>
              <a:t>zinnia, marigold, aster, daisies, mums, black-eyed 	susan, coneflower, Coreopsis</a:t>
            </a:r>
          </a:p>
          <a:p>
            <a:pPr lvl="1" eaLnBrk="1" hangingPunct="1">
              <a:lnSpc>
                <a:spcPct val="90000"/>
              </a:lnSpc>
            </a:pPr>
            <a:r>
              <a:rPr lang="en-US" sz="2200" b="1" smtClean="0">
                <a:cs typeface="Times New Roman" pitchFamily="18" charset="0"/>
              </a:rPr>
              <a:t>Mint family and Perennial herbs</a:t>
            </a:r>
            <a:endParaRPr lang="en-US" sz="2200" smtClean="0">
              <a:cs typeface="Times New Roman" pitchFamily="18" charset="0"/>
            </a:endParaRPr>
          </a:p>
          <a:p>
            <a:pPr lvl="2" eaLnBrk="1" hangingPunct="1">
              <a:lnSpc>
                <a:spcPct val="90000"/>
              </a:lnSpc>
            </a:pPr>
            <a:r>
              <a:rPr lang="en-US" sz="1600" smtClean="0">
                <a:cs typeface="Times New Roman" pitchFamily="18" charset="0"/>
              </a:rPr>
              <a:t>mints, thyme, sage, oregano, bee balm, basil</a:t>
            </a:r>
          </a:p>
          <a:p>
            <a:pPr lvl="1" eaLnBrk="1" hangingPunct="1">
              <a:lnSpc>
                <a:spcPct val="90000"/>
              </a:lnSpc>
            </a:pPr>
            <a:r>
              <a:rPr lang="en-US" sz="2200" b="1" smtClean="0">
                <a:cs typeface="Times New Roman" pitchFamily="18" charset="0"/>
              </a:rPr>
              <a:t>Other plants</a:t>
            </a:r>
            <a:endParaRPr lang="en-US" sz="2200" smtClean="0">
              <a:cs typeface="Times New Roman" pitchFamily="18" charset="0"/>
            </a:endParaRPr>
          </a:p>
          <a:p>
            <a:pPr lvl="2" eaLnBrk="1" hangingPunct="1">
              <a:lnSpc>
                <a:spcPct val="90000"/>
              </a:lnSpc>
            </a:pPr>
            <a:r>
              <a:rPr lang="en-US" sz="1600" smtClean="0">
                <a:cs typeface="Times New Roman" pitchFamily="18" charset="0"/>
              </a:rPr>
              <a:t>salvias, wallflowers, nasturtiums, poppies, etc.</a:t>
            </a:r>
          </a:p>
        </p:txBody>
      </p:sp>
      <p:pic>
        <p:nvPicPr>
          <p:cNvPr id="15364" name="Picture 7" descr="gldnrod"/>
          <p:cNvPicPr>
            <a:picLocks noGrp="1" noChangeAspect="1" noChangeArrowheads="1"/>
          </p:cNvPicPr>
          <p:nvPr>
            <p:ph type="clipArt" sz="half" idx="2"/>
          </p:nvPr>
        </p:nvPicPr>
        <p:blipFill>
          <a:blip r:embed="rId3" cstate="print"/>
          <a:srcRect/>
          <a:stretch>
            <a:fillRect/>
          </a:stretch>
        </p:blipFill>
        <p:spPr>
          <a:xfrm>
            <a:off x="4800601" y="1524000"/>
            <a:ext cx="2057400" cy="1777127"/>
          </a:xfrm>
          <a:noFill/>
          <a:ln w="28575">
            <a:solidFill>
              <a:srgbClr val="000000"/>
            </a:solidFill>
          </a:ln>
        </p:spPr>
      </p:pic>
      <p:pic>
        <p:nvPicPr>
          <p:cNvPr id="15365" name="Picture 8" descr="dill"/>
          <p:cNvPicPr>
            <a:picLocks noChangeAspect="1" noChangeArrowheads="1"/>
          </p:cNvPicPr>
          <p:nvPr/>
        </p:nvPicPr>
        <p:blipFill>
          <a:blip r:embed="rId4" cstate="print"/>
          <a:srcRect/>
          <a:stretch>
            <a:fillRect/>
          </a:stretch>
        </p:blipFill>
        <p:spPr bwMode="auto">
          <a:xfrm>
            <a:off x="4549775" y="3429000"/>
            <a:ext cx="1851025" cy="1646238"/>
          </a:xfrm>
          <a:prstGeom prst="rect">
            <a:avLst/>
          </a:prstGeom>
          <a:noFill/>
          <a:ln w="28575">
            <a:solidFill>
              <a:srgbClr val="000000"/>
            </a:solidFill>
            <a:miter lim="800000"/>
            <a:headEnd/>
            <a:tailEnd/>
          </a:ln>
        </p:spPr>
      </p:pic>
      <p:sp>
        <p:nvSpPr>
          <p:cNvPr id="15366" name="Text Box 9"/>
          <p:cNvSpPr txBox="1">
            <a:spLocks noChangeArrowheads="1"/>
          </p:cNvSpPr>
          <p:nvPr/>
        </p:nvSpPr>
        <p:spPr bwMode="auto">
          <a:xfrm>
            <a:off x="6934200" y="1447800"/>
            <a:ext cx="1752600" cy="461665"/>
          </a:xfrm>
          <a:prstGeom prst="rect">
            <a:avLst/>
          </a:prstGeom>
          <a:noFill/>
          <a:ln w="9525">
            <a:noFill/>
            <a:miter lim="800000"/>
            <a:headEnd/>
            <a:tailEnd/>
          </a:ln>
        </p:spPr>
        <p:txBody>
          <a:bodyPr wrap="square">
            <a:spAutoFit/>
          </a:bodyPr>
          <a:lstStyle/>
          <a:p>
            <a:pPr>
              <a:spcBef>
                <a:spcPct val="50000"/>
              </a:spcBef>
              <a:buSzTx/>
              <a:buFontTx/>
              <a:buNone/>
            </a:pPr>
            <a:r>
              <a:rPr lang="en-US" sz="2400" dirty="0">
                <a:solidFill>
                  <a:schemeClr val="accent2"/>
                </a:solidFill>
                <a:latin typeface="Times New Roman" pitchFamily="18" charset="0"/>
              </a:rPr>
              <a:t>goldenrod</a:t>
            </a:r>
          </a:p>
        </p:txBody>
      </p:sp>
      <p:sp>
        <p:nvSpPr>
          <p:cNvPr id="15367" name="Text Box 10"/>
          <p:cNvSpPr txBox="1">
            <a:spLocks noChangeArrowheads="1"/>
          </p:cNvSpPr>
          <p:nvPr/>
        </p:nvSpPr>
        <p:spPr bwMode="auto">
          <a:xfrm>
            <a:off x="6629400" y="4572000"/>
            <a:ext cx="914400" cy="457200"/>
          </a:xfrm>
          <a:prstGeom prst="rect">
            <a:avLst/>
          </a:prstGeom>
          <a:noFill/>
          <a:ln w="9525">
            <a:noFill/>
            <a:miter lim="800000"/>
            <a:headEnd/>
            <a:tailEnd/>
          </a:ln>
        </p:spPr>
        <p:txBody>
          <a:bodyPr>
            <a:spAutoFit/>
          </a:bodyPr>
          <a:lstStyle/>
          <a:p>
            <a:pPr>
              <a:spcBef>
                <a:spcPct val="50000"/>
              </a:spcBef>
              <a:buSzTx/>
              <a:buFontTx/>
              <a:buNone/>
            </a:pPr>
            <a:r>
              <a:rPr lang="en-US" sz="2400" dirty="0">
                <a:solidFill>
                  <a:schemeClr val="accent2"/>
                </a:solidFill>
                <a:latin typeface="Times New Roman" pitchFamily="18" charset="0"/>
              </a:rPr>
              <a:t>dill</a:t>
            </a:r>
          </a:p>
        </p:txBody>
      </p:sp>
      <p:pic>
        <p:nvPicPr>
          <p:cNvPr id="15368" name="Picture 11" descr="caroti"/>
          <p:cNvPicPr>
            <a:picLocks noChangeAspect="1" noChangeArrowheads="1"/>
          </p:cNvPicPr>
          <p:nvPr/>
        </p:nvPicPr>
        <p:blipFill>
          <a:blip r:embed="rId5" cstate="print"/>
          <a:srcRect/>
          <a:stretch>
            <a:fillRect/>
          </a:stretch>
        </p:blipFill>
        <p:spPr bwMode="auto">
          <a:xfrm>
            <a:off x="7097713" y="2209800"/>
            <a:ext cx="1817687" cy="1646237"/>
          </a:xfrm>
          <a:prstGeom prst="rect">
            <a:avLst/>
          </a:prstGeom>
          <a:noFill/>
          <a:ln w="28575">
            <a:solidFill>
              <a:srgbClr val="000000"/>
            </a:solidFill>
            <a:miter lim="800000"/>
            <a:headEnd/>
            <a:tailEnd/>
          </a:ln>
        </p:spPr>
      </p:pic>
      <p:sp>
        <p:nvSpPr>
          <p:cNvPr id="15369" name="Text Box 12"/>
          <p:cNvSpPr txBox="1">
            <a:spLocks noChangeArrowheads="1"/>
          </p:cNvSpPr>
          <p:nvPr/>
        </p:nvSpPr>
        <p:spPr bwMode="auto">
          <a:xfrm>
            <a:off x="7086600" y="4114800"/>
            <a:ext cx="2057400" cy="457200"/>
          </a:xfrm>
          <a:prstGeom prst="rect">
            <a:avLst/>
          </a:prstGeom>
          <a:noFill/>
          <a:ln w="9525">
            <a:noFill/>
            <a:miter lim="800000"/>
            <a:headEnd/>
            <a:tailEnd/>
          </a:ln>
        </p:spPr>
        <p:txBody>
          <a:bodyPr>
            <a:spAutoFit/>
          </a:bodyPr>
          <a:lstStyle/>
          <a:p>
            <a:pPr>
              <a:spcBef>
                <a:spcPct val="50000"/>
              </a:spcBef>
              <a:buSzTx/>
              <a:buFontTx/>
              <a:buNone/>
            </a:pPr>
            <a:r>
              <a:rPr lang="en-US" sz="2400" dirty="0">
                <a:solidFill>
                  <a:schemeClr val="accent2"/>
                </a:solidFill>
                <a:latin typeface="Times New Roman" pitchFamily="18" charset="0"/>
              </a:rPr>
              <a:t>wild carrot</a:t>
            </a:r>
          </a:p>
        </p:txBody>
      </p:sp>
      <p:sp>
        <p:nvSpPr>
          <p:cNvPr id="2" name="TextBox 1"/>
          <p:cNvSpPr txBox="1"/>
          <p:nvPr/>
        </p:nvSpPr>
        <p:spPr>
          <a:xfrm>
            <a:off x="76200" y="5581471"/>
            <a:ext cx="8839200" cy="1200329"/>
          </a:xfrm>
          <a:prstGeom prst="rect">
            <a:avLst/>
          </a:prstGeom>
          <a:noFill/>
        </p:spPr>
        <p:txBody>
          <a:bodyPr wrap="square" rtlCol="0">
            <a:spAutoFit/>
          </a:bodyPr>
          <a:lstStyle/>
          <a:p>
            <a:pPr algn="just"/>
            <a:r>
              <a:rPr lang="en-US" dirty="0" err="1"/>
              <a:t>Farmscaping</a:t>
            </a:r>
            <a:r>
              <a:rPr lang="en-US" dirty="0"/>
              <a:t> is the concept of  “the creation of habitat to enhance the chances for survival and reproduction of beneficial organisms as applied to a farm operation.”</a:t>
            </a:r>
          </a:p>
          <a:p>
            <a:pPr algn="just"/>
            <a:r>
              <a:rPr lang="en-US" dirty="0" smtClean="0"/>
              <a:t>Many </a:t>
            </a:r>
            <a:r>
              <a:rPr lang="en-US" dirty="0"/>
              <a:t>of the beneficial insects are small insects that feed on small flowers like those on plants of the carrot and mint families</a:t>
            </a:r>
            <a:r>
              <a:rPr lang="en-US" dirty="0" smtClean="0"/>
              <a:t>.</a:t>
            </a:r>
            <a:endParaRPr lang="en-US" dirty="0"/>
          </a:p>
        </p:txBody>
      </p:sp>
    </p:spTree>
    <p:extLst>
      <p:ext uri="{BB962C8B-B14F-4D97-AF65-F5344CB8AC3E}">
        <p14:creationId xmlns:p14="http://schemas.microsoft.com/office/powerpoint/2010/main" val="242182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r>
              <a:rPr lang="en-US" dirty="0" smtClean="0">
                <a:latin typeface="Bodoni MT Condensed" pitchFamily="18" charset="0"/>
              </a:rPr>
              <a:t>Seasonal Extension</a:t>
            </a:r>
            <a:endParaRPr lang="en-US" dirty="0">
              <a:latin typeface="Bodoni MT Condensed" pitchFamily="18" charset="0"/>
            </a:endParaRPr>
          </a:p>
        </p:txBody>
      </p:sp>
    </p:spTree>
    <p:extLst>
      <p:ext uri="{BB962C8B-B14F-4D97-AF65-F5344CB8AC3E}">
        <p14:creationId xmlns:p14="http://schemas.microsoft.com/office/powerpoint/2010/main" val="3532217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19150" y="460375"/>
            <a:ext cx="7867650" cy="1139825"/>
          </a:xfrm>
        </p:spPr>
        <p:txBody>
          <a:bodyPr>
            <a:normAutofit fontScale="90000"/>
          </a:bodyPr>
          <a:lstStyle/>
          <a:p>
            <a:pPr eaLnBrk="1" hangingPunct="1"/>
            <a:r>
              <a:rPr lang="en-US" b="1" smtClean="0"/>
              <a:t>Augmentation: Predator/Parasite release </a:t>
            </a:r>
          </a:p>
        </p:txBody>
      </p:sp>
      <p:pic>
        <p:nvPicPr>
          <p:cNvPr id="26627" name="Picture 5" descr="releasepks1"/>
          <p:cNvPicPr>
            <a:picLocks noChangeAspect="1" noChangeArrowheads="1"/>
          </p:cNvPicPr>
          <p:nvPr/>
        </p:nvPicPr>
        <p:blipFill>
          <a:blip r:embed="rId3" cstate="print"/>
          <a:srcRect/>
          <a:stretch>
            <a:fillRect/>
          </a:stretch>
        </p:blipFill>
        <p:spPr bwMode="auto">
          <a:xfrm>
            <a:off x="601663" y="1979613"/>
            <a:ext cx="2979737" cy="2898775"/>
          </a:xfrm>
          <a:prstGeom prst="rect">
            <a:avLst/>
          </a:prstGeom>
          <a:noFill/>
          <a:ln w="28575">
            <a:solidFill>
              <a:srgbClr val="000000"/>
            </a:solidFill>
            <a:miter lim="800000"/>
            <a:headEnd/>
            <a:tailEnd/>
          </a:ln>
        </p:spPr>
      </p:pic>
      <p:pic>
        <p:nvPicPr>
          <p:cNvPr id="26628" name="Picture 6" descr="releasepks2"/>
          <p:cNvPicPr>
            <a:picLocks noChangeAspect="1" noChangeArrowheads="1"/>
          </p:cNvPicPr>
          <p:nvPr/>
        </p:nvPicPr>
        <p:blipFill>
          <a:blip r:embed="rId4" cstate="print"/>
          <a:srcRect t="5984"/>
          <a:stretch>
            <a:fillRect/>
          </a:stretch>
        </p:blipFill>
        <p:spPr bwMode="auto">
          <a:xfrm>
            <a:off x="3970338" y="4267200"/>
            <a:ext cx="3040062" cy="2393950"/>
          </a:xfrm>
          <a:prstGeom prst="rect">
            <a:avLst/>
          </a:prstGeom>
          <a:noFill/>
          <a:ln w="28575">
            <a:solidFill>
              <a:srgbClr val="000000"/>
            </a:solidFill>
            <a:miter lim="800000"/>
            <a:headEnd/>
            <a:tailEnd/>
          </a:ln>
        </p:spPr>
      </p:pic>
      <p:pic>
        <p:nvPicPr>
          <p:cNvPr id="26629" name="Picture 7" descr="releasepks3"/>
          <p:cNvPicPr>
            <a:picLocks noChangeAspect="1" noChangeArrowheads="1"/>
          </p:cNvPicPr>
          <p:nvPr/>
        </p:nvPicPr>
        <p:blipFill>
          <a:blip r:embed="rId5" cstate="print"/>
          <a:srcRect/>
          <a:stretch>
            <a:fillRect/>
          </a:stretch>
        </p:blipFill>
        <p:spPr bwMode="auto">
          <a:xfrm>
            <a:off x="6324600" y="1828800"/>
            <a:ext cx="2590800" cy="2287588"/>
          </a:xfrm>
          <a:prstGeom prst="rect">
            <a:avLst/>
          </a:prstGeom>
          <a:noFill/>
          <a:ln w="28575">
            <a:solidFill>
              <a:srgbClr val="000000"/>
            </a:solidFill>
            <a:miter lim="800000"/>
            <a:headEnd/>
            <a:tailEnd/>
          </a:ln>
        </p:spPr>
      </p:pic>
    </p:spTree>
    <p:extLst>
      <p:ext uri="{BB962C8B-B14F-4D97-AF65-F5344CB8AC3E}">
        <p14:creationId xmlns:p14="http://schemas.microsoft.com/office/powerpoint/2010/main" val="629734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600" smtClean="0"/>
              <a:t>Mechanical/Physical controls</a:t>
            </a:r>
          </a:p>
        </p:txBody>
      </p:sp>
      <p:sp>
        <p:nvSpPr>
          <p:cNvPr id="27653" name="Rectangle 3"/>
          <p:cNvSpPr>
            <a:spLocks noGrp="1" noChangeArrowheads="1"/>
          </p:cNvSpPr>
          <p:nvPr>
            <p:ph sz="half" idx="1"/>
          </p:nvPr>
        </p:nvSpPr>
        <p:spPr>
          <a:xfrm>
            <a:off x="609600" y="2493963"/>
            <a:ext cx="3990975" cy="4211637"/>
          </a:xfrm>
        </p:spPr>
        <p:txBody>
          <a:bodyPr/>
          <a:lstStyle/>
          <a:p>
            <a:pPr eaLnBrk="1" hangingPunct="1"/>
            <a:r>
              <a:rPr lang="en-US" sz="2400" dirty="0" smtClean="0"/>
              <a:t>Row covers</a:t>
            </a:r>
          </a:p>
          <a:p>
            <a:pPr eaLnBrk="1" hangingPunct="1"/>
            <a:r>
              <a:rPr lang="en-US" sz="2400" dirty="0" smtClean="0"/>
              <a:t>Hand picking</a:t>
            </a:r>
          </a:p>
          <a:p>
            <a:pPr eaLnBrk="1" hangingPunct="1"/>
            <a:r>
              <a:rPr lang="en-US" sz="2400" dirty="0" smtClean="0"/>
              <a:t>Sticky boards</a:t>
            </a:r>
          </a:p>
          <a:p>
            <a:pPr eaLnBrk="1" hangingPunct="1"/>
            <a:r>
              <a:rPr lang="en-US" sz="2400" dirty="0" smtClean="0"/>
              <a:t>Plant collars</a:t>
            </a:r>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72915" y="1965960"/>
            <a:ext cx="3990975" cy="3990975"/>
          </a:xfrm>
        </p:spPr>
      </p:pic>
    </p:spTree>
    <p:extLst>
      <p:ext uri="{BB962C8B-B14F-4D97-AF65-F5344CB8AC3E}">
        <p14:creationId xmlns:p14="http://schemas.microsoft.com/office/powerpoint/2010/main" val="3096960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600" smtClean="0"/>
              <a:t>Insecticides</a:t>
            </a:r>
          </a:p>
        </p:txBody>
      </p:sp>
      <p:sp>
        <p:nvSpPr>
          <p:cNvPr id="28675" name="Rectangle 3"/>
          <p:cNvSpPr>
            <a:spLocks noGrp="1" noChangeArrowheads="1"/>
          </p:cNvSpPr>
          <p:nvPr>
            <p:ph idx="1"/>
          </p:nvPr>
        </p:nvSpPr>
        <p:spPr>
          <a:xfrm>
            <a:off x="533400" y="1752600"/>
            <a:ext cx="8382000" cy="4114800"/>
          </a:xfrm>
        </p:spPr>
        <p:txBody>
          <a:bodyPr>
            <a:normAutofit/>
          </a:bodyPr>
          <a:lstStyle/>
          <a:p>
            <a:pPr marL="533400" indent="-533400" eaLnBrk="1" hangingPunct="1">
              <a:lnSpc>
                <a:spcPct val="90000"/>
              </a:lnSpc>
            </a:pPr>
            <a:r>
              <a:rPr lang="en-US" sz="3200" dirty="0" smtClean="0"/>
              <a:t>Chemical pesticides</a:t>
            </a:r>
          </a:p>
          <a:p>
            <a:pPr marL="914400" lvl="1" indent="-457200" eaLnBrk="1" hangingPunct="1">
              <a:lnSpc>
                <a:spcPct val="90000"/>
              </a:lnSpc>
            </a:pPr>
            <a:r>
              <a:rPr lang="en-US" sz="2600" dirty="0" err="1" smtClean="0"/>
              <a:t>Biochemicals</a:t>
            </a:r>
            <a:endParaRPr lang="en-US" sz="2600" dirty="0" smtClean="0"/>
          </a:p>
          <a:p>
            <a:pPr marL="914400" lvl="1" indent="-457200" eaLnBrk="1" hangingPunct="1">
              <a:lnSpc>
                <a:spcPct val="90000"/>
              </a:lnSpc>
            </a:pPr>
            <a:r>
              <a:rPr lang="en-US" sz="2600" dirty="0" smtClean="0"/>
              <a:t>Synthetic pesticides with properties of natural substance</a:t>
            </a:r>
            <a:endParaRPr lang="en-US" sz="2100" dirty="0" smtClean="0"/>
          </a:p>
          <a:p>
            <a:pPr marL="533400" indent="-533400" eaLnBrk="1" hangingPunct="1">
              <a:lnSpc>
                <a:spcPct val="90000"/>
              </a:lnSpc>
            </a:pPr>
            <a:r>
              <a:rPr lang="en-US" sz="2800" dirty="0" err="1" smtClean="0"/>
              <a:t>Biopesticides</a:t>
            </a:r>
            <a:endParaRPr lang="en-US" sz="2800" dirty="0" smtClean="0"/>
          </a:p>
          <a:p>
            <a:pPr marL="914400" lvl="1" indent="-457200"/>
            <a:r>
              <a:rPr lang="en-US" sz="2100" dirty="0"/>
              <a:t>Bacteria</a:t>
            </a:r>
          </a:p>
          <a:p>
            <a:pPr marL="914400" lvl="1" indent="-457200"/>
            <a:r>
              <a:rPr lang="en-US" sz="2100" dirty="0"/>
              <a:t>Fungi</a:t>
            </a:r>
          </a:p>
          <a:p>
            <a:pPr marL="914400" lvl="1" indent="-457200"/>
            <a:r>
              <a:rPr lang="en-US" sz="2100" dirty="0"/>
              <a:t>Viruses</a:t>
            </a:r>
          </a:p>
          <a:p>
            <a:pPr marL="533400" indent="-533400"/>
            <a:r>
              <a:rPr lang="en-US" sz="2800" b="1" dirty="0" smtClean="0"/>
              <a:t>Many implications for use in organic systems</a:t>
            </a:r>
            <a:endParaRPr lang="en-US" sz="2800" dirty="0" smtClean="0"/>
          </a:p>
          <a:p>
            <a:pPr marL="533400" indent="-533400" eaLnBrk="1" hangingPunct="1">
              <a:lnSpc>
                <a:spcPct val="90000"/>
              </a:lnSpc>
            </a:pPr>
            <a:endParaRPr lang="en-US" sz="2800" dirty="0" smtClean="0"/>
          </a:p>
          <a:p>
            <a:pPr marL="914400" lvl="1" indent="-457200" eaLnBrk="1" hangingPunct="1">
              <a:lnSpc>
                <a:spcPct val="90000"/>
              </a:lnSpc>
            </a:pPr>
            <a:endParaRPr lang="en-US" sz="2100" dirty="0"/>
          </a:p>
        </p:txBody>
      </p:sp>
    </p:spTree>
    <p:extLst>
      <p:ext uri="{BB962C8B-B14F-4D97-AF65-F5344CB8AC3E}">
        <p14:creationId xmlns:p14="http://schemas.microsoft.com/office/powerpoint/2010/main" val="11822830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400" smtClean="0"/>
              <a:t>Monitoring of pest populations</a:t>
            </a:r>
          </a:p>
        </p:txBody>
      </p:sp>
      <p:sp>
        <p:nvSpPr>
          <p:cNvPr id="29699" name="Rectangle 3"/>
          <p:cNvSpPr>
            <a:spLocks noGrp="1" noChangeArrowheads="1"/>
          </p:cNvSpPr>
          <p:nvPr>
            <p:ph sz="half" idx="1"/>
          </p:nvPr>
        </p:nvSpPr>
        <p:spPr>
          <a:xfrm>
            <a:off x="838200" y="2514600"/>
            <a:ext cx="3581400" cy="3505200"/>
          </a:xfrm>
        </p:spPr>
        <p:txBody>
          <a:bodyPr>
            <a:normAutofit fontScale="70000" lnSpcReduction="20000"/>
          </a:bodyPr>
          <a:lstStyle/>
          <a:p>
            <a:pPr eaLnBrk="1" hangingPunct="1">
              <a:lnSpc>
                <a:spcPct val="90000"/>
              </a:lnSpc>
            </a:pPr>
            <a:r>
              <a:rPr lang="en-US" smtClean="0"/>
              <a:t>Scouting fields</a:t>
            </a:r>
          </a:p>
          <a:p>
            <a:pPr lvl="1" eaLnBrk="1" hangingPunct="1">
              <a:lnSpc>
                <a:spcPct val="90000"/>
              </a:lnSpc>
            </a:pPr>
            <a:r>
              <a:rPr lang="en-US" smtClean="0"/>
              <a:t>Hand lens</a:t>
            </a:r>
          </a:p>
          <a:p>
            <a:pPr lvl="1" eaLnBrk="1" hangingPunct="1">
              <a:lnSpc>
                <a:spcPct val="90000"/>
              </a:lnSpc>
            </a:pPr>
            <a:r>
              <a:rPr lang="en-US" smtClean="0"/>
              <a:t>Random samples</a:t>
            </a:r>
          </a:p>
          <a:p>
            <a:pPr eaLnBrk="1" hangingPunct="1">
              <a:lnSpc>
                <a:spcPct val="90000"/>
              </a:lnSpc>
            </a:pPr>
            <a:r>
              <a:rPr lang="en-US" smtClean="0"/>
              <a:t>Trapping</a:t>
            </a:r>
          </a:p>
          <a:p>
            <a:pPr lvl="1" eaLnBrk="1" hangingPunct="1">
              <a:lnSpc>
                <a:spcPct val="90000"/>
              </a:lnSpc>
            </a:pPr>
            <a:r>
              <a:rPr lang="en-US" smtClean="0"/>
              <a:t>Pheromone traps</a:t>
            </a:r>
          </a:p>
          <a:p>
            <a:pPr lvl="1" eaLnBrk="1" hangingPunct="1">
              <a:lnSpc>
                <a:spcPct val="90000"/>
              </a:lnSpc>
            </a:pPr>
            <a:r>
              <a:rPr lang="en-US" smtClean="0"/>
              <a:t>Light traps</a:t>
            </a:r>
          </a:p>
          <a:p>
            <a:pPr lvl="1" eaLnBrk="1" hangingPunct="1">
              <a:lnSpc>
                <a:spcPct val="90000"/>
              </a:lnSpc>
            </a:pPr>
            <a:r>
              <a:rPr lang="en-US" smtClean="0"/>
              <a:t>Pit fall traps</a:t>
            </a:r>
          </a:p>
          <a:p>
            <a:pPr lvl="1" eaLnBrk="1" hangingPunct="1">
              <a:lnSpc>
                <a:spcPct val="90000"/>
              </a:lnSpc>
            </a:pPr>
            <a:r>
              <a:rPr lang="en-US" smtClean="0"/>
              <a:t>Sticky traps</a:t>
            </a:r>
          </a:p>
          <a:p>
            <a:pPr eaLnBrk="1" hangingPunct="1">
              <a:lnSpc>
                <a:spcPct val="90000"/>
              </a:lnSpc>
            </a:pPr>
            <a:endParaRPr lang="en-US" sz="2400" smtClean="0"/>
          </a:p>
        </p:txBody>
      </p:sp>
      <p:sp>
        <p:nvSpPr>
          <p:cNvPr id="29700" name="Rectangle 4"/>
          <p:cNvSpPr>
            <a:spLocks noGrp="1" noChangeArrowheads="1"/>
          </p:cNvSpPr>
          <p:nvPr>
            <p:ph sz="half" idx="2"/>
          </p:nvPr>
        </p:nvSpPr>
        <p:spPr>
          <a:xfrm>
            <a:off x="857250" y="5024437"/>
            <a:ext cx="1733550" cy="1300163"/>
          </a:xfrm>
        </p:spPr>
        <p:txBody>
          <a:bodyPr>
            <a:normAutofit fontScale="70000" lnSpcReduction="20000"/>
          </a:bodyPr>
          <a:lstStyle/>
          <a:p>
            <a:pPr eaLnBrk="1" hangingPunct="1"/>
            <a:r>
              <a:rPr lang="en-US" dirty="0" smtClean="0"/>
              <a:t>Sweep Net</a:t>
            </a:r>
          </a:p>
          <a:p>
            <a:pPr eaLnBrk="1" hangingPunct="1"/>
            <a:r>
              <a:rPr lang="en-US" dirty="0" smtClean="0"/>
              <a:t>Vacuuming</a:t>
            </a:r>
          </a:p>
          <a:p>
            <a:pPr eaLnBrk="1" hangingPunct="1"/>
            <a:r>
              <a:rPr lang="en-US" dirty="0" smtClean="0"/>
              <a:t>Beat sheets</a:t>
            </a:r>
          </a:p>
        </p:txBody>
      </p:sp>
      <p:sp>
        <p:nvSpPr>
          <p:cNvPr id="29701" name="Text Box 5"/>
          <p:cNvSpPr txBox="1">
            <a:spLocks noChangeArrowheads="1"/>
          </p:cNvSpPr>
          <p:nvPr/>
        </p:nvSpPr>
        <p:spPr bwMode="auto">
          <a:xfrm>
            <a:off x="533400" y="1752600"/>
            <a:ext cx="6858000" cy="457200"/>
          </a:xfrm>
          <a:prstGeom prst="rect">
            <a:avLst/>
          </a:prstGeom>
          <a:noFill/>
          <a:ln w="9525">
            <a:noFill/>
            <a:miter lim="800000"/>
            <a:headEnd/>
            <a:tailEnd/>
          </a:ln>
        </p:spPr>
        <p:txBody>
          <a:bodyPr>
            <a:spAutoFit/>
          </a:bodyPr>
          <a:lstStyle/>
          <a:p>
            <a:pPr>
              <a:spcBef>
                <a:spcPct val="50000"/>
              </a:spcBef>
              <a:buSzTx/>
              <a:buFontTx/>
              <a:buNone/>
            </a:pPr>
            <a:r>
              <a:rPr lang="en-US" sz="2400">
                <a:solidFill>
                  <a:srgbClr val="7D7C53"/>
                </a:solidFill>
                <a:latin typeface="Arial" charset="0"/>
              </a:rPr>
              <a:t>Random Samples: </a:t>
            </a:r>
            <a:r>
              <a:rPr lang="en-US" sz="2000">
                <a:solidFill>
                  <a:srgbClr val="7D7C53"/>
                </a:solidFill>
                <a:latin typeface="Arial" charset="0"/>
              </a:rPr>
              <a:t>a measure of the total population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676" y="2590800"/>
            <a:ext cx="4572000" cy="3200400"/>
          </a:xfrm>
          <a:prstGeom prst="rect">
            <a:avLst/>
          </a:prstGeom>
        </p:spPr>
      </p:pic>
    </p:spTree>
    <p:extLst>
      <p:ext uri="{BB962C8B-B14F-4D97-AF65-F5344CB8AC3E}">
        <p14:creationId xmlns:p14="http://schemas.microsoft.com/office/powerpoint/2010/main" val="4432473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304800"/>
            <a:ext cx="2590800" cy="1143000"/>
          </a:xfrm>
        </p:spPr>
        <p:txBody>
          <a:bodyPr/>
          <a:lstStyle/>
          <a:p>
            <a:pPr eaLnBrk="1" hangingPunct="1"/>
            <a:r>
              <a:rPr lang="en-US" sz="3400" smtClean="0"/>
              <a:t>Trapping</a:t>
            </a:r>
          </a:p>
        </p:txBody>
      </p:sp>
      <p:pic>
        <p:nvPicPr>
          <p:cNvPr id="32771" name="Picture 6" descr="bollweevil trap"/>
          <p:cNvPicPr>
            <a:picLocks noChangeAspect="1" noChangeArrowheads="1"/>
          </p:cNvPicPr>
          <p:nvPr/>
        </p:nvPicPr>
        <p:blipFill>
          <a:blip r:embed="rId3" cstate="print"/>
          <a:srcRect/>
          <a:stretch>
            <a:fillRect/>
          </a:stretch>
        </p:blipFill>
        <p:spPr bwMode="auto">
          <a:xfrm>
            <a:off x="6400800" y="304800"/>
            <a:ext cx="2436813" cy="2600325"/>
          </a:xfrm>
          <a:prstGeom prst="rect">
            <a:avLst/>
          </a:prstGeom>
          <a:noFill/>
          <a:ln w="28575">
            <a:solidFill>
              <a:srgbClr val="000000"/>
            </a:solidFill>
            <a:miter lim="800000"/>
            <a:headEnd/>
            <a:tailEnd/>
          </a:ln>
        </p:spPr>
      </p:pic>
      <p:sp>
        <p:nvSpPr>
          <p:cNvPr id="32772" name="Text Box 7"/>
          <p:cNvSpPr txBox="1">
            <a:spLocks noChangeArrowheads="1"/>
          </p:cNvSpPr>
          <p:nvPr/>
        </p:nvSpPr>
        <p:spPr bwMode="auto">
          <a:xfrm>
            <a:off x="7010400" y="3048000"/>
            <a:ext cx="1447800" cy="457200"/>
          </a:xfrm>
          <a:prstGeom prst="rect">
            <a:avLst/>
          </a:prstGeom>
          <a:noFill/>
          <a:ln w="9525">
            <a:noFill/>
            <a:miter lim="800000"/>
            <a:headEnd/>
            <a:tailEnd/>
          </a:ln>
        </p:spPr>
        <p:txBody>
          <a:bodyPr>
            <a:spAutoFit/>
          </a:bodyPr>
          <a:lstStyle/>
          <a:p>
            <a:pPr>
              <a:spcBef>
                <a:spcPct val="50000"/>
              </a:spcBef>
              <a:buSzTx/>
              <a:buFontTx/>
              <a:buNone/>
            </a:pPr>
            <a:r>
              <a:rPr lang="en-US" sz="2400">
                <a:solidFill>
                  <a:srgbClr val="666633"/>
                </a:solidFill>
                <a:latin typeface="Times New Roman" pitchFamily="18" charset="0"/>
              </a:rPr>
              <a:t>Lure trap</a:t>
            </a:r>
          </a:p>
        </p:txBody>
      </p:sp>
      <p:pic>
        <p:nvPicPr>
          <p:cNvPr id="32773" name="Picture 8" descr="applemaggot-trapweb"/>
          <p:cNvPicPr>
            <a:picLocks noChangeAspect="1" noChangeArrowheads="1"/>
          </p:cNvPicPr>
          <p:nvPr/>
        </p:nvPicPr>
        <p:blipFill>
          <a:blip r:embed="rId4" cstate="print"/>
          <a:srcRect/>
          <a:stretch>
            <a:fillRect/>
          </a:stretch>
        </p:blipFill>
        <p:spPr bwMode="auto">
          <a:xfrm>
            <a:off x="7010400" y="3657600"/>
            <a:ext cx="1282700" cy="2154238"/>
          </a:xfrm>
          <a:prstGeom prst="rect">
            <a:avLst/>
          </a:prstGeom>
          <a:noFill/>
          <a:ln w="28575">
            <a:solidFill>
              <a:srgbClr val="000000"/>
            </a:solidFill>
            <a:miter lim="800000"/>
            <a:headEnd/>
            <a:tailEnd/>
          </a:ln>
        </p:spPr>
      </p:pic>
      <p:sp>
        <p:nvSpPr>
          <p:cNvPr id="32774" name="Text Box 9"/>
          <p:cNvSpPr txBox="1">
            <a:spLocks noChangeArrowheads="1"/>
          </p:cNvSpPr>
          <p:nvPr/>
        </p:nvSpPr>
        <p:spPr bwMode="auto">
          <a:xfrm>
            <a:off x="6934200" y="5943600"/>
            <a:ext cx="1600200" cy="457200"/>
          </a:xfrm>
          <a:prstGeom prst="rect">
            <a:avLst/>
          </a:prstGeom>
          <a:noFill/>
          <a:ln w="9525">
            <a:noFill/>
            <a:miter lim="800000"/>
            <a:headEnd/>
            <a:tailEnd/>
          </a:ln>
        </p:spPr>
        <p:txBody>
          <a:bodyPr>
            <a:spAutoFit/>
          </a:bodyPr>
          <a:lstStyle/>
          <a:p>
            <a:pPr>
              <a:spcBef>
                <a:spcPct val="50000"/>
              </a:spcBef>
              <a:buSzTx/>
              <a:buFontTx/>
              <a:buNone/>
            </a:pPr>
            <a:r>
              <a:rPr lang="en-US" sz="2400">
                <a:solidFill>
                  <a:srgbClr val="666633"/>
                </a:solidFill>
                <a:latin typeface="Times New Roman" pitchFamily="18" charset="0"/>
              </a:rPr>
              <a:t>Visual trap</a:t>
            </a:r>
          </a:p>
        </p:txBody>
      </p:sp>
      <p:pic>
        <p:nvPicPr>
          <p:cNvPr id="32775" name="Picture 11" descr="reusableballtrap"/>
          <p:cNvPicPr>
            <a:picLocks noChangeAspect="1" noChangeArrowheads="1"/>
          </p:cNvPicPr>
          <p:nvPr/>
        </p:nvPicPr>
        <p:blipFill>
          <a:blip r:embed="rId5" cstate="print"/>
          <a:srcRect t="23083"/>
          <a:stretch>
            <a:fillRect/>
          </a:stretch>
        </p:blipFill>
        <p:spPr bwMode="auto">
          <a:xfrm>
            <a:off x="3009900" y="304800"/>
            <a:ext cx="2667000" cy="2036763"/>
          </a:xfrm>
          <a:prstGeom prst="rect">
            <a:avLst/>
          </a:prstGeom>
          <a:noFill/>
          <a:ln w="28575">
            <a:solidFill>
              <a:srgbClr val="000000"/>
            </a:solidFill>
            <a:miter lim="800000"/>
            <a:headEnd/>
            <a:tailEnd/>
          </a:ln>
        </p:spPr>
      </p:pic>
      <p:pic>
        <p:nvPicPr>
          <p:cNvPr id="32776" name="Picture 13" descr="pherocon1cp"/>
          <p:cNvPicPr>
            <a:picLocks noChangeAspect="1" noChangeArrowheads="1"/>
          </p:cNvPicPr>
          <p:nvPr/>
        </p:nvPicPr>
        <p:blipFill>
          <a:blip r:embed="rId6" cstate="print"/>
          <a:srcRect b="22830"/>
          <a:stretch>
            <a:fillRect/>
          </a:stretch>
        </p:blipFill>
        <p:spPr bwMode="auto">
          <a:xfrm>
            <a:off x="3733800" y="3886200"/>
            <a:ext cx="2590800" cy="1524000"/>
          </a:xfrm>
          <a:prstGeom prst="rect">
            <a:avLst/>
          </a:prstGeom>
          <a:noFill/>
          <a:ln w="28575">
            <a:solidFill>
              <a:srgbClr val="000000"/>
            </a:solidFill>
            <a:miter lim="800000"/>
            <a:headEnd/>
            <a:tailEnd/>
          </a:ln>
        </p:spPr>
      </p:pic>
      <p:sp>
        <p:nvSpPr>
          <p:cNvPr id="32777" name="Text Box 14"/>
          <p:cNvSpPr txBox="1">
            <a:spLocks noChangeArrowheads="1"/>
          </p:cNvSpPr>
          <p:nvPr/>
        </p:nvSpPr>
        <p:spPr bwMode="auto">
          <a:xfrm>
            <a:off x="4038600" y="5562600"/>
            <a:ext cx="2209800" cy="457200"/>
          </a:xfrm>
          <a:prstGeom prst="rect">
            <a:avLst/>
          </a:prstGeom>
          <a:noFill/>
          <a:ln w="9525">
            <a:noFill/>
            <a:miter lim="800000"/>
            <a:headEnd/>
            <a:tailEnd/>
          </a:ln>
        </p:spPr>
        <p:txBody>
          <a:bodyPr>
            <a:spAutoFit/>
          </a:bodyPr>
          <a:lstStyle/>
          <a:p>
            <a:pPr>
              <a:spcBef>
                <a:spcPct val="50000"/>
              </a:spcBef>
              <a:buSzTx/>
              <a:buFontTx/>
              <a:buNone/>
            </a:pPr>
            <a:r>
              <a:rPr lang="en-US" sz="2400">
                <a:solidFill>
                  <a:srgbClr val="666633"/>
                </a:solidFill>
                <a:latin typeface="Times New Roman" pitchFamily="18" charset="0"/>
              </a:rPr>
              <a:t>Pheromone trap</a:t>
            </a:r>
          </a:p>
        </p:txBody>
      </p:sp>
      <p:pic>
        <p:nvPicPr>
          <p:cNvPr id="32778" name="Picture 15" descr="pher"/>
          <p:cNvPicPr>
            <a:picLocks noChangeAspect="1" noChangeArrowheads="1"/>
          </p:cNvPicPr>
          <p:nvPr/>
        </p:nvPicPr>
        <p:blipFill>
          <a:blip r:embed="rId7" cstate="print"/>
          <a:srcRect/>
          <a:stretch>
            <a:fillRect/>
          </a:stretch>
        </p:blipFill>
        <p:spPr bwMode="auto">
          <a:xfrm>
            <a:off x="298450" y="2514600"/>
            <a:ext cx="2673350" cy="2713038"/>
          </a:xfrm>
          <a:prstGeom prst="rect">
            <a:avLst/>
          </a:prstGeom>
          <a:noFill/>
          <a:ln w="28575">
            <a:solidFill>
              <a:srgbClr val="000000"/>
            </a:solidFill>
            <a:miter lim="800000"/>
            <a:headEnd/>
            <a:tailEnd/>
          </a:ln>
        </p:spPr>
      </p:pic>
      <p:sp>
        <p:nvSpPr>
          <p:cNvPr id="32779" name="Text Box 17"/>
          <p:cNvSpPr txBox="1">
            <a:spLocks noChangeArrowheads="1"/>
          </p:cNvSpPr>
          <p:nvPr/>
        </p:nvSpPr>
        <p:spPr bwMode="auto">
          <a:xfrm>
            <a:off x="3429000" y="2430463"/>
            <a:ext cx="1752600" cy="1004887"/>
          </a:xfrm>
          <a:prstGeom prst="rect">
            <a:avLst/>
          </a:prstGeom>
          <a:noFill/>
          <a:ln w="9525">
            <a:noFill/>
            <a:miter lim="800000"/>
            <a:headEnd/>
            <a:tailEnd/>
          </a:ln>
        </p:spPr>
        <p:txBody>
          <a:bodyPr>
            <a:spAutoFit/>
          </a:bodyPr>
          <a:lstStyle/>
          <a:p>
            <a:pPr>
              <a:spcBef>
                <a:spcPct val="50000"/>
              </a:spcBef>
              <a:buSzTx/>
              <a:buFontTx/>
              <a:buNone/>
            </a:pPr>
            <a:r>
              <a:rPr lang="en-US" sz="2400">
                <a:solidFill>
                  <a:srgbClr val="666633"/>
                </a:solidFill>
                <a:latin typeface="Times New Roman" pitchFamily="18" charset="0"/>
              </a:rPr>
              <a:t>Visual trap</a:t>
            </a:r>
          </a:p>
          <a:p>
            <a:pPr>
              <a:spcBef>
                <a:spcPct val="50000"/>
              </a:spcBef>
              <a:buSzTx/>
              <a:buFontTx/>
              <a:buNone/>
            </a:pPr>
            <a:endParaRPr lang="en-US" sz="2400">
              <a:solidFill>
                <a:srgbClr val="666633"/>
              </a:solidFill>
              <a:latin typeface="Times New Roman" pitchFamily="18" charset="0"/>
            </a:endParaRPr>
          </a:p>
        </p:txBody>
      </p:sp>
      <p:sp>
        <p:nvSpPr>
          <p:cNvPr id="32780" name="Text Box 18"/>
          <p:cNvSpPr txBox="1">
            <a:spLocks noChangeArrowheads="1"/>
          </p:cNvSpPr>
          <p:nvPr/>
        </p:nvSpPr>
        <p:spPr bwMode="auto">
          <a:xfrm>
            <a:off x="533400" y="5334000"/>
            <a:ext cx="2209800" cy="457200"/>
          </a:xfrm>
          <a:prstGeom prst="rect">
            <a:avLst/>
          </a:prstGeom>
          <a:noFill/>
          <a:ln w="9525">
            <a:noFill/>
            <a:miter lim="800000"/>
            <a:headEnd/>
            <a:tailEnd/>
          </a:ln>
        </p:spPr>
        <p:txBody>
          <a:bodyPr>
            <a:spAutoFit/>
          </a:bodyPr>
          <a:lstStyle/>
          <a:p>
            <a:pPr>
              <a:spcBef>
                <a:spcPct val="50000"/>
              </a:spcBef>
              <a:buSzTx/>
              <a:buFontTx/>
              <a:buNone/>
            </a:pPr>
            <a:r>
              <a:rPr lang="en-US" sz="2400">
                <a:solidFill>
                  <a:srgbClr val="666633"/>
                </a:solidFill>
                <a:latin typeface="Times New Roman" pitchFamily="18" charset="0"/>
              </a:rPr>
              <a:t>Pheromone trap</a:t>
            </a:r>
          </a:p>
        </p:txBody>
      </p:sp>
    </p:spTree>
    <p:extLst>
      <p:ext uri="{BB962C8B-B14F-4D97-AF65-F5344CB8AC3E}">
        <p14:creationId xmlns:p14="http://schemas.microsoft.com/office/powerpoint/2010/main" val="1268545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600" b="1" dirty="0" smtClean="0"/>
              <a:t>Pests and </a:t>
            </a:r>
            <a:r>
              <a:rPr lang="en-US" sz="3600" b="1" dirty="0" err="1" smtClean="0"/>
              <a:t>Beneficials</a:t>
            </a:r>
            <a:endParaRPr lang="en-US" sz="3600" b="1" dirty="0" smtClean="0"/>
          </a:p>
        </p:txBody>
      </p:sp>
      <p:sp>
        <p:nvSpPr>
          <p:cNvPr id="28675" name="Rectangle 3"/>
          <p:cNvSpPr>
            <a:spLocks noGrp="1" noChangeArrowheads="1"/>
          </p:cNvSpPr>
          <p:nvPr>
            <p:ph idx="1"/>
          </p:nvPr>
        </p:nvSpPr>
        <p:spPr>
          <a:xfrm>
            <a:off x="569913" y="1638317"/>
            <a:ext cx="8382000" cy="1981200"/>
          </a:xfrm>
        </p:spPr>
        <p:txBody>
          <a:bodyPr>
            <a:normAutofit/>
          </a:bodyPr>
          <a:lstStyle/>
          <a:p>
            <a:pPr marL="0" indent="0" eaLnBrk="1" hangingPunct="1">
              <a:lnSpc>
                <a:spcPct val="90000"/>
              </a:lnSpc>
              <a:buNone/>
            </a:pPr>
            <a:r>
              <a:rPr lang="en-US" sz="3200" dirty="0" smtClean="0"/>
              <a:t>Pair up and review the information sheet on the selected pest or beneficial insect. Present back to the group:</a:t>
            </a:r>
          </a:p>
          <a:p>
            <a:pPr marL="533400" indent="-533400" eaLnBrk="1" hangingPunct="1">
              <a:lnSpc>
                <a:spcPct val="90000"/>
              </a:lnSpc>
            </a:pPr>
            <a:endParaRPr lang="en-US" sz="2100" dirty="0" smtClean="0"/>
          </a:p>
        </p:txBody>
      </p:sp>
      <p:sp>
        <p:nvSpPr>
          <p:cNvPr id="2" name="TextBox 1"/>
          <p:cNvSpPr txBox="1"/>
          <p:nvPr/>
        </p:nvSpPr>
        <p:spPr>
          <a:xfrm>
            <a:off x="872801" y="3207080"/>
            <a:ext cx="3581400" cy="3471720"/>
          </a:xfrm>
          <a:prstGeom prst="rect">
            <a:avLst/>
          </a:prstGeom>
          <a:noFill/>
        </p:spPr>
        <p:txBody>
          <a:bodyPr wrap="square" rtlCol="0">
            <a:spAutoFit/>
          </a:bodyPr>
          <a:lstStyle/>
          <a:p>
            <a:r>
              <a:rPr lang="en-US" dirty="0" smtClean="0">
                <a:solidFill>
                  <a:schemeClr val="tx2"/>
                </a:solidFill>
              </a:rPr>
              <a:t>If a Pest:</a:t>
            </a:r>
          </a:p>
          <a:p>
            <a:pPr marL="285750" indent="-285750">
              <a:buFont typeface="Arial" panose="020B0604020202020204" pitchFamily="34" charset="0"/>
              <a:buChar char="•"/>
            </a:pPr>
            <a:r>
              <a:rPr lang="en-US" dirty="0">
                <a:solidFill>
                  <a:schemeClr val="accent1">
                    <a:lumMod val="75000"/>
                  </a:schemeClr>
                </a:solidFill>
              </a:rPr>
              <a:t>What is the life cycle of the </a:t>
            </a:r>
            <a:r>
              <a:rPr lang="en-US" dirty="0" smtClean="0">
                <a:solidFill>
                  <a:schemeClr val="accent1">
                    <a:lumMod val="75000"/>
                  </a:schemeClr>
                </a:solidFill>
              </a:rPr>
              <a:t>insect?</a:t>
            </a:r>
          </a:p>
          <a:p>
            <a:pPr marL="285750" indent="-285750">
              <a:buFont typeface="Arial" panose="020B0604020202020204" pitchFamily="34" charset="0"/>
              <a:buChar char="•"/>
            </a:pPr>
            <a:r>
              <a:rPr lang="en-US" dirty="0">
                <a:solidFill>
                  <a:schemeClr val="accent1">
                    <a:lumMod val="75000"/>
                  </a:schemeClr>
                </a:solidFill>
              </a:rPr>
              <a:t>What plants does it typically </a:t>
            </a:r>
            <a:r>
              <a:rPr lang="en-US" dirty="0" smtClean="0">
                <a:solidFill>
                  <a:schemeClr val="accent1">
                    <a:lumMod val="75000"/>
                  </a:schemeClr>
                </a:solidFill>
              </a:rPr>
              <a:t>impact?</a:t>
            </a:r>
          </a:p>
          <a:p>
            <a:pPr marL="285750" indent="-285750">
              <a:buFont typeface="Arial" panose="020B0604020202020204" pitchFamily="34" charset="0"/>
              <a:buChar char="•"/>
            </a:pPr>
            <a:r>
              <a:rPr lang="en-US" dirty="0" smtClean="0">
                <a:solidFill>
                  <a:schemeClr val="accent1">
                    <a:lumMod val="75000"/>
                  </a:schemeClr>
                </a:solidFill>
              </a:rPr>
              <a:t>What are some management and </a:t>
            </a:r>
            <a:r>
              <a:rPr lang="en-US" smtClean="0">
                <a:solidFill>
                  <a:schemeClr val="accent1">
                    <a:lumMod val="75000"/>
                  </a:schemeClr>
                </a:solidFill>
              </a:rPr>
              <a:t>control methods</a:t>
            </a:r>
            <a:endParaRPr lang="en-US" dirty="0">
              <a:solidFill>
                <a:schemeClr val="accent1">
                  <a:lumMod val="75000"/>
                </a:schemeClr>
              </a:solidFill>
            </a:endParaRPr>
          </a:p>
          <a:p>
            <a:endParaRPr lang="en-US" dirty="0"/>
          </a:p>
          <a:p>
            <a:endParaRPr lang="en-US" dirty="0" smtClean="0"/>
          </a:p>
          <a:p>
            <a:endParaRPr lang="en-US" dirty="0"/>
          </a:p>
        </p:txBody>
      </p:sp>
      <p:sp>
        <p:nvSpPr>
          <p:cNvPr id="6" name="TextBox 5"/>
          <p:cNvSpPr txBox="1"/>
          <p:nvPr/>
        </p:nvSpPr>
        <p:spPr>
          <a:xfrm>
            <a:off x="4757090" y="3291873"/>
            <a:ext cx="3785370" cy="3471720"/>
          </a:xfrm>
          <a:prstGeom prst="rect">
            <a:avLst/>
          </a:prstGeom>
          <a:noFill/>
        </p:spPr>
        <p:txBody>
          <a:bodyPr wrap="square" rtlCol="0">
            <a:spAutoFit/>
          </a:bodyPr>
          <a:lstStyle/>
          <a:p>
            <a:r>
              <a:rPr lang="en-US" dirty="0" smtClean="0">
                <a:solidFill>
                  <a:schemeClr val="tx2"/>
                </a:solidFill>
              </a:rPr>
              <a:t>If a beneficial:</a:t>
            </a:r>
          </a:p>
          <a:p>
            <a:pPr marL="285750" indent="-285750">
              <a:buFont typeface="Arial" panose="020B0604020202020204" pitchFamily="34" charset="0"/>
              <a:buChar char="•"/>
            </a:pPr>
            <a:r>
              <a:rPr lang="en-US" dirty="0">
                <a:solidFill>
                  <a:schemeClr val="accent1">
                    <a:lumMod val="75000"/>
                  </a:schemeClr>
                </a:solidFill>
              </a:rPr>
              <a:t>What is the life cycle of the </a:t>
            </a:r>
            <a:r>
              <a:rPr lang="en-US" dirty="0" smtClean="0">
                <a:solidFill>
                  <a:schemeClr val="accent1">
                    <a:lumMod val="75000"/>
                  </a:schemeClr>
                </a:solidFill>
              </a:rPr>
              <a:t>insect?</a:t>
            </a:r>
          </a:p>
          <a:p>
            <a:pPr marL="285750" indent="-285750">
              <a:buFont typeface="Arial" panose="020B0604020202020204" pitchFamily="34" charset="0"/>
              <a:buChar char="•"/>
            </a:pPr>
            <a:r>
              <a:rPr lang="en-US" dirty="0">
                <a:solidFill>
                  <a:schemeClr val="accent1">
                    <a:lumMod val="75000"/>
                  </a:schemeClr>
                </a:solidFill>
              </a:rPr>
              <a:t>What </a:t>
            </a:r>
            <a:r>
              <a:rPr lang="en-US" dirty="0" smtClean="0">
                <a:solidFill>
                  <a:schemeClr val="accent1">
                    <a:lumMod val="75000"/>
                  </a:schemeClr>
                </a:solidFill>
              </a:rPr>
              <a:t>plants or other insects </a:t>
            </a:r>
            <a:r>
              <a:rPr lang="en-US" dirty="0">
                <a:solidFill>
                  <a:schemeClr val="accent1">
                    <a:lumMod val="75000"/>
                  </a:schemeClr>
                </a:solidFill>
              </a:rPr>
              <a:t>does it typically </a:t>
            </a:r>
            <a:r>
              <a:rPr lang="en-US" dirty="0" smtClean="0">
                <a:solidFill>
                  <a:schemeClr val="accent1">
                    <a:lumMod val="75000"/>
                  </a:schemeClr>
                </a:solidFill>
              </a:rPr>
              <a:t>impact?</a:t>
            </a:r>
          </a:p>
          <a:p>
            <a:pPr marL="285750" indent="-285750">
              <a:buFont typeface="Arial" panose="020B0604020202020204" pitchFamily="34" charset="0"/>
              <a:buChar char="•"/>
            </a:pPr>
            <a:r>
              <a:rPr lang="en-US" dirty="0" smtClean="0">
                <a:solidFill>
                  <a:schemeClr val="accent1">
                    <a:lumMod val="75000"/>
                  </a:schemeClr>
                </a:solidFill>
              </a:rPr>
              <a:t>What are some methods for attracting or propagating the </a:t>
            </a:r>
            <a:r>
              <a:rPr lang="en-US" dirty="0" err="1" smtClean="0">
                <a:solidFill>
                  <a:schemeClr val="accent1">
                    <a:lumMod val="75000"/>
                  </a:schemeClr>
                </a:solidFill>
              </a:rPr>
              <a:t>beneficials</a:t>
            </a:r>
            <a:r>
              <a:rPr lang="en-US" dirty="0" smtClean="0">
                <a:solidFill>
                  <a:schemeClr val="accent1">
                    <a:lumMod val="75000"/>
                  </a:schemeClr>
                </a:solidFill>
              </a:rPr>
              <a:t>?</a:t>
            </a:r>
            <a:endParaRPr lang="en-US" dirty="0">
              <a:solidFill>
                <a:schemeClr val="accent1">
                  <a:lumMod val="75000"/>
                </a:schemeClr>
              </a:solidFill>
            </a:endParaRPr>
          </a:p>
          <a:p>
            <a:endParaRPr lang="en-US" dirty="0"/>
          </a:p>
          <a:p>
            <a:endParaRPr lang="en-US" dirty="0" smtClean="0"/>
          </a:p>
          <a:p>
            <a:endParaRPr lang="en-US" dirty="0"/>
          </a:p>
        </p:txBody>
      </p:sp>
    </p:spTree>
    <p:extLst>
      <p:ext uri="{BB962C8B-B14F-4D97-AF65-F5344CB8AC3E}">
        <p14:creationId xmlns:p14="http://schemas.microsoft.com/office/powerpoint/2010/main" val="2770405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lstStyle/>
          <a:p>
            <a:r>
              <a:rPr lang="en-US" dirty="0" smtClean="0"/>
              <a:t>Biological Control</a:t>
            </a:r>
            <a:endParaRPr lang="en-US" dirty="0"/>
          </a:p>
        </p:txBody>
      </p:sp>
    </p:spTree>
    <p:extLst>
      <p:ext uri="{BB962C8B-B14F-4D97-AF65-F5344CB8AC3E}">
        <p14:creationId xmlns:p14="http://schemas.microsoft.com/office/powerpoint/2010/main" val="4120931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6088" y="4190028"/>
            <a:ext cx="623146" cy="1177449"/>
          </a:xfrm>
          <a:prstGeom prst="rect">
            <a:avLst/>
          </a:prstGeom>
        </p:spPr>
      </p:pic>
      <p:pic>
        <p:nvPicPr>
          <p:cNvPr id="7" name="Picture 6"/>
          <p:cNvPicPr>
            <a:picLocks noChangeAspect="1"/>
          </p:cNvPicPr>
          <p:nvPr/>
        </p:nvPicPr>
        <p:blipFill>
          <a:blip r:embed="rId3"/>
          <a:stretch>
            <a:fillRect/>
          </a:stretch>
        </p:blipFill>
        <p:spPr>
          <a:xfrm>
            <a:off x="1812684" y="3085221"/>
            <a:ext cx="610501" cy="1152747"/>
          </a:xfrm>
          <a:prstGeom prst="rect">
            <a:avLst/>
          </a:prstGeom>
        </p:spPr>
      </p:pic>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4810" y="4368047"/>
            <a:ext cx="624220" cy="1179478"/>
          </a:xfrm>
          <a:prstGeom prst="rect">
            <a:avLst/>
          </a:prstGeom>
        </p:spPr>
      </p:pic>
      <p:pic>
        <p:nvPicPr>
          <p:cNvPr id="2192" name="Picture 6" descr="insect21_16913923176_416107"/>
          <p:cNvPicPr>
            <a:picLocks noChangeAspect="1" noChangeArrowheads="1"/>
          </p:cNvPicPr>
          <p:nvPr/>
        </p:nvPicPr>
        <p:blipFill>
          <a:blip r:embed="rId4">
            <a:extLst>
              <a:ext uri="{28A0092B-C50C-407E-A947-70E740481C1C}">
                <a14:useLocalDpi xmlns:a14="http://schemas.microsoft.com/office/drawing/2010/main" val="0"/>
              </a:ext>
            </a:extLst>
          </a:blip>
          <a:srcRect b="9814"/>
          <a:stretch>
            <a:fillRect/>
          </a:stretch>
        </p:blipFill>
        <p:spPr bwMode="auto">
          <a:xfrm>
            <a:off x="2412483" y="5543507"/>
            <a:ext cx="514350" cy="481013"/>
          </a:xfrm>
          <a:prstGeom prst="rect">
            <a:avLst/>
          </a:prstGeom>
          <a:noFill/>
          <a:extLst>
            <a:ext uri="{909E8E84-426E-40DD-AFC4-6F175D3DCCD1}">
              <a14:hiddenFill xmlns:a14="http://schemas.microsoft.com/office/drawing/2010/main">
                <a:solidFill>
                  <a:srgbClr val="FFFFFF"/>
                </a:solidFill>
              </a14:hiddenFill>
            </a:ext>
          </a:extLst>
        </p:spPr>
      </p:pic>
      <p:pic>
        <p:nvPicPr>
          <p:cNvPr id="2191" name="Picture 7" descr="insect17_16913923176_1376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0979" y="2687177"/>
            <a:ext cx="457200" cy="487362"/>
          </a:xfrm>
          <a:prstGeom prst="rect">
            <a:avLst/>
          </a:prstGeom>
          <a:noFill/>
          <a:extLst>
            <a:ext uri="{909E8E84-426E-40DD-AFC4-6F175D3DCCD1}">
              <a14:hiddenFill xmlns:a14="http://schemas.microsoft.com/office/drawing/2010/main">
                <a:solidFill>
                  <a:srgbClr val="FFFFFF"/>
                </a:solidFill>
              </a14:hiddenFill>
            </a:ext>
          </a:extLst>
        </p:spPr>
      </p:pic>
      <p:pic>
        <p:nvPicPr>
          <p:cNvPr id="2190" name="Picture 8" descr="insect06_16913923176_3104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326" y="3519597"/>
            <a:ext cx="372665"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89" name="Picture 9" descr="insect23_16913923176_6819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0979" y="5331296"/>
            <a:ext cx="62865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88" name="Picture 10" descr="insect24_16913923176_1592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7567" y="2864629"/>
            <a:ext cx="571500" cy="762000"/>
          </a:xfrm>
          <a:prstGeom prst="rect">
            <a:avLst/>
          </a:prstGeom>
          <a:noFill/>
          <a:extLst>
            <a:ext uri="{909E8E84-426E-40DD-AFC4-6F175D3DCCD1}">
              <a14:hiddenFill xmlns:a14="http://schemas.microsoft.com/office/drawing/2010/main">
                <a:solidFill>
                  <a:srgbClr val="FFFFFF"/>
                </a:solidFill>
              </a14:hiddenFill>
            </a:ext>
          </a:extLst>
        </p:spPr>
      </p:pic>
      <p:sp>
        <p:nvSpPr>
          <p:cNvPr id="106" name="Text Box 22"/>
          <p:cNvSpPr txBox="1">
            <a:spLocks noChangeArrowheads="1"/>
          </p:cNvSpPr>
          <p:nvPr/>
        </p:nvSpPr>
        <p:spPr bwMode="auto">
          <a:xfrm>
            <a:off x="1099796" y="2523094"/>
            <a:ext cx="20152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fontAlgn="base">
              <a:spcBef>
                <a:spcPts val="0"/>
              </a:spcBef>
              <a:spcAft>
                <a:spcPts val="0"/>
              </a:spcAft>
            </a:pPr>
            <a:r>
              <a:rPr lang="en-US" sz="2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Native home</a:t>
            </a:r>
            <a:endParaRPr lang="en-US" sz="1200" dirty="0">
              <a:effectLst/>
              <a:latin typeface="Times New Roman" panose="02020603050405020304" pitchFamily="18" charset="0"/>
              <a:ea typeface="Times New Roman" panose="02020603050405020304" pitchFamily="18" charset="0"/>
            </a:endParaRPr>
          </a:p>
        </p:txBody>
      </p:sp>
      <p:pic>
        <p:nvPicPr>
          <p:cNvPr id="2193" name="Picture 24" descr="insect24_16913923176_1592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6428" y="4164243"/>
            <a:ext cx="571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150" name="Picture 25" descr="insect23_16913923176_6819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3151" y="5230345"/>
            <a:ext cx="62865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65" name="Picture 26" descr="insect21_16913923176_416107"/>
          <p:cNvPicPr>
            <a:picLocks noChangeAspect="1" noChangeArrowheads="1"/>
          </p:cNvPicPr>
          <p:nvPr/>
        </p:nvPicPr>
        <p:blipFill>
          <a:blip r:embed="rId4">
            <a:extLst>
              <a:ext uri="{28A0092B-C50C-407E-A947-70E740481C1C}">
                <a14:useLocalDpi xmlns:a14="http://schemas.microsoft.com/office/drawing/2010/main" val="0"/>
              </a:ext>
            </a:extLst>
          </a:blip>
          <a:srcRect b="9814"/>
          <a:stretch>
            <a:fillRect/>
          </a:stretch>
        </p:blipFill>
        <p:spPr bwMode="auto">
          <a:xfrm>
            <a:off x="1103496" y="3664684"/>
            <a:ext cx="514350" cy="481013"/>
          </a:xfrm>
          <a:prstGeom prst="rect">
            <a:avLst/>
          </a:prstGeom>
          <a:noFill/>
          <a:extLst>
            <a:ext uri="{909E8E84-426E-40DD-AFC4-6F175D3DCCD1}">
              <a14:hiddenFill xmlns:a14="http://schemas.microsoft.com/office/drawing/2010/main">
                <a:solidFill>
                  <a:srgbClr val="FFFFFF"/>
                </a:solidFill>
              </a14:hiddenFill>
            </a:ext>
          </a:extLst>
        </p:spPr>
      </p:pic>
      <p:pic>
        <p:nvPicPr>
          <p:cNvPr id="2187"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5061" y="2720328"/>
            <a:ext cx="878681" cy="976313"/>
          </a:xfrm>
          <a:prstGeom prst="rect">
            <a:avLst/>
          </a:prstGeom>
          <a:noFill/>
          <a:extLst>
            <a:ext uri="{909E8E84-426E-40DD-AFC4-6F175D3DCCD1}">
              <a14:hiddenFill xmlns:a14="http://schemas.microsoft.com/office/drawing/2010/main">
                <a:solidFill>
                  <a:srgbClr val="FFFFFF"/>
                </a:solidFill>
              </a14:hiddenFill>
            </a:ext>
          </a:extLst>
        </p:spPr>
      </p:pic>
      <p:pic>
        <p:nvPicPr>
          <p:cNvPr id="2186" name="Picture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4805" y="3502540"/>
            <a:ext cx="878681" cy="976313"/>
          </a:xfrm>
          <a:prstGeom prst="rect">
            <a:avLst/>
          </a:prstGeom>
          <a:noFill/>
          <a:extLst>
            <a:ext uri="{909E8E84-426E-40DD-AFC4-6F175D3DCCD1}">
              <a14:hiddenFill xmlns:a14="http://schemas.microsoft.com/office/drawing/2010/main">
                <a:solidFill>
                  <a:srgbClr val="FFFFFF"/>
                </a:solidFill>
              </a14:hiddenFill>
            </a:ext>
          </a:extLst>
        </p:spPr>
      </p:pic>
      <p:pic>
        <p:nvPicPr>
          <p:cNvPr id="2185" name="Picture 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5580" y="5059476"/>
            <a:ext cx="878681" cy="976313"/>
          </a:xfrm>
          <a:prstGeom prst="rect">
            <a:avLst/>
          </a:prstGeom>
          <a:noFill/>
          <a:extLst>
            <a:ext uri="{909E8E84-426E-40DD-AFC4-6F175D3DCCD1}">
              <a14:hiddenFill xmlns:a14="http://schemas.microsoft.com/office/drawing/2010/main">
                <a:solidFill>
                  <a:srgbClr val="FFFFFF"/>
                </a:solidFill>
              </a14:hiddenFill>
            </a:ext>
          </a:extLst>
        </p:spPr>
      </p:pic>
      <p:sp>
        <p:nvSpPr>
          <p:cNvPr id="141" name="Text Box 23"/>
          <p:cNvSpPr txBox="1">
            <a:spLocks noChangeArrowheads="1"/>
          </p:cNvSpPr>
          <p:nvPr/>
        </p:nvSpPr>
        <p:spPr bwMode="auto">
          <a:xfrm>
            <a:off x="6572654" y="1937776"/>
            <a:ext cx="20665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fontAlgn="base">
              <a:spcBef>
                <a:spcPts val="0"/>
              </a:spcBef>
              <a:spcAft>
                <a:spcPts val="0"/>
              </a:spcAft>
            </a:pPr>
            <a:r>
              <a:rPr lang="en-US" sz="2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Invaded area</a:t>
            </a:r>
            <a:endParaRPr lang="en-US" sz="1200" dirty="0">
              <a:effectLst/>
              <a:latin typeface="Times New Roman" panose="02020603050405020304" pitchFamily="18" charset="0"/>
              <a:ea typeface="Times New Roman" panose="02020603050405020304" pitchFamily="18" charset="0"/>
            </a:endParaRPr>
          </a:p>
        </p:txBody>
      </p:sp>
      <p:sp>
        <p:nvSpPr>
          <p:cNvPr id="143" name="Right Arrow 142"/>
          <p:cNvSpPr/>
          <p:nvPr/>
        </p:nvSpPr>
        <p:spPr>
          <a:xfrm>
            <a:off x="3349250" y="2535727"/>
            <a:ext cx="2356635" cy="329885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4" name="Picture 143" descr="insect17_16913923176_137650"/>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044578" y="5059476"/>
            <a:ext cx="568199" cy="414223"/>
          </a:xfrm>
          <a:prstGeom prst="rect">
            <a:avLst/>
          </a:prstGeom>
          <a:noFill/>
          <a:extLst/>
        </p:spPr>
      </p:pic>
      <p:sp>
        <p:nvSpPr>
          <p:cNvPr id="146" name="Text Box 110604"/>
          <p:cNvSpPr txBox="1"/>
          <p:nvPr/>
        </p:nvSpPr>
        <p:spPr>
          <a:xfrm>
            <a:off x="3423486" y="4317436"/>
            <a:ext cx="1489915" cy="34347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Biological </a:t>
            </a:r>
            <a:r>
              <a:rPr lang="en-US" dirty="0" smtClean="0">
                <a:effectLst/>
                <a:ea typeface="Calibri" panose="020F0502020204030204" pitchFamily="34" charset="0"/>
                <a:cs typeface="Times New Roman" panose="02020603050405020304" pitchFamily="18" charset="0"/>
              </a:rPr>
              <a:t>control</a:t>
            </a:r>
            <a:endParaRPr lang="en-US" dirty="0">
              <a:effectLst/>
              <a:ea typeface="Calibri" panose="020F0502020204030204" pitchFamily="34" charset="0"/>
              <a:cs typeface="Times New Roman" panose="02020603050405020304" pitchFamily="18" charset="0"/>
            </a:endParaRPr>
          </a:p>
        </p:txBody>
      </p:sp>
      <p:sp>
        <p:nvSpPr>
          <p:cNvPr id="11" name="Rectangle 147"/>
          <p:cNvSpPr>
            <a:spLocks noChangeArrowheads="1"/>
          </p:cNvSpPr>
          <p:nvPr/>
        </p:nvSpPr>
        <p:spPr bwMode="auto">
          <a:xfrm>
            <a:off x="735130" y="-33043"/>
            <a:ext cx="8190209"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How weed biological control works</a:t>
            </a:r>
            <a:endParaRPr kumimoji="0" lang="en-US" altLang="en-US" sz="1200" b="0" i="0" u="none" strike="noStrike" cap="none" normalizeH="0" baseline="0" dirty="0" smtClean="0">
              <a:ln>
                <a:noFill/>
              </a:ln>
              <a:solidFill>
                <a:schemeClr val="accent5">
                  <a:lumMod val="7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Exotic plants often reach much higher densities when they are moved to new geographic areas. This is because the plants escape control by natural enemies that occur in their native range. Natural enemies typically include insects and disease causing pathogens. Some natural enemies are highly host specific, meaning that they will only feed</a:t>
            </a:r>
            <a:r>
              <a:rPr kumimoji="0" lang="en-US" altLang="en-US" sz="1600" b="0" i="0" u="none" strike="noStrike" cap="none" normalizeH="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altLang="en-US" sz="1600" dirty="0" smtClean="0">
                <a:latin typeface="Calibri" panose="020F0502020204030204" pitchFamily="34" charset="0"/>
                <a:ea typeface="Times New Roman" panose="02020603050405020304" pitchFamily="18" charset="0"/>
                <a:cs typeface="Times New Roman" panose="02020603050405020304" pitchFamily="18" charset="0"/>
              </a:rPr>
              <a:t>or infect </a:t>
            </a:r>
            <a:r>
              <a:rPr kumimoji="0" lang="en-US" altLang="en-US" sz="16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one or a very few plant species. Biological control involves the identification of these specialized natural enemies and their introduction into the invaded range. If successful, the natural enemies provide a self-sustaining and permanent suppression of the target weed. </a:t>
            </a:r>
            <a:endParaRPr kumimoji="0" lang="en-US" altLang="en-US" sz="16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50"/>
          <p:cNvSpPr>
            <a:spLocks noChangeArrowheads="1"/>
          </p:cNvSpPr>
          <p:nvPr/>
        </p:nvSpPr>
        <p:spPr bwMode="auto">
          <a:xfrm>
            <a:off x="2096691" y="240059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p:cNvPicPr>
            <a:picLocks noChangeAspect="1"/>
          </p:cNvPicPr>
          <p:nvPr/>
        </p:nvPicPr>
        <p:blipFill>
          <a:blip r:embed="rId10"/>
          <a:stretch>
            <a:fillRect/>
          </a:stretch>
        </p:blipFill>
        <p:spPr>
          <a:xfrm>
            <a:off x="4661638" y="3341105"/>
            <a:ext cx="374936" cy="536494"/>
          </a:xfrm>
          <a:prstGeom prst="rect">
            <a:avLst/>
          </a:prstGeom>
        </p:spPr>
      </p:pic>
      <p:pic>
        <p:nvPicPr>
          <p:cNvPr id="150" name="Picture 26" descr="insect21_16913923176_416107"/>
          <p:cNvPicPr>
            <a:picLocks noChangeAspect="1" noChangeArrowheads="1"/>
          </p:cNvPicPr>
          <p:nvPr/>
        </p:nvPicPr>
        <p:blipFill>
          <a:blip r:embed="rId4">
            <a:extLst>
              <a:ext uri="{28A0092B-C50C-407E-A947-70E740481C1C}">
                <a14:useLocalDpi xmlns:a14="http://schemas.microsoft.com/office/drawing/2010/main" val="0"/>
              </a:ext>
            </a:extLst>
          </a:blip>
          <a:srcRect b="9814"/>
          <a:stretch>
            <a:fillRect/>
          </a:stretch>
        </p:blipFill>
        <p:spPr bwMode="auto">
          <a:xfrm>
            <a:off x="3812117" y="3652029"/>
            <a:ext cx="514350" cy="4810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1"/>
          <a:stretch>
            <a:fillRect/>
          </a:stretch>
        </p:blipFill>
        <p:spPr>
          <a:xfrm>
            <a:off x="4734815" y="3921943"/>
            <a:ext cx="591024" cy="788032"/>
          </a:xfrm>
          <a:prstGeom prst="rect">
            <a:avLst/>
          </a:prstGeom>
        </p:spPr>
      </p:pic>
      <p:pic>
        <p:nvPicPr>
          <p:cNvPr id="49" name="Picture 48"/>
          <p:cNvPicPr>
            <a:picLocks noChangeAspect="1"/>
          </p:cNvPicPr>
          <p:nvPr/>
        </p:nvPicPr>
        <p:blipFill>
          <a:blip r:embed="rId3"/>
          <a:stretch>
            <a:fillRect/>
          </a:stretch>
        </p:blipFill>
        <p:spPr>
          <a:xfrm>
            <a:off x="6417206" y="4075251"/>
            <a:ext cx="610501" cy="1152747"/>
          </a:xfrm>
          <a:prstGeom prst="rect">
            <a:avLst/>
          </a:prstGeom>
        </p:spPr>
      </p:pic>
      <p:pic>
        <p:nvPicPr>
          <p:cNvPr id="51" name="Picture 50"/>
          <p:cNvPicPr>
            <a:picLocks noChangeAspect="1"/>
          </p:cNvPicPr>
          <p:nvPr/>
        </p:nvPicPr>
        <p:blipFill>
          <a:blip r:embed="rId3"/>
          <a:stretch>
            <a:fillRect/>
          </a:stretch>
        </p:blipFill>
        <p:spPr>
          <a:xfrm>
            <a:off x="7119648" y="3174539"/>
            <a:ext cx="610501" cy="1152747"/>
          </a:xfrm>
          <a:prstGeom prst="rect">
            <a:avLst/>
          </a:prstGeom>
        </p:spPr>
      </p:pic>
      <p:pic>
        <p:nvPicPr>
          <p:cNvPr id="55" name="Picture 54"/>
          <p:cNvPicPr>
            <a:picLocks noChangeAspect="1"/>
          </p:cNvPicPr>
          <p:nvPr/>
        </p:nvPicPr>
        <p:blipFill>
          <a:blip r:embed="rId3"/>
          <a:stretch>
            <a:fillRect/>
          </a:stretch>
        </p:blipFill>
        <p:spPr>
          <a:xfrm>
            <a:off x="8319405" y="4075251"/>
            <a:ext cx="610501" cy="1152747"/>
          </a:xfrm>
          <a:prstGeom prst="rect">
            <a:avLst/>
          </a:prstGeom>
        </p:spPr>
      </p:pic>
      <p:grpSp>
        <p:nvGrpSpPr>
          <p:cNvPr id="8" name="Group 7"/>
          <p:cNvGrpSpPr/>
          <p:nvPr/>
        </p:nvGrpSpPr>
        <p:grpSpPr>
          <a:xfrm>
            <a:off x="6274770" y="2632112"/>
            <a:ext cx="2800346" cy="4170081"/>
            <a:chOff x="8366359" y="2632111"/>
            <a:chExt cx="3733795" cy="4170081"/>
          </a:xfrm>
        </p:grpSpPr>
        <p:pic>
          <p:nvPicPr>
            <p:cNvPr id="50" name="Picture 49"/>
            <p:cNvPicPr>
              <a:picLocks noChangeAspect="1"/>
            </p:cNvPicPr>
            <p:nvPr/>
          </p:nvPicPr>
          <p:blipFill>
            <a:blip r:embed="rId3"/>
            <a:stretch>
              <a:fillRect/>
            </a:stretch>
          </p:blipFill>
          <p:spPr>
            <a:xfrm>
              <a:off x="8707190" y="2632111"/>
              <a:ext cx="814001" cy="1152747"/>
            </a:xfrm>
            <a:prstGeom prst="rect">
              <a:avLst/>
            </a:prstGeom>
          </p:spPr>
        </p:pic>
        <p:pic>
          <p:nvPicPr>
            <p:cNvPr id="52" name="Picture 51"/>
            <p:cNvPicPr>
              <a:picLocks noChangeAspect="1"/>
            </p:cNvPicPr>
            <p:nvPr/>
          </p:nvPicPr>
          <p:blipFill>
            <a:blip r:embed="rId3"/>
            <a:stretch>
              <a:fillRect/>
            </a:stretch>
          </p:blipFill>
          <p:spPr>
            <a:xfrm>
              <a:off x="9414504" y="5649445"/>
              <a:ext cx="814001" cy="1152747"/>
            </a:xfrm>
            <a:prstGeom prst="rect">
              <a:avLst/>
            </a:prstGeom>
          </p:spPr>
        </p:pic>
        <p:pic>
          <p:nvPicPr>
            <p:cNvPr id="53" name="Picture 52"/>
            <p:cNvPicPr>
              <a:picLocks noChangeAspect="1"/>
            </p:cNvPicPr>
            <p:nvPr/>
          </p:nvPicPr>
          <p:blipFill>
            <a:blip r:embed="rId3"/>
            <a:stretch>
              <a:fillRect/>
            </a:stretch>
          </p:blipFill>
          <p:spPr>
            <a:xfrm>
              <a:off x="10652954" y="5315245"/>
              <a:ext cx="814001" cy="1152747"/>
            </a:xfrm>
            <a:prstGeom prst="rect">
              <a:avLst/>
            </a:prstGeom>
          </p:spPr>
        </p:pic>
        <p:pic>
          <p:nvPicPr>
            <p:cNvPr id="54" name="Picture 53"/>
            <p:cNvPicPr>
              <a:picLocks noChangeAspect="1"/>
            </p:cNvPicPr>
            <p:nvPr/>
          </p:nvPicPr>
          <p:blipFill>
            <a:blip r:embed="rId3"/>
            <a:stretch>
              <a:fillRect/>
            </a:stretch>
          </p:blipFill>
          <p:spPr>
            <a:xfrm>
              <a:off x="9804446" y="4394778"/>
              <a:ext cx="814001" cy="1152747"/>
            </a:xfrm>
            <a:prstGeom prst="rect">
              <a:avLst/>
            </a:prstGeom>
          </p:spPr>
        </p:pic>
        <p:pic>
          <p:nvPicPr>
            <p:cNvPr id="56" name="Picture 55"/>
            <p:cNvPicPr>
              <a:picLocks noChangeAspect="1"/>
            </p:cNvPicPr>
            <p:nvPr/>
          </p:nvPicPr>
          <p:blipFill>
            <a:blip r:embed="rId3"/>
            <a:stretch>
              <a:fillRect/>
            </a:stretch>
          </p:blipFill>
          <p:spPr>
            <a:xfrm>
              <a:off x="10387401" y="2813865"/>
              <a:ext cx="814001" cy="1152747"/>
            </a:xfrm>
            <a:prstGeom prst="rect">
              <a:avLst/>
            </a:prstGeom>
          </p:spPr>
        </p:pic>
        <p:pic>
          <p:nvPicPr>
            <p:cNvPr id="57" name="Picture 56"/>
            <p:cNvPicPr>
              <a:picLocks noChangeAspect="1"/>
            </p:cNvPicPr>
            <p:nvPr/>
          </p:nvPicPr>
          <p:blipFill>
            <a:blip r:embed="rId3"/>
            <a:stretch>
              <a:fillRect/>
            </a:stretch>
          </p:blipFill>
          <p:spPr>
            <a:xfrm>
              <a:off x="11286153" y="2892425"/>
              <a:ext cx="814001" cy="1152747"/>
            </a:xfrm>
            <a:prstGeom prst="rect">
              <a:avLst/>
            </a:prstGeom>
          </p:spPr>
        </p:pic>
        <p:pic>
          <p:nvPicPr>
            <p:cNvPr id="58" name="Picture 57"/>
            <p:cNvPicPr>
              <a:picLocks noChangeAspect="1"/>
            </p:cNvPicPr>
            <p:nvPr/>
          </p:nvPicPr>
          <p:blipFill>
            <a:blip r:embed="rId3"/>
            <a:stretch>
              <a:fillRect/>
            </a:stretch>
          </p:blipFill>
          <p:spPr>
            <a:xfrm>
              <a:off x="8366359" y="5380808"/>
              <a:ext cx="814001" cy="1152747"/>
            </a:xfrm>
            <a:prstGeom prst="rect">
              <a:avLst/>
            </a:prstGeom>
          </p:spPr>
        </p:pic>
      </p:grpSp>
      <p:grpSp>
        <p:nvGrpSpPr>
          <p:cNvPr id="9" name="Group 8"/>
          <p:cNvGrpSpPr/>
          <p:nvPr/>
        </p:nvGrpSpPr>
        <p:grpSpPr>
          <a:xfrm>
            <a:off x="6918008" y="3864794"/>
            <a:ext cx="1464424" cy="1433164"/>
            <a:chOff x="9224010" y="3864794"/>
            <a:chExt cx="1952565" cy="1433164"/>
          </a:xfrm>
        </p:grpSpPr>
        <p:pic>
          <p:nvPicPr>
            <p:cNvPr id="59" name="Picture 58"/>
            <p:cNvPicPr>
              <a:picLocks noChangeAspect="1"/>
            </p:cNvPicPr>
            <p:nvPr/>
          </p:nvPicPr>
          <p:blipFill>
            <a:blip r:embed="rId10"/>
            <a:stretch>
              <a:fillRect/>
            </a:stretch>
          </p:blipFill>
          <p:spPr>
            <a:xfrm>
              <a:off x="10543071" y="3864794"/>
              <a:ext cx="499915" cy="536494"/>
            </a:xfrm>
            <a:prstGeom prst="rect">
              <a:avLst/>
            </a:prstGeom>
          </p:spPr>
        </p:pic>
        <p:pic>
          <p:nvPicPr>
            <p:cNvPr id="61" name="Picture 60"/>
            <p:cNvPicPr>
              <a:picLocks noChangeAspect="1"/>
            </p:cNvPicPr>
            <p:nvPr/>
          </p:nvPicPr>
          <p:blipFill>
            <a:blip r:embed="rId11"/>
            <a:stretch>
              <a:fillRect/>
            </a:stretch>
          </p:blipFill>
          <p:spPr>
            <a:xfrm>
              <a:off x="10484858" y="4509926"/>
              <a:ext cx="691717" cy="788032"/>
            </a:xfrm>
            <a:prstGeom prst="rect">
              <a:avLst/>
            </a:prstGeom>
          </p:spPr>
        </p:pic>
        <p:pic>
          <p:nvPicPr>
            <p:cNvPr id="60" name="Picture 26" descr="insect21_16913923176_416107"/>
            <p:cNvPicPr>
              <a:picLocks noChangeAspect="1" noChangeArrowheads="1"/>
            </p:cNvPicPr>
            <p:nvPr/>
          </p:nvPicPr>
          <p:blipFill>
            <a:blip r:embed="rId4">
              <a:extLst>
                <a:ext uri="{28A0092B-C50C-407E-A947-70E740481C1C}">
                  <a14:useLocalDpi xmlns:a14="http://schemas.microsoft.com/office/drawing/2010/main" val="0"/>
                </a:ext>
              </a:extLst>
            </a:blip>
            <a:srcRect b="9814"/>
            <a:stretch>
              <a:fillRect/>
            </a:stretch>
          </p:blipFill>
          <p:spPr bwMode="auto">
            <a:xfrm>
              <a:off x="9224010" y="4447451"/>
              <a:ext cx="685800" cy="48101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3349250" y="6225818"/>
            <a:ext cx="1976589" cy="369332"/>
          </a:xfrm>
          <a:prstGeom prst="rect">
            <a:avLst/>
          </a:prstGeom>
          <a:noFill/>
        </p:spPr>
        <p:txBody>
          <a:bodyPr wrap="square" rtlCol="0">
            <a:spAutoFit/>
          </a:bodyPr>
          <a:lstStyle/>
          <a:p>
            <a:pPr algn="ctr"/>
            <a:r>
              <a:rPr lang="en-US" dirty="0" smtClean="0"/>
              <a:t>Click</a:t>
            </a:r>
            <a:endParaRPr lang="en-US" dirty="0"/>
          </a:p>
        </p:txBody>
      </p:sp>
    </p:spTree>
    <p:extLst>
      <p:ext uri="{BB962C8B-B14F-4D97-AF65-F5344CB8AC3E}">
        <p14:creationId xmlns:p14="http://schemas.microsoft.com/office/powerpoint/2010/main" val="208556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z="4000" b="1" smtClean="0"/>
              <a:t>Biological Control of Insect Pests</a:t>
            </a:r>
          </a:p>
        </p:txBody>
      </p:sp>
      <p:sp>
        <p:nvSpPr>
          <p:cNvPr id="3" name="Content Placeholder 2"/>
          <p:cNvSpPr>
            <a:spLocks noGrp="1"/>
          </p:cNvSpPr>
          <p:nvPr>
            <p:ph sz="half" idx="1"/>
          </p:nvPr>
        </p:nvSpPr>
        <p:spPr>
          <a:xfrm>
            <a:off x="457200" y="1600200"/>
            <a:ext cx="4267200" cy="4525963"/>
          </a:xfrm>
        </p:spPr>
        <p:txBody>
          <a:bodyPr rtlCol="0">
            <a:normAutofit/>
          </a:bodyPr>
          <a:lstStyle/>
          <a:p>
            <a:pPr marL="3175" indent="-3175" eaLnBrk="1" fontAlgn="auto" hangingPunct="1">
              <a:spcAft>
                <a:spcPts val="0"/>
              </a:spcAft>
              <a:buFont typeface="Arial" pitchFamily="34" charset="0"/>
              <a:buNone/>
              <a:defRPr/>
            </a:pPr>
            <a:r>
              <a:rPr lang="en-US" dirty="0" smtClean="0">
                <a:ea typeface="+mn-ea"/>
              </a:rPr>
              <a:t>Conservation biological control:</a:t>
            </a:r>
          </a:p>
          <a:p>
            <a:pPr marL="346075" eaLnBrk="1" fontAlgn="auto" hangingPunct="1">
              <a:spcAft>
                <a:spcPts val="0"/>
              </a:spcAft>
              <a:defRPr/>
            </a:pPr>
            <a:r>
              <a:rPr lang="en-US" dirty="0" smtClean="0">
                <a:ea typeface="+mn-ea"/>
              </a:rPr>
              <a:t>Provide nectar and pollen for existing allies.</a:t>
            </a:r>
          </a:p>
          <a:p>
            <a:pPr marL="346075" eaLnBrk="1" fontAlgn="auto" hangingPunct="1">
              <a:spcAft>
                <a:spcPts val="0"/>
              </a:spcAft>
              <a:defRPr/>
            </a:pPr>
            <a:r>
              <a:rPr lang="en-US" dirty="0" smtClean="0">
                <a:ea typeface="+mn-ea"/>
              </a:rPr>
              <a:t>Provide overwinter habitat sites.</a:t>
            </a:r>
          </a:p>
          <a:p>
            <a:pPr marL="346075" eaLnBrk="1" fontAlgn="auto" hangingPunct="1">
              <a:spcAft>
                <a:spcPts val="0"/>
              </a:spcAft>
              <a:defRPr/>
            </a:pPr>
            <a:r>
              <a:rPr lang="en-US" dirty="0" smtClean="0">
                <a:ea typeface="+mn-ea"/>
              </a:rPr>
              <a:t>Protect habitat from pesticides and tillage.</a:t>
            </a:r>
          </a:p>
        </p:txBody>
      </p:sp>
    </p:spTree>
    <p:extLst>
      <p:ext uri="{BB962C8B-B14F-4D97-AF65-F5344CB8AC3E}">
        <p14:creationId xmlns:p14="http://schemas.microsoft.com/office/powerpoint/2010/main" val="24871663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z="4000" b="1" smtClean="0"/>
              <a:t>Purchased Biological Controls</a:t>
            </a:r>
          </a:p>
        </p:txBody>
      </p:sp>
      <p:sp>
        <p:nvSpPr>
          <p:cNvPr id="24578" name="Content Placeholder 2"/>
          <p:cNvSpPr>
            <a:spLocks noGrp="1"/>
          </p:cNvSpPr>
          <p:nvPr>
            <p:ph idx="1"/>
          </p:nvPr>
        </p:nvSpPr>
        <p:spPr/>
        <p:txBody>
          <a:bodyPr/>
          <a:lstStyle/>
          <a:p>
            <a:pPr eaLnBrk="1" hangingPunct="1"/>
            <a:r>
              <a:rPr lang="en-US" sz="2800" smtClean="0"/>
              <a:t>Use when cultural and indigenous biological controls fail.</a:t>
            </a:r>
          </a:p>
          <a:p>
            <a:pPr eaLnBrk="1" hangingPunct="1">
              <a:buFont typeface="Arial" pitchFamily="34" charset="0"/>
              <a:buNone/>
            </a:pPr>
            <a:endParaRPr lang="en-US" sz="800" smtClean="0"/>
          </a:p>
          <a:p>
            <a:pPr eaLnBrk="1" hangingPunct="1"/>
            <a:r>
              <a:rPr lang="en-US" sz="2800" smtClean="0"/>
              <a:t>Provide suitable habitat.</a:t>
            </a:r>
          </a:p>
          <a:p>
            <a:pPr eaLnBrk="1" hangingPunct="1">
              <a:buFont typeface="Arial" pitchFamily="34" charset="0"/>
              <a:buNone/>
            </a:pPr>
            <a:endParaRPr lang="en-US" sz="800" smtClean="0"/>
          </a:p>
          <a:p>
            <a:pPr eaLnBrk="1" hangingPunct="1"/>
            <a:r>
              <a:rPr lang="en-US" sz="2800" smtClean="0"/>
              <a:t>Time release for maximum efficacy.</a:t>
            </a:r>
          </a:p>
          <a:p>
            <a:pPr eaLnBrk="1" hangingPunct="1">
              <a:buFont typeface="Arial" pitchFamily="34" charset="0"/>
              <a:buNone/>
            </a:pPr>
            <a:endParaRPr lang="en-US" sz="800" smtClean="0"/>
          </a:p>
          <a:p>
            <a:pPr eaLnBrk="1" hangingPunct="1"/>
            <a:r>
              <a:rPr lang="en-US" sz="2800" smtClean="0"/>
              <a:t>Examples:</a:t>
            </a:r>
          </a:p>
          <a:p>
            <a:pPr lvl="1" eaLnBrk="1" hangingPunct="1"/>
            <a:r>
              <a:rPr lang="en-US" smtClean="0"/>
              <a:t>Pedio wasp for bean beetle</a:t>
            </a:r>
          </a:p>
          <a:p>
            <a:pPr lvl="1" eaLnBrk="1" hangingPunct="1"/>
            <a:r>
              <a:rPr lang="en-US" smtClean="0"/>
              <a:t>Lady beetles or lacewings for aphids, whiteflies</a:t>
            </a:r>
          </a:p>
          <a:p>
            <a:pPr lvl="1" eaLnBrk="1" hangingPunct="1"/>
            <a:r>
              <a:rPr lang="en-US" smtClean="0"/>
              <a:t>Trichogramma wasps for caterpillar pests</a:t>
            </a:r>
          </a:p>
        </p:txBody>
      </p:sp>
    </p:spTree>
    <p:extLst>
      <p:ext uri="{BB962C8B-B14F-4D97-AF65-F5344CB8AC3E}">
        <p14:creationId xmlns:p14="http://schemas.microsoft.com/office/powerpoint/2010/main" val="869181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pPr algn="just"/>
            <a:r>
              <a:rPr lang="en-US" dirty="0" smtClean="0"/>
              <a:t>Seasonal extension refers to any practice that allows a crop to be cultivated or harvested outside its normal production season.  Growers may be able to capture a greater market share by being able to provide product to distributors and retail outlets when their competitors cannot.</a:t>
            </a:r>
            <a:endParaRPr lang="en-US" dirty="0"/>
          </a:p>
        </p:txBody>
      </p:sp>
    </p:spTree>
    <p:extLst>
      <p:ext uri="{BB962C8B-B14F-4D97-AF65-F5344CB8AC3E}">
        <p14:creationId xmlns:p14="http://schemas.microsoft.com/office/powerpoint/2010/main" val="75123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biological control?</a:t>
            </a:r>
            <a:endParaRPr lang="en-US" dirty="0"/>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28650" y="2274094"/>
            <a:ext cx="3886200" cy="3454400"/>
          </a:xfrm>
        </p:spPr>
      </p:pic>
      <p:pic>
        <p:nvPicPr>
          <p:cNvPr id="6" name="Content Placeholder 5"/>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629150" y="2274770"/>
            <a:ext cx="3886200" cy="3453047"/>
          </a:xfrm>
        </p:spPr>
      </p:pic>
      <p:sp>
        <p:nvSpPr>
          <p:cNvPr id="3" name="TextBox 2"/>
          <p:cNvSpPr txBox="1"/>
          <p:nvPr/>
        </p:nvSpPr>
        <p:spPr>
          <a:xfrm>
            <a:off x="1066800" y="3794761"/>
            <a:ext cx="1359218" cy="584775"/>
          </a:xfrm>
          <a:prstGeom prst="rect">
            <a:avLst/>
          </a:prstGeom>
          <a:solidFill>
            <a:schemeClr val="bg1"/>
          </a:solidFill>
        </p:spPr>
        <p:txBody>
          <a:bodyPr wrap="square" rtlCol="0">
            <a:spAutoFit/>
          </a:bodyPr>
          <a:lstStyle/>
          <a:p>
            <a:r>
              <a:rPr lang="en-US" sz="3200" dirty="0" smtClean="0"/>
              <a:t>Pest</a:t>
            </a:r>
            <a:endParaRPr lang="en-US" sz="3200" dirty="0"/>
          </a:p>
        </p:txBody>
      </p:sp>
      <p:sp>
        <p:nvSpPr>
          <p:cNvPr id="7" name="TextBox 6"/>
          <p:cNvSpPr txBox="1"/>
          <p:nvPr/>
        </p:nvSpPr>
        <p:spPr>
          <a:xfrm>
            <a:off x="6553200" y="5054025"/>
            <a:ext cx="1856423" cy="584775"/>
          </a:xfrm>
          <a:prstGeom prst="rect">
            <a:avLst/>
          </a:prstGeom>
          <a:solidFill>
            <a:schemeClr val="bg1"/>
          </a:solidFill>
        </p:spPr>
        <p:txBody>
          <a:bodyPr wrap="square" rtlCol="0">
            <a:spAutoFit/>
          </a:bodyPr>
          <a:lstStyle/>
          <a:p>
            <a:r>
              <a:rPr lang="en-US" sz="3200" dirty="0" smtClean="0"/>
              <a:t>Beneficial</a:t>
            </a:r>
            <a:endParaRPr lang="en-US" sz="3200" dirty="0"/>
          </a:p>
        </p:txBody>
      </p:sp>
    </p:spTree>
    <p:extLst>
      <p:ext uri="{BB962C8B-B14F-4D97-AF65-F5344CB8AC3E}">
        <p14:creationId xmlns:p14="http://schemas.microsoft.com/office/powerpoint/2010/main" val="4097019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biological control ?</a:t>
            </a:r>
            <a:endParaRPr lang="en-US" dirty="0"/>
          </a:p>
        </p:txBody>
      </p:sp>
      <p:sp>
        <p:nvSpPr>
          <p:cNvPr id="3" name="Content Placeholder 2"/>
          <p:cNvSpPr>
            <a:spLocks noGrp="1"/>
          </p:cNvSpPr>
          <p:nvPr>
            <p:ph sz="half" idx="1"/>
          </p:nvPr>
        </p:nvSpPr>
        <p:spPr>
          <a:xfrm>
            <a:off x="457200" y="1600200"/>
            <a:ext cx="7162800" cy="4525963"/>
          </a:xfrm>
        </p:spPr>
        <p:txBody>
          <a:bodyPr>
            <a:normAutofit fontScale="85000" lnSpcReduction="20000"/>
          </a:bodyPr>
          <a:lstStyle/>
          <a:p>
            <a:pPr marL="0" indent="0" algn="just">
              <a:buNone/>
            </a:pPr>
            <a:r>
              <a:rPr lang="en-US" dirty="0"/>
              <a:t>Explain pest, natural, enemy. A pest is an organism that is in a place that we don’t want it to be. That doesn’t mean that it isn’t supposed to be there, just that it is somehow interfering with human activity. Pests of plants include many common things such as aphids and caterpillars but also less seen things such as mites and </a:t>
            </a:r>
            <a:r>
              <a:rPr lang="en-US" dirty="0" err="1"/>
              <a:t>nematods</a:t>
            </a:r>
            <a:r>
              <a:rPr lang="en-US" dirty="0"/>
              <a:t>.  All of them somehow feed off  the plant, which can reduce plant quality and output. If your fava bean has an aphid infestation above a certain level it will produce fewer beans. But just as the aphids are eating the plant, there are things that eat the aphids and other pests. These are called natural enemies. In a chemical free environment they provide a defense of the plants that people want to use.  </a:t>
            </a:r>
            <a:r>
              <a:rPr lang="en-US" b="1" dirty="0"/>
              <a:t>This process is called biological control. </a:t>
            </a:r>
          </a:p>
          <a:p>
            <a:pPr algn="just"/>
            <a:endParaRPr lang="en-US" dirty="0"/>
          </a:p>
        </p:txBody>
      </p:sp>
    </p:spTree>
    <p:extLst>
      <p:ext uri="{BB962C8B-B14F-4D97-AF65-F5344CB8AC3E}">
        <p14:creationId xmlns:p14="http://schemas.microsoft.com/office/powerpoint/2010/main" val="3621815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Biological control</a:t>
            </a:r>
            <a:endParaRPr lang="en-US" dirty="0"/>
          </a:p>
        </p:txBody>
      </p:sp>
      <p:sp>
        <p:nvSpPr>
          <p:cNvPr id="3" name="Content Placeholder 2"/>
          <p:cNvSpPr>
            <a:spLocks noGrp="1"/>
          </p:cNvSpPr>
          <p:nvPr>
            <p:ph idx="1"/>
          </p:nvPr>
        </p:nvSpPr>
        <p:spPr>
          <a:xfrm>
            <a:off x="152400" y="1600200"/>
            <a:ext cx="8839200" cy="4525963"/>
          </a:xfrm>
        </p:spPr>
        <p:txBody>
          <a:bodyPr/>
          <a:lstStyle/>
          <a:p>
            <a:pPr marL="0" indent="0">
              <a:buNone/>
            </a:pPr>
            <a:r>
              <a:rPr lang="en-US" dirty="0" smtClean="0"/>
              <a:t>What it is…    “3 sets of 3”</a:t>
            </a:r>
          </a:p>
          <a:p>
            <a:pPr marL="571500" indent="-571500">
              <a:buAutoNum type="romanUcPeriod"/>
            </a:pPr>
            <a:r>
              <a:rPr lang="en-US" b="1" dirty="0" smtClean="0"/>
              <a:t>Who? </a:t>
            </a:r>
            <a:r>
              <a:rPr lang="en-US" dirty="0" smtClean="0"/>
              <a:t>– Predators, Parasites (Parasitoids), Pathogens</a:t>
            </a:r>
          </a:p>
          <a:p>
            <a:pPr marL="571500" indent="-571500">
              <a:buAutoNum type="romanUcPeriod"/>
            </a:pPr>
            <a:r>
              <a:rPr lang="en-US" b="1" dirty="0" smtClean="0"/>
              <a:t>To do what? </a:t>
            </a:r>
            <a:r>
              <a:rPr lang="en-US" dirty="0" smtClean="0"/>
              <a:t>– To reduce, delay, or prevent insect infestations</a:t>
            </a:r>
          </a:p>
          <a:p>
            <a:pPr marL="571500" indent="-571500">
              <a:buAutoNum type="romanUcPeriod"/>
            </a:pPr>
            <a:r>
              <a:rPr lang="en-US" b="1" dirty="0" smtClean="0"/>
              <a:t>How? </a:t>
            </a:r>
            <a:r>
              <a:rPr lang="en-US" dirty="0" smtClean="0"/>
              <a:t>– By conservation, augmentation, or importation of natural enemies</a:t>
            </a:r>
          </a:p>
          <a:p>
            <a:pPr marL="571500" indent="-571500">
              <a:buAutoNum type="romanUcPeriod"/>
            </a:pPr>
            <a:endParaRPr lang="en-US" dirty="0" smtClean="0"/>
          </a:p>
          <a:p>
            <a:pPr marL="571500" indent="-571500">
              <a:buAutoNum type="romanUcPeriod"/>
            </a:pPr>
            <a:endParaRPr lang="en-US" dirty="0" smtClean="0"/>
          </a:p>
          <a:p>
            <a:pPr marL="0" indent="0">
              <a:buNone/>
            </a:pPr>
            <a:endParaRPr lang="en-US" dirty="0"/>
          </a:p>
        </p:txBody>
      </p:sp>
    </p:spTree>
    <p:extLst>
      <p:ext uri="{BB962C8B-B14F-4D97-AF65-F5344CB8AC3E}">
        <p14:creationId xmlns:p14="http://schemas.microsoft.com/office/powerpoint/2010/main" val="1123584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61" y="59489"/>
            <a:ext cx="7886700" cy="1010581"/>
          </a:xfrm>
        </p:spPr>
        <p:txBody>
          <a:bodyPr>
            <a:normAutofit fontScale="90000"/>
          </a:bodyPr>
          <a:lstStyle/>
          <a:p>
            <a:r>
              <a:rPr lang="en-US" dirty="0" smtClean="0"/>
              <a:t>More than one natural enemy is often better </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4336" y="1899435"/>
            <a:ext cx="3078874" cy="2735705"/>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461" y="2097215"/>
            <a:ext cx="2394585" cy="2139163"/>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7354" y="4161028"/>
            <a:ext cx="1962749" cy="2611755"/>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51255" y="982390"/>
            <a:ext cx="2063619" cy="1834088"/>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35811" y="4152636"/>
            <a:ext cx="3195189" cy="2839797"/>
          </a:xfrm>
          <a:prstGeom prst="rect">
            <a:avLst/>
          </a:prstGeom>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98508" y="2816479"/>
            <a:ext cx="2329269" cy="2070461"/>
          </a:xfrm>
          <a:prstGeom prst="rect">
            <a:avLst/>
          </a:prstGeom>
        </p:spPr>
      </p:pic>
      <p:sp>
        <p:nvSpPr>
          <p:cNvPr id="13" name="Oval 12"/>
          <p:cNvSpPr/>
          <p:nvPr/>
        </p:nvSpPr>
        <p:spPr>
          <a:xfrm>
            <a:off x="3198508" y="3028950"/>
            <a:ext cx="2253602" cy="1748790"/>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3319156" y="2047143"/>
            <a:ext cx="598477" cy="89855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489340" y="3019780"/>
            <a:ext cx="1025005" cy="60304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4938063" y="4695007"/>
            <a:ext cx="665381" cy="961268"/>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289577" y="4383923"/>
            <a:ext cx="833264" cy="715488"/>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601965" y="2952497"/>
            <a:ext cx="1503549" cy="450397"/>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557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57200"/>
            <a:ext cx="8686800" cy="1846659"/>
          </a:xfrm>
          <a:prstGeom prst="rect">
            <a:avLst/>
          </a:prstGeom>
          <a:noFill/>
        </p:spPr>
        <p:txBody>
          <a:bodyPr wrap="square" rtlCol="0">
            <a:spAutoFit/>
          </a:bodyPr>
          <a:lstStyle/>
          <a:p>
            <a:pPr algn="just"/>
            <a:r>
              <a:rPr lang="en-US" sz="3200" dirty="0"/>
              <a:t>Complementarity. They use the aphids differently, maybe different stages or areas so that overall more aphids are eaten</a:t>
            </a:r>
          </a:p>
          <a:p>
            <a:endParaRPr lang="en-US" dirty="0"/>
          </a:p>
        </p:txBody>
      </p:sp>
    </p:spTree>
    <p:extLst>
      <p:ext uri="{BB962C8B-B14F-4D97-AF65-F5344CB8AC3E}">
        <p14:creationId xmlns:p14="http://schemas.microsoft.com/office/powerpoint/2010/main" val="1706450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685800"/>
            <a:ext cx="1964493" cy="174447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6799" y="2894482"/>
            <a:ext cx="1948643" cy="1732127"/>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9999" y="3048000"/>
            <a:ext cx="1939289" cy="1723812"/>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39000" y="5165941"/>
            <a:ext cx="1905000" cy="1693333"/>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4800" y="5085348"/>
            <a:ext cx="1407314" cy="1593582"/>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77000" y="2667000"/>
            <a:ext cx="1273108" cy="1271450"/>
          </a:xfrm>
          <a:prstGeom prst="rect">
            <a:avLst/>
          </a:prstGeom>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51666" y="5360175"/>
            <a:ext cx="1453934" cy="1421625"/>
          </a:xfrm>
          <a:prstGeom prst="rect">
            <a:avLst/>
          </a:prstGeom>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84818" y="680091"/>
            <a:ext cx="2029582" cy="1682109"/>
          </a:xfrm>
          <a:prstGeom prst="rect">
            <a:avLst/>
          </a:prstGeom>
        </p:spPr>
      </p:pic>
      <p:pic>
        <p:nvPicPr>
          <p:cNvPr id="16" name="Content Placeholder 15"/>
          <p:cNvPicPr>
            <a:picLocks noGrp="1" noChangeAspect="1"/>
          </p:cNvPicPr>
          <p:nvPr>
            <p:ph idx="1"/>
          </p:nvPr>
        </p:nvPicPr>
        <p:blipFill>
          <a:blip r:embed="rId11" cstate="print">
            <a:extLst>
              <a:ext uri="{28A0092B-C50C-407E-A947-70E740481C1C}">
                <a14:useLocalDpi xmlns:a14="http://schemas.microsoft.com/office/drawing/2010/main" val="0"/>
              </a:ext>
            </a:extLst>
          </a:blip>
          <a:stretch>
            <a:fillRect/>
          </a:stretch>
        </p:blipFill>
        <p:spPr>
          <a:xfrm>
            <a:off x="125275" y="822504"/>
            <a:ext cx="1779725" cy="1581978"/>
          </a:xfrm>
        </p:spPr>
      </p:pic>
      <p:sp>
        <p:nvSpPr>
          <p:cNvPr id="4" name="TextBox 3"/>
          <p:cNvSpPr txBox="1"/>
          <p:nvPr/>
        </p:nvSpPr>
        <p:spPr>
          <a:xfrm>
            <a:off x="228600" y="76200"/>
            <a:ext cx="8500986" cy="646331"/>
          </a:xfrm>
          <a:prstGeom prst="rect">
            <a:avLst/>
          </a:prstGeom>
          <a:noFill/>
        </p:spPr>
        <p:txBody>
          <a:bodyPr wrap="square" rtlCol="0">
            <a:spAutoFit/>
          </a:bodyPr>
          <a:lstStyle/>
          <a:p>
            <a:r>
              <a:rPr lang="en-US" dirty="0"/>
              <a:t>There are many different kinds of natural enemies</a:t>
            </a:r>
          </a:p>
          <a:p>
            <a:endParaRPr lang="en-US" dirty="0"/>
          </a:p>
        </p:txBody>
      </p:sp>
    </p:spTree>
    <p:extLst>
      <p:ext uri="{BB962C8B-B14F-4D97-AF65-F5344CB8AC3E}">
        <p14:creationId xmlns:p14="http://schemas.microsoft.com/office/powerpoint/2010/main" val="33244620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430" y="304800"/>
            <a:ext cx="7486650" cy="1212215"/>
          </a:xfrm>
          <a:solidFill>
            <a:schemeClr val="accent5">
              <a:lumMod val="40000"/>
              <a:lumOff val="60000"/>
            </a:schemeClr>
          </a:solidFill>
        </p:spPr>
        <p:txBody>
          <a:bodyPr>
            <a:normAutofit fontScale="90000"/>
          </a:bodyPr>
          <a:lstStyle/>
          <a:p>
            <a:r>
              <a:rPr lang="en-US" sz="4800" b="1" dirty="0" smtClean="0"/>
              <a:t>Biological control in commercial farms</a:t>
            </a:r>
            <a:endParaRPr lang="en-US" sz="4800" b="1" dirty="0"/>
          </a:p>
        </p:txBody>
      </p:sp>
      <p:sp>
        <p:nvSpPr>
          <p:cNvPr id="3" name="Content Placeholder 2"/>
          <p:cNvSpPr>
            <a:spLocks noGrp="1"/>
          </p:cNvSpPr>
          <p:nvPr>
            <p:ph sz="half" idx="1"/>
          </p:nvPr>
        </p:nvSpPr>
        <p:spPr>
          <a:xfrm>
            <a:off x="457200" y="2286000"/>
            <a:ext cx="8001000" cy="4351338"/>
          </a:xfrm>
        </p:spPr>
        <p:txBody>
          <a:bodyPr>
            <a:normAutofit/>
          </a:bodyPr>
          <a:lstStyle/>
          <a:p>
            <a:pPr marL="0" indent="0" algn="just">
              <a:buNone/>
            </a:pPr>
            <a:r>
              <a:rPr lang="en-US" dirty="0"/>
              <a:t>Biological control helps farmers control pests on many crops. Sometimes farmers actively encourage biological control, sometimes it just happens. When lots of broad spectrum insecticides are used it is harder to use biological control because the insecticides also kill the beneficial insects. </a:t>
            </a:r>
          </a:p>
        </p:txBody>
      </p:sp>
    </p:spTree>
    <p:extLst>
      <p:ext uri="{BB962C8B-B14F-4D97-AF65-F5344CB8AC3E}">
        <p14:creationId xmlns:p14="http://schemas.microsoft.com/office/powerpoint/2010/main" val="548371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Alfalfa aphid predators</a:t>
            </a:r>
            <a:endParaRPr lang="en-US" dirty="0"/>
          </a:p>
        </p:txBody>
      </p:sp>
      <p:sp>
        <p:nvSpPr>
          <p:cNvPr id="5" name="Content Placeholder 4"/>
          <p:cNvSpPr>
            <a:spLocks noGrp="1"/>
          </p:cNvSpPr>
          <p:nvPr>
            <p:ph sz="half" idx="1"/>
          </p:nvPr>
        </p:nvSpPr>
        <p:spPr>
          <a:xfrm>
            <a:off x="628650" y="4972050"/>
            <a:ext cx="3886200" cy="1204913"/>
          </a:xfrm>
        </p:spPr>
        <p:txBody>
          <a:bodyPr>
            <a:normAutofit fontScale="92500" lnSpcReduction="10000"/>
          </a:bodyPr>
          <a:lstStyle/>
          <a:p>
            <a:r>
              <a:rPr lang="en-US" dirty="0" smtClean="0"/>
              <a:t>Combined effect greater than individual effects added together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1" y="1600200"/>
            <a:ext cx="3121819"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786132" y="5705813"/>
            <a:ext cx="2986268" cy="307777"/>
          </a:xfrm>
          <a:prstGeom prst="rect">
            <a:avLst/>
          </a:prstGeom>
          <a:noFill/>
        </p:spPr>
        <p:txBody>
          <a:bodyPr wrap="square" rtlCol="0">
            <a:spAutoFit/>
          </a:bodyPr>
          <a:lstStyle/>
          <a:p>
            <a:r>
              <a:rPr lang="en-US" sz="1400" dirty="0" err="1"/>
              <a:t>Losey</a:t>
            </a:r>
            <a:r>
              <a:rPr lang="en-US" sz="1400" dirty="0"/>
              <a:t>, J. E. and R. F. </a:t>
            </a:r>
            <a:r>
              <a:rPr lang="en-US" sz="1400" dirty="0" err="1"/>
              <a:t>Denno</a:t>
            </a:r>
            <a:r>
              <a:rPr lang="en-US" sz="1400" dirty="0"/>
              <a:t>. 1998. </a:t>
            </a:r>
          </a:p>
        </p:txBody>
      </p:sp>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52264" y="3131820"/>
            <a:ext cx="2055407" cy="1627632"/>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06595" y="3141378"/>
            <a:ext cx="651896" cy="516222"/>
          </a:xfrm>
          <a:prstGeom prst="rect">
            <a:avLst/>
          </a:prstGeom>
          <a:ln>
            <a:solidFill>
              <a:schemeClr val="tx1"/>
            </a:solidFill>
          </a:ln>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70918" y="3009289"/>
            <a:ext cx="683490" cy="541241"/>
          </a:xfrm>
          <a:prstGeom prst="rect">
            <a:avLst/>
          </a:prstGeom>
          <a:ln>
            <a:solidFill>
              <a:schemeClr val="tx1"/>
            </a:solidFill>
          </a:ln>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4479" y="1497506"/>
            <a:ext cx="1469708" cy="1634315"/>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70918" y="2251710"/>
            <a:ext cx="533941" cy="593742"/>
          </a:xfrm>
          <a:prstGeom prst="rect">
            <a:avLst/>
          </a:prstGeom>
        </p:spPr>
      </p:pic>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76717" y="3009741"/>
            <a:ext cx="493667" cy="548958"/>
          </a:xfrm>
          <a:prstGeom prst="rect">
            <a:avLst/>
          </a:prstGeom>
        </p:spPr>
      </p:pic>
      <p:sp>
        <p:nvSpPr>
          <p:cNvPr id="2" name="TextBox 1"/>
          <p:cNvSpPr txBox="1"/>
          <p:nvPr/>
        </p:nvSpPr>
        <p:spPr>
          <a:xfrm>
            <a:off x="4572001" y="6248400"/>
            <a:ext cx="4191000" cy="646331"/>
          </a:xfrm>
          <a:prstGeom prst="rect">
            <a:avLst/>
          </a:prstGeom>
          <a:noFill/>
        </p:spPr>
        <p:txBody>
          <a:bodyPr wrap="square" rtlCol="0">
            <a:spAutoFit/>
          </a:bodyPr>
          <a:lstStyle/>
          <a:p>
            <a:r>
              <a:rPr lang="en-US" dirty="0"/>
              <a:t>Example of two better than one</a:t>
            </a:r>
          </a:p>
          <a:p>
            <a:endParaRPr lang="en-US" dirty="0"/>
          </a:p>
        </p:txBody>
      </p:sp>
    </p:spTree>
    <p:extLst>
      <p:ext uri="{BB962C8B-B14F-4D97-AF65-F5344CB8AC3E}">
        <p14:creationId xmlns:p14="http://schemas.microsoft.com/office/powerpoint/2010/main" val="35341764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339" y="304800"/>
            <a:ext cx="6366510" cy="1325563"/>
          </a:xfrm>
          <a:solidFill>
            <a:schemeClr val="accent5">
              <a:lumMod val="40000"/>
              <a:lumOff val="60000"/>
            </a:schemeClr>
          </a:solidFill>
        </p:spPr>
        <p:txBody>
          <a:bodyPr>
            <a:normAutofit fontScale="90000"/>
          </a:bodyPr>
          <a:lstStyle/>
          <a:p>
            <a:r>
              <a:rPr lang="en-US" sz="4800" b="1" dirty="0" smtClean="0"/>
              <a:t>Biological control in our garden!</a:t>
            </a:r>
            <a:endParaRPr lang="en-US" sz="4800" b="1" dirty="0"/>
          </a:p>
        </p:txBody>
      </p:sp>
      <p:sp>
        <p:nvSpPr>
          <p:cNvPr id="3" name="Content Placeholder 2"/>
          <p:cNvSpPr>
            <a:spLocks noGrp="1"/>
          </p:cNvSpPr>
          <p:nvPr>
            <p:ph sz="half" idx="1"/>
          </p:nvPr>
        </p:nvSpPr>
        <p:spPr>
          <a:xfrm>
            <a:off x="533400" y="1951037"/>
            <a:ext cx="7239000" cy="4525963"/>
          </a:xfrm>
        </p:spPr>
        <p:txBody>
          <a:bodyPr>
            <a:normAutofit/>
          </a:bodyPr>
          <a:lstStyle/>
          <a:p>
            <a:pPr marL="0" indent="0">
              <a:spcBef>
                <a:spcPts val="0"/>
              </a:spcBef>
              <a:buNone/>
              <a:defRPr/>
            </a:pPr>
            <a:r>
              <a:rPr lang="en-US" dirty="0"/>
              <a:t>Many </a:t>
            </a:r>
            <a:r>
              <a:rPr lang="en-US" dirty="0" err="1"/>
              <a:t>many</a:t>
            </a:r>
            <a:r>
              <a:rPr lang="en-US" dirty="0"/>
              <a:t> home and </a:t>
            </a:r>
            <a:r>
              <a:rPr lang="en-US" dirty="0" smtClean="0"/>
              <a:t>college gardens </a:t>
            </a:r>
            <a:r>
              <a:rPr lang="en-US" dirty="0"/>
              <a:t>benefit from biological control. Once </a:t>
            </a:r>
            <a:r>
              <a:rPr lang="en-US" dirty="0" smtClean="0"/>
              <a:t>we </a:t>
            </a:r>
            <a:r>
              <a:rPr lang="en-US" dirty="0"/>
              <a:t>know what you are looking for, </a:t>
            </a:r>
            <a:r>
              <a:rPr lang="en-US" dirty="0" smtClean="0"/>
              <a:t>we </a:t>
            </a:r>
            <a:r>
              <a:rPr lang="en-US" dirty="0"/>
              <a:t>will see natural enemies everywhere! In order to get </a:t>
            </a:r>
            <a:r>
              <a:rPr lang="en-US" dirty="0" smtClean="0"/>
              <a:t>on our </a:t>
            </a:r>
            <a:r>
              <a:rPr lang="en-US" dirty="0"/>
              <a:t>way, </a:t>
            </a:r>
            <a:r>
              <a:rPr lang="en-US" dirty="0" smtClean="0"/>
              <a:t>we’ll </a:t>
            </a:r>
            <a:r>
              <a:rPr lang="en-US" dirty="0"/>
              <a:t>go over some pictures of the most common and visible natural enemies. </a:t>
            </a:r>
          </a:p>
          <a:p>
            <a:endParaRPr lang="en-US" dirty="0"/>
          </a:p>
          <a:p>
            <a:endParaRPr lang="en-US" dirty="0"/>
          </a:p>
        </p:txBody>
      </p:sp>
    </p:spTree>
    <p:extLst>
      <p:ext uri="{BB962C8B-B14F-4D97-AF65-F5344CB8AC3E}">
        <p14:creationId xmlns:p14="http://schemas.microsoft.com/office/powerpoint/2010/main" val="2715908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0784" y="951241"/>
            <a:ext cx="4623134" cy="1325563"/>
          </a:xfrm>
        </p:spPr>
        <p:txBody>
          <a:bodyPr>
            <a:normAutofit fontScale="90000"/>
          </a:bodyPr>
          <a:lstStyle/>
          <a:p>
            <a:r>
              <a:rPr lang="en-US" dirty="0" smtClean="0"/>
              <a:t>Types of natural enemies	</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961" y="1643885"/>
            <a:ext cx="1978520" cy="1757995"/>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1736" y="2792710"/>
            <a:ext cx="2093495" cy="186137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02554" y="4127333"/>
            <a:ext cx="3500438" cy="2381250"/>
          </a:xfrm>
          <a:prstGeom prst="rect">
            <a:avLst/>
          </a:prstGeom>
        </p:spPr>
      </p:pic>
      <p:sp>
        <p:nvSpPr>
          <p:cNvPr id="7" name="Content Placeholder 2"/>
          <p:cNvSpPr txBox="1">
            <a:spLocks/>
          </p:cNvSpPr>
          <p:nvPr/>
        </p:nvSpPr>
        <p:spPr>
          <a:xfrm>
            <a:off x="2677026" y="2583841"/>
            <a:ext cx="2069432" cy="600160"/>
          </a:xfrm>
          <a:prstGeom prst="rect">
            <a:avLst/>
          </a:prstGeom>
          <a:solidFill>
            <a:schemeClr val="accent1">
              <a:lumMod val="40000"/>
              <a:lumOff val="60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smtClean="0"/>
              <a:t>Parasitoid</a:t>
            </a:r>
          </a:p>
          <a:p>
            <a:pPr marL="0" indent="0">
              <a:buFont typeface="Arial" panose="020B0604020202020204" pitchFamily="34" charset="0"/>
              <a:buNone/>
            </a:pPr>
            <a:endParaRPr lang="en-US" dirty="0"/>
          </a:p>
        </p:txBody>
      </p:sp>
      <p:sp>
        <p:nvSpPr>
          <p:cNvPr id="8" name="Content Placeholder 2"/>
          <p:cNvSpPr txBox="1">
            <a:spLocks/>
          </p:cNvSpPr>
          <p:nvPr/>
        </p:nvSpPr>
        <p:spPr>
          <a:xfrm>
            <a:off x="5268185" y="3513258"/>
            <a:ext cx="2069432" cy="680387"/>
          </a:xfrm>
          <a:prstGeom prst="rect">
            <a:avLst/>
          </a:prstGeom>
          <a:solidFill>
            <a:schemeClr val="accent1">
              <a:lumMod val="40000"/>
              <a:lumOff val="60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smtClean="0"/>
              <a:t>Pathogen</a:t>
            </a:r>
          </a:p>
          <a:p>
            <a:pPr marL="0" indent="0">
              <a:buFont typeface="Arial" panose="020B0604020202020204" pitchFamily="34" charset="0"/>
              <a:buNone/>
            </a:pPr>
            <a:endParaRPr lang="en-US" dirty="0"/>
          </a:p>
        </p:txBody>
      </p:sp>
      <p:sp>
        <p:nvSpPr>
          <p:cNvPr id="3" name="Content Placeholder 2"/>
          <p:cNvSpPr>
            <a:spLocks noGrp="1"/>
          </p:cNvSpPr>
          <p:nvPr>
            <p:ph idx="1"/>
          </p:nvPr>
        </p:nvSpPr>
        <p:spPr>
          <a:xfrm>
            <a:off x="197575" y="1124255"/>
            <a:ext cx="2069432" cy="595664"/>
          </a:xfrm>
          <a:solidFill>
            <a:schemeClr val="accent1">
              <a:lumMod val="40000"/>
              <a:lumOff val="60000"/>
            </a:schemeClr>
          </a:solidFill>
        </p:spPr>
        <p:txBody>
          <a:bodyPr>
            <a:normAutofit fontScale="92500"/>
          </a:bodyPr>
          <a:lstStyle/>
          <a:p>
            <a:r>
              <a:rPr lang="en-US" sz="3600" dirty="0" smtClean="0"/>
              <a:t>Predator</a:t>
            </a:r>
          </a:p>
          <a:p>
            <a:pPr marL="0" indent="0">
              <a:buNone/>
            </a:pPr>
            <a:endParaRPr lang="en-US" dirty="0"/>
          </a:p>
        </p:txBody>
      </p:sp>
      <p:sp>
        <p:nvSpPr>
          <p:cNvPr id="9" name="TextBox 8"/>
          <p:cNvSpPr txBox="1"/>
          <p:nvPr/>
        </p:nvSpPr>
        <p:spPr>
          <a:xfrm>
            <a:off x="381000" y="4876800"/>
            <a:ext cx="4572000" cy="1200329"/>
          </a:xfrm>
          <a:prstGeom prst="rect">
            <a:avLst/>
          </a:prstGeom>
          <a:noFill/>
        </p:spPr>
        <p:txBody>
          <a:bodyPr wrap="square" rtlCol="0">
            <a:spAutoFit/>
          </a:bodyPr>
          <a:lstStyle/>
          <a:p>
            <a:r>
              <a:rPr lang="en-US" dirty="0"/>
              <a:t>Although pathogen can be common, the are harder to ID. But predators </a:t>
            </a:r>
            <a:r>
              <a:rPr lang="en-US" dirty="0" smtClean="0"/>
              <a:t>and </a:t>
            </a:r>
            <a:r>
              <a:rPr lang="en-US" dirty="0"/>
              <a:t>parasitoids are visible and </a:t>
            </a:r>
            <a:r>
              <a:rPr lang="en-US" dirty="0" smtClean="0"/>
              <a:t>useful for us </a:t>
            </a:r>
            <a:r>
              <a:rPr lang="en-US" dirty="0"/>
              <a:t>in </a:t>
            </a:r>
            <a:r>
              <a:rPr lang="en-US" dirty="0" smtClean="0"/>
              <a:t>our </a:t>
            </a:r>
            <a:r>
              <a:rPr lang="en-US" dirty="0"/>
              <a:t>garden!</a:t>
            </a:r>
          </a:p>
          <a:p>
            <a:endParaRPr lang="en-US" dirty="0"/>
          </a:p>
        </p:txBody>
      </p:sp>
    </p:spTree>
    <p:extLst>
      <p:ext uri="{BB962C8B-B14F-4D97-AF65-F5344CB8AC3E}">
        <p14:creationId xmlns:p14="http://schemas.microsoft.com/office/powerpoint/2010/main" val="488264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primary goals</a:t>
            </a:r>
            <a:endParaRPr lang="en-US" dirty="0"/>
          </a:p>
        </p:txBody>
      </p:sp>
      <p:sp>
        <p:nvSpPr>
          <p:cNvPr id="3" name="Content Placeholder 2"/>
          <p:cNvSpPr>
            <a:spLocks noGrp="1"/>
          </p:cNvSpPr>
          <p:nvPr>
            <p:ph idx="1"/>
          </p:nvPr>
        </p:nvSpPr>
        <p:spPr/>
        <p:txBody>
          <a:bodyPr/>
          <a:lstStyle/>
          <a:p>
            <a:pPr algn="just"/>
            <a:r>
              <a:rPr lang="en-US" dirty="0" smtClean="0"/>
              <a:t>To protect crops from frost or head damage</a:t>
            </a:r>
          </a:p>
          <a:p>
            <a:pPr algn="just"/>
            <a:endParaRPr lang="en-US" dirty="0"/>
          </a:p>
          <a:p>
            <a:pPr algn="just"/>
            <a:endParaRPr lang="en-US" dirty="0" smtClean="0"/>
          </a:p>
          <a:p>
            <a:pPr algn="just"/>
            <a:r>
              <a:rPr lang="en-US" dirty="0" smtClean="0"/>
              <a:t>Speed the growth of crops for quicker maturity and higher quality</a:t>
            </a:r>
            <a:endParaRPr lang="en-US" dirty="0"/>
          </a:p>
        </p:txBody>
      </p:sp>
    </p:spTree>
    <p:extLst>
      <p:ext uri="{BB962C8B-B14F-4D97-AF65-F5344CB8AC3E}">
        <p14:creationId xmlns:p14="http://schemas.microsoft.com/office/powerpoint/2010/main" val="8549365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Lady beetles (predator)</a:t>
            </a:r>
            <a:endParaRPr lang="en-US" dirty="0"/>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3565525" y="2246811"/>
            <a:ext cx="2705903" cy="2702380"/>
          </a:xfr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4478" y="4386580"/>
            <a:ext cx="2428875" cy="2159000"/>
          </a:xfrm>
          <a:prstGeom prst="rect">
            <a:avLst/>
          </a:prstGeom>
        </p:spPr>
      </p:pic>
      <p:pic>
        <p:nvPicPr>
          <p:cNvPr id="4" name="Content Placeholder 3"/>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6248400" y="875961"/>
            <a:ext cx="2608218" cy="2318114"/>
          </a:xfrm>
        </p:spPr>
      </p:pic>
      <p:sp>
        <p:nvSpPr>
          <p:cNvPr id="3" name="TextBox 2"/>
          <p:cNvSpPr txBox="1"/>
          <p:nvPr/>
        </p:nvSpPr>
        <p:spPr>
          <a:xfrm>
            <a:off x="6400800" y="4876800"/>
            <a:ext cx="2590800" cy="1200329"/>
          </a:xfrm>
          <a:prstGeom prst="rect">
            <a:avLst/>
          </a:prstGeom>
          <a:noFill/>
        </p:spPr>
        <p:txBody>
          <a:bodyPr wrap="square" rtlCol="0">
            <a:spAutoFit/>
          </a:bodyPr>
          <a:lstStyle/>
          <a:p>
            <a:r>
              <a:rPr lang="en-US" dirty="0"/>
              <a:t>Common predator. Here are pictures of the eggs, juveniles, and an adult. </a:t>
            </a:r>
          </a:p>
          <a:p>
            <a:endParaRPr lang="en-US" dirty="0"/>
          </a:p>
        </p:txBody>
      </p:sp>
    </p:spTree>
    <p:extLst>
      <p:ext uri="{BB962C8B-B14F-4D97-AF65-F5344CB8AC3E}">
        <p14:creationId xmlns:p14="http://schemas.microsoft.com/office/powerpoint/2010/main" val="1056628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78" y="228600"/>
            <a:ext cx="7886700" cy="1325563"/>
          </a:xfrm>
        </p:spPr>
        <p:txBody>
          <a:bodyPr/>
          <a:lstStyle/>
          <a:p>
            <a:pPr algn="l"/>
            <a:r>
              <a:rPr lang="en-US" dirty="0" smtClean="0"/>
              <a:t>Lacewings (predator)</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098" y="4520399"/>
            <a:ext cx="1828350" cy="1741503"/>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63165" y="2886710"/>
            <a:ext cx="2817495" cy="250444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3426" y="799466"/>
            <a:ext cx="3393337" cy="2812383"/>
          </a:xfrm>
          <a:prstGeom prst="rect">
            <a:avLst/>
          </a:prstGeom>
        </p:spPr>
      </p:pic>
      <p:sp>
        <p:nvSpPr>
          <p:cNvPr id="4" name="TextBox 3"/>
          <p:cNvSpPr txBox="1"/>
          <p:nvPr/>
        </p:nvSpPr>
        <p:spPr>
          <a:xfrm>
            <a:off x="5943600" y="5105400"/>
            <a:ext cx="2613163" cy="1200329"/>
          </a:xfrm>
          <a:prstGeom prst="rect">
            <a:avLst/>
          </a:prstGeom>
          <a:noFill/>
        </p:spPr>
        <p:txBody>
          <a:bodyPr wrap="square" rtlCol="0">
            <a:spAutoFit/>
          </a:bodyPr>
          <a:lstStyle/>
          <a:p>
            <a:r>
              <a:rPr lang="en-US" dirty="0"/>
              <a:t>Common predator. Here are pictures of the eggs, juveniles, and an adult. </a:t>
            </a:r>
          </a:p>
          <a:p>
            <a:endParaRPr lang="en-US" dirty="0"/>
          </a:p>
        </p:txBody>
      </p:sp>
    </p:spTree>
    <p:extLst>
      <p:ext uri="{BB962C8B-B14F-4D97-AF65-F5344CB8AC3E}">
        <p14:creationId xmlns:p14="http://schemas.microsoft.com/office/powerpoint/2010/main" val="2916848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2876550" cy="1052195"/>
          </a:xfrm>
        </p:spPr>
        <p:txBody>
          <a:bodyPr/>
          <a:lstStyle/>
          <a:p>
            <a:r>
              <a:rPr lang="en-US" dirty="0" smtClean="0"/>
              <a:t>Parasitoids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0123" y="4528062"/>
            <a:ext cx="1857375" cy="18478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79885" y="231748"/>
            <a:ext cx="1976116" cy="2634821"/>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10200" y="3200400"/>
            <a:ext cx="3106971" cy="1913894"/>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24863" y="381000"/>
            <a:ext cx="2432857" cy="2485569"/>
          </a:xfrm>
          <a:prstGeom prst="rect">
            <a:avLst/>
          </a:prstGeom>
          <a:ln>
            <a:solidFill>
              <a:schemeClr val="tx1"/>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1000" y="1317473"/>
            <a:ext cx="2282305" cy="2027448"/>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0057" y="2895600"/>
            <a:ext cx="2075343" cy="1844749"/>
          </a:xfrm>
          <a:prstGeom prst="rect">
            <a:avLst/>
          </a:prstGeom>
        </p:spPr>
      </p:pic>
      <p:sp>
        <p:nvSpPr>
          <p:cNvPr id="4" name="TextBox 3"/>
          <p:cNvSpPr txBox="1"/>
          <p:nvPr/>
        </p:nvSpPr>
        <p:spPr>
          <a:xfrm>
            <a:off x="3810000" y="5486400"/>
            <a:ext cx="4419600" cy="1200329"/>
          </a:xfrm>
          <a:prstGeom prst="rect">
            <a:avLst/>
          </a:prstGeom>
          <a:noFill/>
        </p:spPr>
        <p:txBody>
          <a:bodyPr wrap="square" rtlCol="0">
            <a:spAutoFit/>
          </a:bodyPr>
          <a:lstStyle/>
          <a:p>
            <a:r>
              <a:rPr lang="en-US" dirty="0"/>
              <a:t>Parasitoids lay their eggs inside other insects. The juveniles then consume the insect and emerge as adults. </a:t>
            </a:r>
          </a:p>
          <a:p>
            <a:endParaRPr lang="en-US" dirty="0"/>
          </a:p>
        </p:txBody>
      </p:sp>
    </p:spTree>
    <p:extLst>
      <p:ext uri="{BB962C8B-B14F-4D97-AF65-F5344CB8AC3E}">
        <p14:creationId xmlns:p14="http://schemas.microsoft.com/office/powerpoint/2010/main" val="15166094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Biological </a:t>
            </a:r>
            <a:r>
              <a:rPr lang="en-US" b="1" dirty="0" smtClean="0"/>
              <a:t>control: To do what?</a:t>
            </a:r>
            <a:endParaRPr lang="en-US" dirty="0"/>
          </a:p>
        </p:txBody>
      </p:sp>
      <p:sp>
        <p:nvSpPr>
          <p:cNvPr id="3" name="Content Placeholder 2"/>
          <p:cNvSpPr>
            <a:spLocks noGrp="1"/>
          </p:cNvSpPr>
          <p:nvPr>
            <p:ph idx="1"/>
          </p:nvPr>
        </p:nvSpPr>
        <p:spPr>
          <a:xfrm>
            <a:off x="228600" y="1600200"/>
            <a:ext cx="8763000" cy="5105400"/>
          </a:xfrm>
        </p:spPr>
        <p:txBody>
          <a:bodyPr>
            <a:normAutofit lnSpcReduction="10000"/>
          </a:bodyPr>
          <a:lstStyle/>
          <a:p>
            <a:pPr marL="514350" lvl="0" indent="-514350">
              <a:buAutoNum type="arabicPeriod"/>
            </a:pPr>
            <a:r>
              <a:rPr lang="en-US" b="1" dirty="0" smtClean="0"/>
              <a:t>Reduction</a:t>
            </a:r>
            <a:r>
              <a:rPr lang="en-US" dirty="0" smtClean="0"/>
              <a:t> </a:t>
            </a:r>
            <a:r>
              <a:rPr lang="en-US" dirty="0"/>
              <a:t>... natural enemies are introduced after the pest is established. Examples: Vedalia beetle and cottony cushion scale, predators and parasites of alfalfa weevil, cereal leaf beetle, gypsy moth, countless others</a:t>
            </a:r>
            <a:r>
              <a:rPr lang="en-US" dirty="0" smtClean="0"/>
              <a:t>.</a:t>
            </a:r>
          </a:p>
          <a:p>
            <a:pPr marL="514350" indent="-514350">
              <a:buFont typeface="Arial" pitchFamily="34" charset="0"/>
              <a:buAutoNum type="arabicPeriod"/>
            </a:pPr>
            <a:r>
              <a:rPr lang="en-US" b="1" dirty="0"/>
              <a:t>Delay </a:t>
            </a:r>
            <a:r>
              <a:rPr lang="en-US" dirty="0"/>
              <a:t>(pest buildup) ... early intervention after initial detection of a </a:t>
            </a:r>
            <a:r>
              <a:rPr lang="en-US" dirty="0" smtClean="0"/>
              <a:t>pest.</a:t>
            </a:r>
            <a:endParaRPr lang="en-US" dirty="0"/>
          </a:p>
          <a:p>
            <a:pPr marL="514350" indent="-514350">
              <a:buFont typeface="Arial" pitchFamily="34" charset="0"/>
              <a:buAutoNum type="arabicPeriod"/>
            </a:pPr>
            <a:r>
              <a:rPr lang="en-US" b="1" dirty="0"/>
              <a:t>Prevention</a:t>
            </a:r>
            <a:r>
              <a:rPr lang="en-US" dirty="0"/>
              <a:t> ... releases of natural enemies are made early in the season, against a predictable pest; rarely done.</a:t>
            </a:r>
          </a:p>
          <a:p>
            <a:pPr marL="514350" lvl="0" indent="-514350">
              <a:buAutoNum type="arabicPeriod"/>
            </a:pPr>
            <a:endParaRPr lang="en-US" dirty="0" smtClean="0"/>
          </a:p>
          <a:p>
            <a:pPr marL="0" lvl="0" indent="0">
              <a:buNone/>
            </a:pPr>
            <a:endParaRPr lang="en-US" dirty="0"/>
          </a:p>
          <a:p>
            <a:pPr marL="0" indent="0">
              <a:buNone/>
            </a:pPr>
            <a:endParaRPr lang="en-US" dirty="0"/>
          </a:p>
        </p:txBody>
      </p:sp>
    </p:spTree>
    <p:extLst>
      <p:ext uri="{BB962C8B-B14F-4D97-AF65-F5344CB8AC3E}">
        <p14:creationId xmlns:p14="http://schemas.microsoft.com/office/powerpoint/2010/main" val="3685097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promote natural enemies</a:t>
            </a:r>
            <a:endParaRPr lang="en-US" dirty="0"/>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381000" y="1431915"/>
            <a:ext cx="3886200" cy="2911485"/>
          </a:xfrm>
        </p:spPr>
      </p:pic>
      <p:pic>
        <p:nvPicPr>
          <p:cNvPr id="6" name="Content Placeholder 5"/>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629150" y="1447800"/>
            <a:ext cx="3886200" cy="2911485"/>
          </a:xfrm>
        </p:spPr>
      </p:pic>
      <p:sp>
        <p:nvSpPr>
          <p:cNvPr id="3" name="TextBox 2"/>
          <p:cNvSpPr txBox="1"/>
          <p:nvPr/>
        </p:nvSpPr>
        <p:spPr>
          <a:xfrm>
            <a:off x="381000" y="5181600"/>
            <a:ext cx="8305800" cy="1477328"/>
          </a:xfrm>
          <a:prstGeom prst="rect">
            <a:avLst/>
          </a:prstGeom>
          <a:noFill/>
        </p:spPr>
        <p:txBody>
          <a:bodyPr wrap="square" rtlCol="0">
            <a:spAutoFit/>
          </a:bodyPr>
          <a:lstStyle/>
          <a:p>
            <a:pPr algn="just"/>
            <a:r>
              <a:rPr lang="en-US" dirty="0"/>
              <a:t>The sunflower family (includes </a:t>
            </a:r>
            <a:r>
              <a:rPr lang="en-US" dirty="0" err="1"/>
              <a:t>daisys</a:t>
            </a:r>
            <a:r>
              <a:rPr lang="en-US" dirty="0"/>
              <a:t>) and the parsley family (includes yarrow and other umbrella shaped flowers) are good for attracting natural enemies. Having perennial flowering plants or leaving plants to bolt and flower both support natural enemies. </a:t>
            </a:r>
          </a:p>
          <a:p>
            <a:pPr algn="just"/>
            <a:endParaRPr lang="en-US" dirty="0"/>
          </a:p>
        </p:txBody>
      </p:sp>
    </p:spTree>
    <p:extLst>
      <p:ext uri="{BB962C8B-B14F-4D97-AF65-F5344CB8AC3E}">
        <p14:creationId xmlns:p14="http://schemas.microsoft.com/office/powerpoint/2010/main" val="1478023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9547" y="152400"/>
            <a:ext cx="7038053" cy="685800"/>
          </a:xfrm>
        </p:spPr>
        <p:txBody>
          <a:bodyPr>
            <a:normAutofit fontScale="90000"/>
          </a:bodyPr>
          <a:lstStyle/>
          <a:p>
            <a:r>
              <a:rPr lang="en-US" sz="4000" dirty="0" smtClean="0"/>
              <a:t>Habitat and variety</a:t>
            </a:r>
            <a:endParaRPr lang="en-US" sz="40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1066800"/>
            <a:ext cx="6576491" cy="4927013"/>
          </a:xfrm>
          <a:prstGeom prst="rect">
            <a:avLst/>
          </a:prstGeom>
        </p:spPr>
      </p:pic>
      <p:sp>
        <p:nvSpPr>
          <p:cNvPr id="2" name="TextBox 1"/>
          <p:cNvSpPr txBox="1"/>
          <p:nvPr/>
        </p:nvSpPr>
        <p:spPr>
          <a:xfrm>
            <a:off x="685800" y="6096000"/>
            <a:ext cx="7772400" cy="646331"/>
          </a:xfrm>
          <a:prstGeom prst="rect">
            <a:avLst/>
          </a:prstGeom>
          <a:noFill/>
        </p:spPr>
        <p:txBody>
          <a:bodyPr wrap="square" rtlCol="0">
            <a:spAutoFit/>
          </a:bodyPr>
          <a:lstStyle/>
          <a:p>
            <a:r>
              <a:rPr lang="en-US" dirty="0"/>
              <a:t>Having a variety of habitats in your gardens gives the natural enemies places to </a:t>
            </a:r>
            <a:r>
              <a:rPr lang="en-US" dirty="0" smtClean="0"/>
              <a:t>shelter</a:t>
            </a:r>
            <a:endParaRPr lang="en-US" dirty="0"/>
          </a:p>
        </p:txBody>
      </p:sp>
    </p:spTree>
    <p:extLst>
      <p:ext uri="{BB962C8B-B14F-4D97-AF65-F5344CB8AC3E}">
        <p14:creationId xmlns:p14="http://schemas.microsoft.com/office/powerpoint/2010/main" val="4764095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Biological control</a:t>
            </a:r>
            <a:r>
              <a:rPr lang="en-US" b="1" dirty="0" smtClean="0"/>
              <a:t>: How?</a:t>
            </a:r>
            <a:endParaRPr lang="en-US" dirty="0"/>
          </a:p>
        </p:txBody>
      </p:sp>
      <p:sp>
        <p:nvSpPr>
          <p:cNvPr id="3" name="Content Placeholder 2"/>
          <p:cNvSpPr>
            <a:spLocks noGrp="1"/>
          </p:cNvSpPr>
          <p:nvPr>
            <p:ph idx="1"/>
          </p:nvPr>
        </p:nvSpPr>
        <p:spPr>
          <a:xfrm>
            <a:off x="152400" y="1295400"/>
            <a:ext cx="8763000" cy="5562600"/>
          </a:xfrm>
        </p:spPr>
        <p:txBody>
          <a:bodyPr>
            <a:normAutofit fontScale="62500" lnSpcReduction="20000"/>
          </a:bodyPr>
          <a:lstStyle/>
          <a:p>
            <a:pPr marL="514350" lvl="0" indent="-514350">
              <a:buAutoNum type="arabicPeriod"/>
            </a:pPr>
            <a:r>
              <a:rPr lang="en-US" sz="4400" b="1" dirty="0" smtClean="0"/>
              <a:t>Conservation</a:t>
            </a:r>
            <a:r>
              <a:rPr lang="en-US" sz="4400" dirty="0" smtClean="0"/>
              <a:t> </a:t>
            </a:r>
            <a:r>
              <a:rPr lang="en-US" sz="4400" dirty="0"/>
              <a:t>... nearest to natural control (but conscious and planned); may involve enhancing benefits (using attractants or foods to keep predators and parasites in an area); often involves altered production practices or pesticide application plans</a:t>
            </a:r>
            <a:r>
              <a:rPr lang="en-US" sz="4400" dirty="0" smtClean="0"/>
              <a:t>.</a:t>
            </a:r>
          </a:p>
          <a:p>
            <a:pPr marL="514350" indent="-514350">
              <a:buFont typeface="Arial" pitchFamily="34" charset="0"/>
              <a:buAutoNum type="arabicPeriod"/>
            </a:pPr>
            <a:r>
              <a:rPr lang="en-US" sz="4400" b="1" dirty="0"/>
              <a:t>Augmentation</a:t>
            </a:r>
            <a:r>
              <a:rPr lang="en-US" sz="4400" dirty="0"/>
              <a:t> ... adding natural enemies; works if the practice adds to overall mortality instead of replacing existing mortality factors.  Involves buying or rearing natural </a:t>
            </a:r>
            <a:r>
              <a:rPr lang="en-US" sz="4400" dirty="0" smtClean="0"/>
              <a:t>enemies.</a:t>
            </a:r>
          </a:p>
          <a:p>
            <a:pPr marL="514350" indent="-514350">
              <a:buFont typeface="Arial" pitchFamily="34" charset="0"/>
              <a:buAutoNum type="arabicPeriod"/>
            </a:pPr>
            <a:r>
              <a:rPr lang="en-US" sz="4400" b="1" dirty="0"/>
              <a:t>Importation</a:t>
            </a:r>
            <a:r>
              <a:rPr lang="en-US" sz="4400" dirty="0"/>
              <a:t> ("classical biological control") ... Many pests are exotic; they were introduced without their natural enemies; importing natural enemies "reunites" the pest with its natural control agents.  Importation must involve extensive natural history studies and a quarantine stage to avoid unwanted outcomes</a:t>
            </a:r>
            <a:r>
              <a:rPr lang="en-US" sz="4400" dirty="0" smtClean="0"/>
              <a:t>.</a:t>
            </a:r>
            <a:endParaRPr lang="en-US" sz="4400" dirty="0"/>
          </a:p>
          <a:p>
            <a:endParaRPr lang="en-US" dirty="0"/>
          </a:p>
        </p:txBody>
      </p:sp>
    </p:spTree>
    <p:extLst>
      <p:ext uri="{BB962C8B-B14F-4D97-AF65-F5344CB8AC3E}">
        <p14:creationId xmlns:p14="http://schemas.microsoft.com/office/powerpoint/2010/main" val="1395954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Pathogens: </a:t>
            </a:r>
            <a:endParaRPr lang="en-US" dirty="0"/>
          </a:p>
        </p:txBody>
      </p:sp>
      <p:sp>
        <p:nvSpPr>
          <p:cNvPr id="3" name="Content Placeholder 2"/>
          <p:cNvSpPr>
            <a:spLocks noGrp="1"/>
          </p:cNvSpPr>
          <p:nvPr>
            <p:ph idx="1"/>
          </p:nvPr>
        </p:nvSpPr>
        <p:spPr>
          <a:xfrm>
            <a:off x="457200" y="1676400"/>
            <a:ext cx="8229600" cy="4525963"/>
          </a:xfrm>
        </p:spPr>
        <p:txBody>
          <a:bodyPr/>
          <a:lstStyle/>
          <a:p>
            <a:r>
              <a:rPr lang="en-US" dirty="0" smtClean="0"/>
              <a:t>Bacteria </a:t>
            </a:r>
          </a:p>
          <a:p>
            <a:r>
              <a:rPr lang="en-US" dirty="0"/>
              <a:t>V</a:t>
            </a:r>
            <a:r>
              <a:rPr lang="en-US" dirty="0" smtClean="0"/>
              <a:t>iruses </a:t>
            </a:r>
          </a:p>
          <a:p>
            <a:r>
              <a:rPr lang="en-US" dirty="0"/>
              <a:t>F</a:t>
            </a:r>
            <a:r>
              <a:rPr lang="en-US" dirty="0" smtClean="0"/>
              <a:t>ungi </a:t>
            </a:r>
          </a:p>
          <a:p>
            <a:r>
              <a:rPr lang="en-US" dirty="0"/>
              <a:t>P</a:t>
            </a:r>
            <a:r>
              <a:rPr lang="en-US" dirty="0" smtClean="0"/>
              <a:t>rotozoa </a:t>
            </a:r>
            <a:r>
              <a:rPr lang="en-US" dirty="0"/>
              <a:t>(microsporidia</a:t>
            </a:r>
            <a:r>
              <a:rPr lang="en-US" dirty="0" smtClean="0"/>
              <a:t>) </a:t>
            </a:r>
          </a:p>
          <a:p>
            <a:r>
              <a:rPr lang="en-US" dirty="0"/>
              <a:t>N</a:t>
            </a:r>
            <a:r>
              <a:rPr lang="en-US" dirty="0" smtClean="0"/>
              <a:t>ematodes </a:t>
            </a:r>
          </a:p>
        </p:txBody>
      </p:sp>
    </p:spTree>
    <p:extLst>
      <p:ext uri="{BB962C8B-B14F-4D97-AF65-F5344CB8AC3E}">
        <p14:creationId xmlns:p14="http://schemas.microsoft.com/office/powerpoint/2010/main" val="39130474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Pathogens: </a:t>
            </a:r>
            <a:r>
              <a:rPr lang="en-US" dirty="0"/>
              <a:t/>
            </a:r>
            <a:br>
              <a:rPr lang="en-US" dirty="0"/>
            </a:br>
            <a:endParaRPr lang="en-US" dirty="0"/>
          </a:p>
        </p:txBody>
      </p:sp>
      <p:sp>
        <p:nvSpPr>
          <p:cNvPr id="3" name="Content Placeholder 2"/>
          <p:cNvSpPr>
            <a:spLocks noGrp="1"/>
          </p:cNvSpPr>
          <p:nvPr>
            <p:ph idx="1"/>
          </p:nvPr>
        </p:nvSpPr>
        <p:spPr>
          <a:xfrm>
            <a:off x="152400" y="914400"/>
            <a:ext cx="8839200" cy="5791200"/>
          </a:xfrm>
        </p:spPr>
        <p:txBody>
          <a:bodyPr>
            <a:normAutofit fontScale="85000" lnSpcReduction="10000"/>
          </a:bodyPr>
          <a:lstStyle/>
          <a:p>
            <a:pPr marL="0" indent="0">
              <a:buNone/>
            </a:pPr>
            <a:r>
              <a:rPr lang="en-US" dirty="0"/>
              <a:t>Many are important in causing population crashes in nature (natural biotic control, not biocontrol), especially...  </a:t>
            </a:r>
            <a:endParaRPr lang="en-US" dirty="0" smtClean="0"/>
          </a:p>
          <a:p>
            <a:pPr lvl="0"/>
            <a:r>
              <a:rPr lang="en-US" dirty="0"/>
              <a:t>viruses in </a:t>
            </a:r>
            <a:r>
              <a:rPr lang="en-US" i="1" dirty="0"/>
              <a:t>Heliothis</a:t>
            </a:r>
            <a:r>
              <a:rPr lang="en-US" dirty="0"/>
              <a:t> / </a:t>
            </a:r>
            <a:r>
              <a:rPr lang="en-US" i="1" dirty="0"/>
              <a:t>Helicoverpa</a:t>
            </a:r>
            <a:r>
              <a:rPr lang="en-US" dirty="0"/>
              <a:t> (tobacco budworm and corn earworm), alfalfa looper, tent caterpillars and forest sawflies; </a:t>
            </a:r>
          </a:p>
          <a:p>
            <a:pPr lvl="0"/>
            <a:r>
              <a:rPr lang="en-US" dirty="0"/>
              <a:t>fungi in alfalfa weevil, potato leafhopper, and green cloverworm;</a:t>
            </a:r>
          </a:p>
          <a:p>
            <a:pPr lvl="0"/>
            <a:r>
              <a:rPr lang="en-US" dirty="0"/>
              <a:t>microsporidia in grasshoppers, corn borer, many others (not complete population crashes, just markedly "poor performance")  </a:t>
            </a:r>
          </a:p>
          <a:p>
            <a:pPr marL="0" indent="0">
              <a:buNone/>
            </a:pPr>
            <a:r>
              <a:rPr lang="en-US" dirty="0"/>
              <a:t>See handout for more details.  Though some have been mass‑produced and packaged, for the most part, these have not been readily formulated as effective "microbial insecticides".  </a:t>
            </a:r>
          </a:p>
          <a:p>
            <a:pPr marL="0" indent="0">
              <a:buNone/>
            </a:pPr>
            <a:endParaRPr lang="en-US" dirty="0"/>
          </a:p>
          <a:p>
            <a:endParaRPr lang="en-US" dirty="0"/>
          </a:p>
        </p:txBody>
      </p:sp>
    </p:spTree>
    <p:extLst>
      <p:ext uri="{BB962C8B-B14F-4D97-AF65-F5344CB8AC3E}">
        <p14:creationId xmlns:p14="http://schemas.microsoft.com/office/powerpoint/2010/main" val="10336091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Pathogens: Viruses</a:t>
            </a:r>
            <a:endParaRPr lang="en-US" b="1" dirty="0"/>
          </a:p>
        </p:txBody>
      </p:sp>
      <p:sp>
        <p:nvSpPr>
          <p:cNvPr id="3" name="Content Placeholder 2"/>
          <p:cNvSpPr>
            <a:spLocks noGrp="1"/>
          </p:cNvSpPr>
          <p:nvPr>
            <p:ph idx="1"/>
          </p:nvPr>
        </p:nvSpPr>
        <p:spPr>
          <a:xfrm>
            <a:off x="457200" y="1143000"/>
            <a:ext cx="8229600" cy="5334000"/>
          </a:xfrm>
        </p:spPr>
        <p:txBody>
          <a:bodyPr>
            <a:normAutofit/>
          </a:bodyPr>
          <a:lstStyle/>
          <a:p>
            <a:r>
              <a:rPr lang="en-US" dirty="0" smtClean="0"/>
              <a:t>Viruses </a:t>
            </a:r>
            <a:r>
              <a:rPr lang="en-US" dirty="0"/>
              <a:t>commonly cause disease outbreaks and population crashes in </a:t>
            </a:r>
            <a:r>
              <a:rPr lang="en-US" dirty="0" smtClean="0"/>
              <a:t>caterpillars. </a:t>
            </a:r>
            <a:r>
              <a:rPr lang="en-US" dirty="0"/>
              <a:t>A few virus‑based biopesticides are available commercially, but they are not used </a:t>
            </a:r>
            <a:r>
              <a:rPr lang="en-US" dirty="0" smtClean="0"/>
              <a:t>widely. (Products </a:t>
            </a:r>
            <a:r>
              <a:rPr lang="en-US" dirty="0"/>
              <a:t>include viruses that infect codling moth, gypsy moth, corn earworm, tussock moth, and others.)  </a:t>
            </a:r>
            <a:endParaRPr lang="en-US" dirty="0" smtClean="0"/>
          </a:p>
          <a:p>
            <a:endParaRPr lang="en-US" dirty="0" smtClean="0"/>
          </a:p>
        </p:txBody>
      </p:sp>
    </p:spTree>
    <p:extLst>
      <p:ext uri="{BB962C8B-B14F-4D97-AF65-F5344CB8AC3E}">
        <p14:creationId xmlns:p14="http://schemas.microsoft.com/office/powerpoint/2010/main" val="1575446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fontScale="92500" lnSpcReduction="10000"/>
          </a:bodyPr>
          <a:lstStyle/>
          <a:p>
            <a:pPr algn="just"/>
            <a:r>
              <a:rPr lang="en-US" dirty="0" smtClean="0"/>
              <a:t>Farmers through the centuries have learned to use available materials to produce earlier crops in the spring, grow cool-season crops in summer, maintain production well into the fall, and even harvest crops through the winter.</a:t>
            </a:r>
          </a:p>
          <a:p>
            <a:pPr algn="just"/>
            <a:r>
              <a:rPr lang="en-US" dirty="0" smtClean="0"/>
              <a:t>Different methods like cold frames heated with manure, shade structures, wind breaks, irrigation, masonry walls or stone mulch as heat sinks, and cloches (glass bell jars) to protect individual plants.</a:t>
            </a:r>
            <a:endParaRPr lang="en-US" dirty="0"/>
          </a:p>
        </p:txBody>
      </p:sp>
    </p:spTree>
    <p:extLst>
      <p:ext uri="{BB962C8B-B14F-4D97-AF65-F5344CB8AC3E}">
        <p14:creationId xmlns:p14="http://schemas.microsoft.com/office/powerpoint/2010/main" val="4844153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8229600" cy="1143000"/>
          </a:xfrm>
        </p:spPr>
        <p:txBody>
          <a:bodyPr/>
          <a:lstStyle/>
          <a:p>
            <a:r>
              <a:rPr lang="en-US" b="1" dirty="0"/>
              <a:t>Pathogens: </a:t>
            </a:r>
            <a:r>
              <a:rPr lang="en-US" b="1" dirty="0" smtClean="0"/>
              <a:t>Bacteria</a:t>
            </a:r>
            <a:endParaRPr lang="en-US" dirty="0"/>
          </a:p>
        </p:txBody>
      </p:sp>
      <p:sp>
        <p:nvSpPr>
          <p:cNvPr id="3" name="Content Placeholder 2"/>
          <p:cNvSpPr>
            <a:spLocks noGrp="1"/>
          </p:cNvSpPr>
          <p:nvPr>
            <p:ph idx="1"/>
          </p:nvPr>
        </p:nvSpPr>
        <p:spPr>
          <a:xfrm>
            <a:off x="152400" y="990600"/>
            <a:ext cx="4800600" cy="5486400"/>
          </a:xfrm>
        </p:spPr>
        <p:txBody>
          <a:bodyPr>
            <a:normAutofit fontScale="85000" lnSpcReduction="10000"/>
          </a:bodyPr>
          <a:lstStyle/>
          <a:p>
            <a:pPr lvl="0"/>
            <a:r>
              <a:rPr lang="en-US" i="1" dirty="0"/>
              <a:t>Bacillus thuringiensis</a:t>
            </a:r>
            <a:r>
              <a:rPr lang="en-US" dirty="0"/>
              <a:t>: rarely responsible for obvious natural control, but effective as a microbial insecticide ...</a:t>
            </a:r>
            <a:endParaRPr lang="en-US" sz="2400" dirty="0"/>
          </a:p>
          <a:p>
            <a:pPr lvl="1"/>
            <a:r>
              <a:rPr lang="en-US" i="1" dirty="0"/>
              <a:t>B.t. kurstaki</a:t>
            </a:r>
            <a:r>
              <a:rPr lang="en-US" dirty="0"/>
              <a:t> and</a:t>
            </a:r>
            <a:r>
              <a:rPr lang="en-US" i="1" dirty="0"/>
              <a:t> B.t. aizawai</a:t>
            </a:r>
            <a:r>
              <a:rPr lang="en-US" dirty="0"/>
              <a:t> ‑‑ kill caterpillars (Dipel, Agree, XenTari)</a:t>
            </a:r>
            <a:endParaRPr lang="en-US" sz="2000" dirty="0"/>
          </a:p>
          <a:p>
            <a:pPr lvl="1"/>
            <a:r>
              <a:rPr lang="en-US" i="1" dirty="0"/>
              <a:t>B.t. israelensis</a:t>
            </a:r>
            <a:r>
              <a:rPr lang="en-US" dirty="0"/>
              <a:t> ‑‑ kills larvae of several mosquitoes, black flies, fungus gnats (Altosid, Vectobac, Gnatrol)</a:t>
            </a:r>
            <a:endParaRPr lang="en-US" sz="2000" dirty="0"/>
          </a:p>
          <a:p>
            <a:pPr lvl="1"/>
            <a:r>
              <a:rPr lang="en-US" i="1" dirty="0"/>
              <a:t>B.t. tenebrionis</a:t>
            </a:r>
            <a:r>
              <a:rPr lang="en-US" dirty="0"/>
              <a:t> ‑‑ kills larvae of Colorado potato beetle, elm leaf beetle, a few others (M‑One, M‑Trak, Foil)</a:t>
            </a:r>
            <a:endParaRPr lang="en-US" sz="2000" dirty="0"/>
          </a:p>
          <a:p>
            <a:pPr marL="0" lvl="0" indent="0">
              <a:buNone/>
            </a:pPr>
            <a:endParaRPr lang="en-US" sz="2400" dirty="0"/>
          </a:p>
        </p:txBody>
      </p:sp>
      <p:pic>
        <p:nvPicPr>
          <p:cNvPr id="1026" name="Picture 2" descr="C:\Users\Aron\Desktop\bio control pics\B2201565-Bacillus_thuringiensis-SP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400" y="1143000"/>
            <a:ext cx="3794170" cy="284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4050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C:\Users\Aron\Desktop\bio control pics\milkysporepow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66" y="4254500"/>
            <a:ext cx="2603500" cy="26035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Aron\Desktop\bio control pics\doctor do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0" y="3403600"/>
            <a:ext cx="3397250" cy="3397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Pathogens: Bacteria</a:t>
            </a:r>
            <a:endParaRPr lang="en-US" dirty="0"/>
          </a:p>
        </p:txBody>
      </p:sp>
      <p:sp>
        <p:nvSpPr>
          <p:cNvPr id="3" name="Content Placeholder 2"/>
          <p:cNvSpPr>
            <a:spLocks noGrp="1"/>
          </p:cNvSpPr>
          <p:nvPr>
            <p:ph idx="1"/>
          </p:nvPr>
        </p:nvSpPr>
        <p:spPr/>
        <p:txBody>
          <a:bodyPr/>
          <a:lstStyle/>
          <a:p>
            <a:pPr lvl="0"/>
            <a:r>
              <a:rPr lang="en-US" i="1" dirty="0"/>
              <a:t>B. sphaericus</a:t>
            </a:r>
            <a:r>
              <a:rPr lang="en-US" dirty="0"/>
              <a:t> ‑‑ Larvae of some mosquitoes (no commercial formulations at present)</a:t>
            </a:r>
            <a:endParaRPr lang="en-US" sz="2400" dirty="0"/>
          </a:p>
          <a:p>
            <a:pPr lvl="0"/>
            <a:r>
              <a:rPr lang="en-US" i="1" dirty="0"/>
              <a:t>B. popilliae</a:t>
            </a:r>
            <a:r>
              <a:rPr lang="en-US" dirty="0"/>
              <a:t> &amp; </a:t>
            </a:r>
            <a:r>
              <a:rPr lang="en-US" i="1" dirty="0"/>
              <a:t>B. lentimorbus</a:t>
            </a:r>
            <a:r>
              <a:rPr lang="en-US" dirty="0"/>
              <a:t> ‑‑ kill larvae of Japanese beetle, not as effective against other white grubs (Doom, Japidemic)</a:t>
            </a:r>
            <a:endParaRPr lang="en-US" sz="2400" dirty="0"/>
          </a:p>
          <a:p>
            <a:endParaRPr lang="en-US" dirty="0"/>
          </a:p>
        </p:txBody>
      </p:sp>
      <p:pic>
        <p:nvPicPr>
          <p:cNvPr id="12290" name="Picture 2" descr="C:\Users\Aron\Desktop\bio control pics\b_sphaericu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3566" y="4254500"/>
            <a:ext cx="3691467"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811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Pathogens: Insect-pathogenic fungi</a:t>
            </a:r>
            <a:endParaRPr lang="en-US" dirty="0"/>
          </a:p>
        </p:txBody>
      </p:sp>
      <p:sp>
        <p:nvSpPr>
          <p:cNvPr id="3" name="Content Placeholder 2"/>
          <p:cNvSpPr>
            <a:spLocks noGrp="1"/>
          </p:cNvSpPr>
          <p:nvPr>
            <p:ph idx="1"/>
          </p:nvPr>
        </p:nvSpPr>
        <p:spPr/>
        <p:txBody>
          <a:bodyPr>
            <a:normAutofit/>
          </a:bodyPr>
          <a:lstStyle/>
          <a:p>
            <a:r>
              <a:rPr lang="en-US" dirty="0"/>
              <a:t>Insect‑pathogenic fungi often cause disease outbreaks in insect populations, but few have been commercialized as biopesticides, largely because </a:t>
            </a:r>
            <a:r>
              <a:rPr lang="en-US" dirty="0" smtClean="0"/>
              <a:t>of… </a:t>
            </a:r>
          </a:p>
          <a:p>
            <a:pPr marL="971550" lvl="1" indent="-514350">
              <a:buAutoNum type="arabicPeriod"/>
            </a:pPr>
            <a:r>
              <a:rPr lang="en-US" dirty="0" smtClean="0"/>
              <a:t>difficulty </a:t>
            </a:r>
            <a:r>
              <a:rPr lang="en-US" dirty="0"/>
              <a:t>in producing virulent strains that maintain viability "on the </a:t>
            </a:r>
            <a:r>
              <a:rPr lang="en-US" dirty="0" smtClean="0"/>
              <a:t>shelf“.</a:t>
            </a:r>
          </a:p>
          <a:p>
            <a:pPr marL="971550" lvl="1" indent="-514350">
              <a:buAutoNum type="arabicPeriod"/>
            </a:pPr>
            <a:r>
              <a:rPr lang="en-US" dirty="0" smtClean="0"/>
              <a:t>The importance weather conditions and microhabitat factors </a:t>
            </a:r>
            <a:r>
              <a:rPr lang="en-US" dirty="0"/>
              <a:t>on the effectiveness of products applied in the field.</a:t>
            </a:r>
          </a:p>
        </p:txBody>
      </p:sp>
    </p:spTree>
    <p:extLst>
      <p:ext uri="{BB962C8B-B14F-4D97-AF65-F5344CB8AC3E}">
        <p14:creationId xmlns:p14="http://schemas.microsoft.com/office/powerpoint/2010/main" val="32970996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marL="0" indent="0"/>
            <a:r>
              <a:rPr lang="en-US" dirty="0"/>
              <a:t>Fungi that kill </a:t>
            </a:r>
            <a:r>
              <a:rPr lang="en-US" dirty="0" smtClean="0"/>
              <a:t>insects</a:t>
            </a:r>
            <a:endParaRPr lang="en-US" dirty="0"/>
          </a:p>
        </p:txBody>
      </p:sp>
      <p:pic>
        <p:nvPicPr>
          <p:cNvPr id="2050" name="Picture 2" descr="C:\Users\Aron\Desktop\bio control pics\M.anisopliae infect gru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724150"/>
            <a:ext cx="5105400" cy="38290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ron\Desktop\bio control pics\Metarhizium_anisopliae_infected_cockroach_(PL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977000"/>
            <a:ext cx="2590799" cy="4906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52399" y="914400"/>
            <a:ext cx="7701985" cy="1905000"/>
          </a:xfrm>
        </p:spPr>
        <p:txBody>
          <a:bodyPr>
            <a:normAutofit fontScale="85000" lnSpcReduction="20000"/>
          </a:bodyPr>
          <a:lstStyle/>
          <a:p>
            <a:pPr lvl="0"/>
            <a:r>
              <a:rPr lang="en-US" b="1" i="1" dirty="0" smtClean="0"/>
              <a:t>Metarhizium </a:t>
            </a:r>
            <a:r>
              <a:rPr lang="en-US" b="1" i="1" dirty="0"/>
              <a:t>anisopliae</a:t>
            </a:r>
            <a:r>
              <a:rPr lang="en-US" b="1" dirty="0"/>
              <a:t>: </a:t>
            </a:r>
            <a:r>
              <a:rPr lang="en-US" dirty="0"/>
              <a:t>infects a broad range of hosts, including corn rootworms, white grubs, and root weevils.  </a:t>
            </a:r>
            <a:r>
              <a:rPr lang="en-US" dirty="0" smtClean="0"/>
              <a:t> </a:t>
            </a:r>
          </a:p>
          <a:p>
            <a:pPr lvl="0"/>
            <a:r>
              <a:rPr lang="en-US" dirty="0" smtClean="0"/>
              <a:t>A </a:t>
            </a:r>
            <a:r>
              <a:rPr lang="en-US" dirty="0"/>
              <a:t>commercial cockroach bait </a:t>
            </a:r>
            <a:r>
              <a:rPr lang="en-US" dirty="0" smtClean="0"/>
              <a:t>station uses </a:t>
            </a:r>
            <a:r>
              <a:rPr lang="en-US" dirty="0"/>
              <a:t> </a:t>
            </a:r>
            <a:r>
              <a:rPr lang="en-US" dirty="0" smtClean="0"/>
              <a:t>             </a:t>
            </a:r>
            <a:r>
              <a:rPr lang="en-US" i="1" dirty="0" smtClean="0"/>
              <a:t>M</a:t>
            </a:r>
            <a:r>
              <a:rPr lang="en-US" i="1" dirty="0"/>
              <a:t>. </a:t>
            </a:r>
            <a:r>
              <a:rPr lang="en-US" i="1" dirty="0" smtClean="0"/>
              <a:t>anisopliae </a:t>
            </a:r>
            <a:r>
              <a:rPr lang="en-US" dirty="0" smtClean="0"/>
              <a:t>to </a:t>
            </a:r>
            <a:r>
              <a:rPr lang="en-US" dirty="0"/>
              <a:t>kill cockroaches</a:t>
            </a:r>
            <a:r>
              <a:rPr lang="en-US" dirty="0" smtClean="0"/>
              <a:t>.</a:t>
            </a:r>
            <a:endParaRPr lang="en-US" dirty="0"/>
          </a:p>
        </p:txBody>
      </p:sp>
    </p:spTree>
    <p:extLst>
      <p:ext uri="{BB962C8B-B14F-4D97-AF65-F5344CB8AC3E}">
        <p14:creationId xmlns:p14="http://schemas.microsoft.com/office/powerpoint/2010/main" val="6345882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Fungi that kill </a:t>
            </a:r>
            <a:r>
              <a:rPr lang="en-US" dirty="0" smtClean="0"/>
              <a:t>insects</a:t>
            </a:r>
            <a:endParaRPr lang="en-US" dirty="0"/>
          </a:p>
        </p:txBody>
      </p:sp>
      <p:sp>
        <p:nvSpPr>
          <p:cNvPr id="3" name="Content Placeholder 2"/>
          <p:cNvSpPr>
            <a:spLocks noGrp="1"/>
          </p:cNvSpPr>
          <p:nvPr>
            <p:ph idx="1"/>
          </p:nvPr>
        </p:nvSpPr>
        <p:spPr>
          <a:xfrm>
            <a:off x="152400" y="2247900"/>
            <a:ext cx="5029200" cy="3962400"/>
          </a:xfrm>
        </p:spPr>
        <p:txBody>
          <a:bodyPr>
            <a:normAutofit fontScale="85000" lnSpcReduction="20000"/>
          </a:bodyPr>
          <a:lstStyle/>
          <a:p>
            <a:pPr lvl="0"/>
            <a:r>
              <a:rPr lang="en-US" b="1" i="1" dirty="0"/>
              <a:t>Beauveria bassiana</a:t>
            </a:r>
            <a:r>
              <a:rPr lang="en-US" b="1" dirty="0"/>
              <a:t>: </a:t>
            </a:r>
            <a:r>
              <a:rPr lang="en-US" dirty="0"/>
              <a:t>(white muscardine fungus) kills a wide range of insects including European corn borer, Colorado potato beetle, and tussock moths. </a:t>
            </a:r>
            <a:endParaRPr lang="en-US" dirty="0" smtClean="0"/>
          </a:p>
          <a:p>
            <a:pPr lvl="0"/>
            <a:r>
              <a:rPr lang="en-US" dirty="0" smtClean="0"/>
              <a:t>Mycotrol, a product recently registered for use in the United States, contains  </a:t>
            </a:r>
            <a:r>
              <a:rPr lang="en-US" i="1" dirty="0" smtClean="0"/>
              <a:t>B</a:t>
            </a:r>
            <a:r>
              <a:rPr lang="en-US" i="1" dirty="0"/>
              <a:t>. bassiana</a:t>
            </a:r>
            <a:r>
              <a:rPr lang="en-US" dirty="0"/>
              <a:t>; many products are in use in other countries.  </a:t>
            </a:r>
          </a:p>
          <a:p>
            <a:endParaRPr lang="en-US" dirty="0"/>
          </a:p>
        </p:txBody>
      </p:sp>
      <p:pic>
        <p:nvPicPr>
          <p:cNvPr id="3074" name="Picture 2" descr="C:\Users\Aron\Desktop\bio control pics\CPB_beauve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752600"/>
            <a:ext cx="365265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3749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4800600" cy="1143000"/>
          </a:xfrm>
        </p:spPr>
        <p:txBody>
          <a:bodyPr>
            <a:normAutofit fontScale="90000"/>
          </a:bodyPr>
          <a:lstStyle/>
          <a:p>
            <a:r>
              <a:rPr lang="en-US" dirty="0"/>
              <a:t>Fungi that kill insects</a:t>
            </a:r>
          </a:p>
        </p:txBody>
      </p:sp>
      <p:sp>
        <p:nvSpPr>
          <p:cNvPr id="3" name="Content Placeholder 2"/>
          <p:cNvSpPr>
            <a:spLocks noGrp="1"/>
          </p:cNvSpPr>
          <p:nvPr>
            <p:ph idx="1"/>
          </p:nvPr>
        </p:nvSpPr>
        <p:spPr>
          <a:xfrm>
            <a:off x="457200" y="1600200"/>
            <a:ext cx="4495800" cy="4876800"/>
          </a:xfrm>
        </p:spPr>
        <p:txBody>
          <a:bodyPr>
            <a:normAutofit fontScale="85000" lnSpcReduction="10000"/>
          </a:bodyPr>
          <a:lstStyle/>
          <a:p>
            <a:pPr lvl="0"/>
            <a:r>
              <a:rPr lang="en-US" b="1" i="1" dirty="0"/>
              <a:t>Entomophthora muscae</a:t>
            </a:r>
            <a:r>
              <a:rPr lang="en-US" b="1" dirty="0"/>
              <a:t> (and</a:t>
            </a:r>
            <a:r>
              <a:rPr lang="en-US" b="1" i="1" dirty="0"/>
              <a:t> E. grylli</a:t>
            </a:r>
            <a:r>
              <a:rPr lang="en-US" b="1" dirty="0"/>
              <a:t> and others):   </a:t>
            </a:r>
            <a:r>
              <a:rPr lang="en-US" i="1" dirty="0" smtClean="0"/>
              <a:t>E</a:t>
            </a:r>
            <a:r>
              <a:rPr lang="en-US" i="1" dirty="0"/>
              <a:t>. muscae</a:t>
            </a:r>
            <a:r>
              <a:rPr lang="en-US" dirty="0"/>
              <a:t> kills flies ‑‑ house flies, seed and root maggot adults, and others.  </a:t>
            </a:r>
            <a:endParaRPr lang="en-US" dirty="0" smtClean="0"/>
          </a:p>
          <a:p>
            <a:pPr lvl="0"/>
            <a:r>
              <a:rPr lang="en-US" dirty="0" smtClean="0"/>
              <a:t>The </a:t>
            </a:r>
            <a:r>
              <a:rPr lang="en-US" dirty="0"/>
              <a:t>fungus sporulates from the intersegmental membranes of dead and swollen adult flies.  House flies may die on a window pane and be surrounded by a ring of spores</a:t>
            </a:r>
            <a:r>
              <a:rPr lang="en-US" dirty="0" smtClean="0"/>
              <a:t>.</a:t>
            </a:r>
            <a:endParaRPr lang="en-US" dirty="0"/>
          </a:p>
        </p:txBody>
      </p:sp>
      <p:pic>
        <p:nvPicPr>
          <p:cNvPr id="4098" name="Picture 2" descr="C:\Users\Aron\Desktop\bio control pics\entomo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71450"/>
            <a:ext cx="3714750" cy="651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2815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143000"/>
          </a:xfrm>
        </p:spPr>
        <p:txBody>
          <a:bodyPr/>
          <a:lstStyle/>
          <a:p>
            <a:r>
              <a:rPr lang="en-US" dirty="0"/>
              <a:t>Pathogens: </a:t>
            </a:r>
            <a:r>
              <a:rPr lang="en-US" dirty="0" smtClean="0"/>
              <a:t>Microsporidia</a:t>
            </a:r>
            <a:endParaRPr lang="en-US" dirty="0"/>
          </a:p>
        </p:txBody>
      </p:sp>
      <p:sp>
        <p:nvSpPr>
          <p:cNvPr id="3" name="Content Placeholder 2"/>
          <p:cNvSpPr>
            <a:spLocks noGrp="1"/>
          </p:cNvSpPr>
          <p:nvPr>
            <p:ph idx="1"/>
          </p:nvPr>
        </p:nvSpPr>
        <p:spPr>
          <a:xfrm>
            <a:off x="381000" y="1119664"/>
            <a:ext cx="8382000" cy="2156936"/>
          </a:xfrm>
        </p:spPr>
        <p:txBody>
          <a:bodyPr>
            <a:normAutofit fontScale="77500" lnSpcReduction="20000"/>
          </a:bodyPr>
          <a:lstStyle/>
          <a:p>
            <a:r>
              <a:rPr lang="en-US" dirty="0"/>
              <a:t>An important Midwestern example is </a:t>
            </a:r>
            <a:r>
              <a:rPr lang="en-US" b="1" i="1" dirty="0" err="1"/>
              <a:t>Nosema</a:t>
            </a:r>
            <a:r>
              <a:rPr lang="en-US" b="1" i="1" dirty="0"/>
              <a:t> </a:t>
            </a:r>
            <a:r>
              <a:rPr lang="en-US" b="1" i="1" dirty="0" err="1"/>
              <a:t>pyrausta</a:t>
            </a:r>
            <a:r>
              <a:rPr lang="en-US" dirty="0"/>
              <a:t>, a pathogen of the European corn borer.  </a:t>
            </a:r>
            <a:endParaRPr lang="en-US" dirty="0" smtClean="0"/>
          </a:p>
          <a:p>
            <a:pPr lvl="1"/>
            <a:r>
              <a:rPr lang="en-US" dirty="0" smtClean="0"/>
              <a:t>Infections usually do not cause rapid death</a:t>
            </a:r>
          </a:p>
          <a:p>
            <a:pPr lvl="1"/>
            <a:r>
              <a:rPr lang="en-US" dirty="0" smtClean="0"/>
              <a:t>Slows development, females lay fewer eggs (many of which die)</a:t>
            </a:r>
          </a:p>
          <a:p>
            <a:r>
              <a:rPr lang="en-US" i="1" dirty="0" smtClean="0"/>
              <a:t>N</a:t>
            </a:r>
            <a:r>
              <a:rPr lang="en-US" i="1" dirty="0"/>
              <a:t>. </a:t>
            </a:r>
            <a:r>
              <a:rPr lang="en-US" i="1" dirty="0" err="1"/>
              <a:t>pyrausta</a:t>
            </a:r>
            <a:r>
              <a:rPr lang="en-US" dirty="0"/>
              <a:t> causes periodic collapses in European corn borer populations in Illinois and neighboring states. </a:t>
            </a:r>
            <a:endParaRPr lang="en-US" dirty="0" smtClean="0"/>
          </a:p>
        </p:txBody>
      </p:sp>
      <p:pic>
        <p:nvPicPr>
          <p:cNvPr id="5122" name="Picture 2" descr="C:\Users\Aron\Desktop\bio control pics\nosem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400" y="3276600"/>
            <a:ext cx="4000500" cy="32232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4267200"/>
            <a:ext cx="4089400" cy="1938992"/>
          </a:xfrm>
          <a:prstGeom prst="rect">
            <a:avLst/>
          </a:prstGeom>
          <a:noFill/>
        </p:spPr>
        <p:txBody>
          <a:bodyPr wrap="square" rtlCol="0">
            <a:spAutoFit/>
          </a:bodyPr>
          <a:lstStyle/>
          <a:p>
            <a:pPr marL="285750" indent="-285750">
              <a:buFont typeface="Arial" pitchFamily="34" charset="0"/>
              <a:buChar char="•"/>
            </a:pPr>
            <a:r>
              <a:rPr lang="en-US" sz="2400" dirty="0"/>
              <a:t>Microsporidia have not been commercialized as biopesticides except for </a:t>
            </a:r>
            <a:r>
              <a:rPr lang="en-US" sz="2400" i="1" dirty="0" err="1"/>
              <a:t>Nosema</a:t>
            </a:r>
            <a:r>
              <a:rPr lang="en-US" sz="2400" i="1" dirty="0"/>
              <a:t> locustae</a:t>
            </a:r>
            <a:r>
              <a:rPr lang="en-US" sz="2400" dirty="0"/>
              <a:t>, a species that attacks grasshoppers.  </a:t>
            </a:r>
          </a:p>
        </p:txBody>
      </p:sp>
    </p:spTree>
    <p:extLst>
      <p:ext uri="{BB962C8B-B14F-4D97-AF65-F5344CB8AC3E}">
        <p14:creationId xmlns:p14="http://schemas.microsoft.com/office/powerpoint/2010/main" val="19001848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a:t>Pathogens: </a:t>
            </a:r>
            <a:r>
              <a:rPr lang="en-US" dirty="0" smtClean="0"/>
              <a:t>Insect-parasitic nematodes</a:t>
            </a:r>
            <a:endParaRPr lang="en-US" dirty="0"/>
          </a:p>
        </p:txBody>
      </p:sp>
      <p:sp>
        <p:nvSpPr>
          <p:cNvPr id="3" name="Content Placeholder 2"/>
          <p:cNvSpPr>
            <a:spLocks noGrp="1"/>
          </p:cNvSpPr>
          <p:nvPr>
            <p:ph idx="1"/>
          </p:nvPr>
        </p:nvSpPr>
        <p:spPr>
          <a:xfrm>
            <a:off x="152400" y="381000"/>
            <a:ext cx="8839200" cy="4130367"/>
          </a:xfrm>
        </p:spPr>
        <p:txBody>
          <a:bodyPr>
            <a:normAutofit fontScale="70000" lnSpcReduction="20000"/>
          </a:bodyPr>
          <a:lstStyle/>
          <a:p>
            <a:pPr marL="0" indent="0">
              <a:buNone/>
            </a:pPr>
            <a:endParaRPr lang="en-US" dirty="0"/>
          </a:p>
          <a:p>
            <a:r>
              <a:rPr lang="en-US" dirty="0"/>
              <a:t>The nematodes that have been cultured for sale as "biopesticides" include species in the genera </a:t>
            </a:r>
            <a:r>
              <a:rPr lang="en-US" b="1" i="1" dirty="0" err="1"/>
              <a:t>Steinernema</a:t>
            </a:r>
            <a:r>
              <a:rPr lang="en-US" dirty="0"/>
              <a:t> and </a:t>
            </a:r>
            <a:r>
              <a:rPr lang="en-US" b="1" i="1" dirty="0" err="1"/>
              <a:t>Heterorhabditis</a:t>
            </a:r>
            <a:r>
              <a:rPr lang="en-US" dirty="0"/>
              <a:t>.  </a:t>
            </a:r>
            <a:endParaRPr lang="en-US" dirty="0" smtClean="0"/>
          </a:p>
          <a:p>
            <a:pPr lvl="1"/>
            <a:r>
              <a:rPr lang="en-US" dirty="0" smtClean="0"/>
              <a:t>They </a:t>
            </a:r>
            <a:r>
              <a:rPr lang="en-US" dirty="0"/>
              <a:t>enter an insect's body through the mouth, anus, or spiracles, move into the body cavity, and release symbiotic bacteria </a:t>
            </a:r>
            <a:r>
              <a:rPr lang="en-US" dirty="0" smtClean="0"/>
              <a:t>that </a:t>
            </a:r>
            <a:r>
              <a:rPr lang="en-US" dirty="0"/>
              <a:t>multiply within the host insect. </a:t>
            </a:r>
            <a:endParaRPr lang="en-US" dirty="0" smtClean="0"/>
          </a:p>
          <a:p>
            <a:pPr lvl="1"/>
            <a:r>
              <a:rPr lang="en-US" dirty="0" smtClean="0">
                <a:solidFill>
                  <a:srgbClr val="FF0000"/>
                </a:solidFill>
              </a:rPr>
              <a:t>Infection </a:t>
            </a:r>
            <a:r>
              <a:rPr lang="en-US" dirty="0">
                <a:solidFill>
                  <a:srgbClr val="FF0000"/>
                </a:solidFill>
              </a:rPr>
              <a:t>by these bacteria is what kills the insect host.  </a:t>
            </a:r>
            <a:r>
              <a:rPr lang="en-US" dirty="0"/>
              <a:t>The nematodes feed on the bacteria, complete their development, and reproduce, yielding thousands of progeny that then seek another host.  </a:t>
            </a:r>
            <a:endParaRPr lang="en-US" dirty="0" smtClean="0"/>
          </a:p>
          <a:p>
            <a:r>
              <a:rPr lang="en-US" dirty="0" smtClean="0"/>
              <a:t>Nematodes </a:t>
            </a:r>
            <a:r>
              <a:rPr lang="en-US" dirty="0"/>
              <a:t>can be effective against soil insects, particularly in settings where irrigation can be used to maintain soil moisture.  </a:t>
            </a:r>
            <a:endParaRPr lang="en-US" dirty="0" smtClean="0"/>
          </a:p>
          <a:p>
            <a:pPr lvl="1"/>
            <a:r>
              <a:rPr lang="en-US" dirty="0"/>
              <a:t>R</a:t>
            </a:r>
            <a:r>
              <a:rPr lang="en-US" dirty="0" smtClean="0"/>
              <a:t>oot </a:t>
            </a:r>
            <a:r>
              <a:rPr lang="en-US" dirty="0"/>
              <a:t>weevil larvae, seed and root maggots, fungus gnat larvae, and </a:t>
            </a:r>
            <a:r>
              <a:rPr lang="en-US" dirty="0" smtClean="0"/>
              <a:t>others.  </a:t>
            </a:r>
          </a:p>
          <a:p>
            <a:pPr lvl="1"/>
            <a:r>
              <a:rPr lang="en-US" dirty="0" smtClean="0"/>
              <a:t>Nematodes </a:t>
            </a:r>
            <a:r>
              <a:rPr lang="en-US" dirty="0"/>
              <a:t>have NOT proven to be effective against wireworms, corn rootworms, grape </a:t>
            </a:r>
            <a:r>
              <a:rPr lang="en-US" dirty="0" err="1"/>
              <a:t>phylloxera</a:t>
            </a:r>
            <a:r>
              <a:rPr lang="en-US" dirty="0"/>
              <a:t>, or several other key pests</a:t>
            </a:r>
            <a:r>
              <a:rPr lang="en-US" dirty="0" smtClean="0"/>
              <a:t>.</a:t>
            </a:r>
            <a:endParaRPr lang="en-US" dirty="0"/>
          </a:p>
        </p:txBody>
      </p:sp>
      <p:pic>
        <p:nvPicPr>
          <p:cNvPr id="11266" name="Picture 2" descr="C:\Users\Aron\Desktop\bio control pics\Steinerne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643715"/>
            <a:ext cx="3810000" cy="208585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ron\Dropbox\Rick's Stuff\biocontrol lecture\bio control pics\nemato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511367"/>
            <a:ext cx="3429000" cy="2245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4055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
            <a:ext cx="8229600" cy="1143000"/>
          </a:xfrm>
        </p:spPr>
        <p:txBody>
          <a:bodyPr/>
          <a:lstStyle/>
          <a:p>
            <a:r>
              <a:rPr lang="en-US" dirty="0" smtClean="0"/>
              <a:t>Pathogens</a:t>
            </a:r>
            <a:endParaRPr lang="en-US" dirty="0"/>
          </a:p>
        </p:txBody>
      </p:sp>
      <p:sp>
        <p:nvSpPr>
          <p:cNvPr id="3" name="Content Placeholder 2"/>
          <p:cNvSpPr>
            <a:spLocks noGrp="1"/>
          </p:cNvSpPr>
          <p:nvPr>
            <p:ph idx="1"/>
          </p:nvPr>
        </p:nvSpPr>
        <p:spPr>
          <a:xfrm>
            <a:off x="457200" y="1066800"/>
            <a:ext cx="8229600" cy="5638800"/>
          </a:xfrm>
        </p:spPr>
        <p:txBody>
          <a:bodyPr>
            <a:normAutofit fontScale="85000" lnSpcReduction="20000"/>
          </a:bodyPr>
          <a:lstStyle/>
          <a:p>
            <a:r>
              <a:rPr lang="en-US" dirty="0"/>
              <a:t>Using pathogens as microbial insecticides is a form of augmentation.  Conservation and importation are also possible approaches. </a:t>
            </a:r>
          </a:p>
          <a:p>
            <a:endParaRPr lang="en-US" b="1" dirty="0" smtClean="0"/>
          </a:p>
          <a:p>
            <a:r>
              <a:rPr lang="en-US" b="1" dirty="0" smtClean="0"/>
              <a:t>Be </a:t>
            </a:r>
            <a:r>
              <a:rPr lang="en-US" b="1" dirty="0"/>
              <a:t>sure to check the handout to understand why microbial insecticides are considered good from an environmental and human health perspective and to learn their general limitations.  </a:t>
            </a:r>
            <a:endParaRPr lang="en-US" b="1" dirty="0" smtClean="0"/>
          </a:p>
          <a:p>
            <a:endParaRPr lang="en-US" b="1" dirty="0"/>
          </a:p>
          <a:p>
            <a:r>
              <a:rPr lang="en-US" b="1" dirty="0" err="1" smtClean="0"/>
              <a:t>Reference:</a:t>
            </a:r>
            <a:r>
              <a:rPr lang="en-US" dirty="0" err="1" smtClean="0"/>
              <a:t>Weinzierl</a:t>
            </a:r>
            <a:r>
              <a:rPr lang="en-US" dirty="0"/>
              <a:t>, R., and T. </a:t>
            </a:r>
            <a:r>
              <a:rPr lang="en-US" dirty="0" err="1"/>
              <a:t>Henn</a:t>
            </a:r>
            <a:r>
              <a:rPr lang="en-US" dirty="0"/>
              <a:t>.  1991. Alternatives in Insect Management: Biological and </a:t>
            </a:r>
            <a:r>
              <a:rPr lang="en-US" dirty="0" err="1"/>
              <a:t>Biorational</a:t>
            </a:r>
            <a:r>
              <a:rPr lang="en-US" dirty="0"/>
              <a:t> Approaches.  North Central Regional Extension Publication No. 401. Cooperative Extension Service, University of Illinois at Urbana‑Champaign.  (Handouts taken from this)</a:t>
            </a:r>
          </a:p>
          <a:p>
            <a:endParaRPr lang="en-US" dirty="0"/>
          </a:p>
        </p:txBody>
      </p:sp>
    </p:spTree>
    <p:extLst>
      <p:ext uri="{BB962C8B-B14F-4D97-AF65-F5344CB8AC3E}">
        <p14:creationId xmlns:p14="http://schemas.microsoft.com/office/powerpoint/2010/main" val="19352847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8229600" cy="1143000"/>
          </a:xfrm>
        </p:spPr>
        <p:txBody>
          <a:bodyPr/>
          <a:lstStyle/>
          <a:p>
            <a:r>
              <a:rPr lang="en-US" dirty="0"/>
              <a:t>Predators </a:t>
            </a:r>
            <a:r>
              <a:rPr lang="en-US" dirty="0" smtClean="0"/>
              <a:t>&amp; Parasites: Importation</a:t>
            </a:r>
            <a:endParaRPr lang="en-US" dirty="0"/>
          </a:p>
        </p:txBody>
      </p:sp>
      <p:sp>
        <p:nvSpPr>
          <p:cNvPr id="3" name="Content Placeholder 2"/>
          <p:cNvSpPr>
            <a:spLocks noGrp="1"/>
          </p:cNvSpPr>
          <p:nvPr>
            <p:ph idx="1"/>
          </p:nvPr>
        </p:nvSpPr>
        <p:spPr>
          <a:xfrm>
            <a:off x="152400" y="990600"/>
            <a:ext cx="8839200" cy="1371600"/>
          </a:xfrm>
        </p:spPr>
        <p:txBody>
          <a:bodyPr>
            <a:normAutofit fontScale="70000" lnSpcReduction="20000"/>
          </a:bodyPr>
          <a:lstStyle/>
          <a:p>
            <a:r>
              <a:rPr lang="en-US" dirty="0" smtClean="0"/>
              <a:t>The </a:t>
            </a:r>
            <a:r>
              <a:rPr lang="en-US" dirty="0"/>
              <a:t>classic example of successful importation ... </a:t>
            </a:r>
            <a:r>
              <a:rPr lang="en-US" b="1" dirty="0" err="1"/>
              <a:t>Vedalia</a:t>
            </a:r>
            <a:r>
              <a:rPr lang="en-US" b="1" dirty="0"/>
              <a:t> beetle </a:t>
            </a:r>
            <a:r>
              <a:rPr lang="en-US" dirty="0"/>
              <a:t>for control of </a:t>
            </a:r>
            <a:r>
              <a:rPr lang="en-US" b="1" dirty="0"/>
              <a:t>cottony cushion scale </a:t>
            </a:r>
            <a:r>
              <a:rPr lang="en-US" dirty="0"/>
              <a:t>in citrus</a:t>
            </a:r>
          </a:p>
          <a:p>
            <a:pPr lvl="0"/>
            <a:r>
              <a:rPr lang="en-US" dirty="0"/>
              <a:t>1868 &amp; 1870s: cottony cushion scale was </a:t>
            </a:r>
            <a:r>
              <a:rPr lang="en-US" dirty="0" smtClean="0"/>
              <a:t>introduced to California </a:t>
            </a:r>
            <a:r>
              <a:rPr lang="en-US" dirty="0"/>
              <a:t>from Australia and became a serious pest of citrus and ornamentals.  </a:t>
            </a:r>
          </a:p>
          <a:p>
            <a:endParaRPr lang="en-US" dirty="0"/>
          </a:p>
        </p:txBody>
      </p:sp>
      <p:pic>
        <p:nvPicPr>
          <p:cNvPr id="6146" name="Picture 2" descr="C:\Users\Aron\Desktop\bio control pics\vedalia bee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62200"/>
            <a:ext cx="44196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ron\Desktop\bio control pics\cottony cush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1700" y="2944676"/>
            <a:ext cx="4243850" cy="3379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969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Seasonal Extension Techniques</a:t>
            </a:r>
            <a:endParaRPr lang="en-US" dirty="0"/>
          </a:p>
        </p:txBody>
      </p:sp>
      <p:sp>
        <p:nvSpPr>
          <p:cNvPr id="3" name="Content Placeholder 2"/>
          <p:cNvSpPr>
            <a:spLocks noGrp="1"/>
          </p:cNvSpPr>
          <p:nvPr>
            <p:ph idx="1"/>
          </p:nvPr>
        </p:nvSpPr>
        <p:spPr/>
        <p:txBody>
          <a:bodyPr>
            <a:normAutofit fontScale="85000" lnSpcReduction="10000"/>
          </a:bodyPr>
          <a:lstStyle/>
          <a:p>
            <a:pPr marL="0" indent="0" algn="just">
              <a:buNone/>
            </a:pPr>
            <a:r>
              <a:rPr lang="en-US" dirty="0" smtClean="0"/>
              <a:t>Raised beds:</a:t>
            </a:r>
          </a:p>
          <a:p>
            <a:pPr algn="just"/>
            <a:r>
              <a:rPr lang="en-US" dirty="0" smtClean="0"/>
              <a:t>Soil has been loosened and piled up to a level above that of the surrounding soil surface. Raised beds heat up more quickly in spring, allowing earlier planting.</a:t>
            </a:r>
          </a:p>
          <a:p>
            <a:pPr marL="0" indent="0" algn="just">
              <a:buNone/>
            </a:pPr>
            <a:r>
              <a:rPr lang="en-US" dirty="0" smtClean="0"/>
              <a:t>Mulches:</a:t>
            </a:r>
          </a:p>
          <a:p>
            <a:pPr algn="just"/>
            <a:r>
              <a:rPr lang="en-US" dirty="0" smtClean="0"/>
              <a:t>Plastic mulches are used to suppress weed growth, retain soil moisture, increase soil temperatures, and speed crop growth. Organic mulches are typically applied to retain soil moisture, increase soil organic matter content and cool soils.</a:t>
            </a:r>
            <a:endParaRPr lang="en-US" dirty="0"/>
          </a:p>
        </p:txBody>
      </p:sp>
    </p:spTree>
    <p:extLst>
      <p:ext uri="{BB962C8B-B14F-4D97-AF65-F5344CB8AC3E}">
        <p14:creationId xmlns:p14="http://schemas.microsoft.com/office/powerpoint/2010/main" val="30641173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678" y="84390"/>
            <a:ext cx="1741789" cy="750514"/>
          </a:xfrm>
          <a:prstGeom prst="rect">
            <a:avLst/>
          </a:prstGeom>
        </p:spPr>
      </p:pic>
      <p:sp>
        <p:nvSpPr>
          <p:cNvPr id="9" name="Title Placeholder 1"/>
          <p:cNvSpPr txBox="1">
            <a:spLocks/>
          </p:cNvSpPr>
          <p:nvPr/>
        </p:nvSpPr>
        <p:spPr>
          <a:xfrm>
            <a:off x="1420772" y="27762"/>
            <a:ext cx="4805440" cy="797049"/>
          </a:xfrm>
          <a:prstGeom prst="rect">
            <a:avLst/>
          </a:prstGeom>
        </p:spPr>
        <p:txBody>
          <a:bodyPr vert="horz" lIns="14150" tIns="7075" rIns="14150" bIns="7075" rtlCol="0" anchor="ctr">
            <a:noAutofit/>
          </a:bodyPr>
          <a:lstStyle>
            <a:lvl1pPr algn="l" defTabSz="3027487" rtl="0" eaLnBrk="1" latinLnBrk="0" hangingPunct="1">
              <a:lnSpc>
                <a:spcPct val="90000"/>
              </a:lnSpc>
              <a:spcBef>
                <a:spcPct val="0"/>
              </a:spcBef>
              <a:buNone/>
              <a:defRPr sz="14000" b="1" kern="1200" baseline="0">
                <a:ln>
                  <a:noFill/>
                </a:ln>
                <a:solidFill>
                  <a:schemeClr val="bg1"/>
                </a:solidFill>
                <a:latin typeface="+mj-lt"/>
                <a:ea typeface="+mj-ea"/>
                <a:cs typeface="+mj-cs"/>
              </a:defRPr>
            </a:lvl1pPr>
          </a:lstStyle>
          <a:p>
            <a:pPr algn="ctr"/>
            <a:r>
              <a:rPr lang="en-US" sz="2000" dirty="0">
                <a:solidFill>
                  <a:schemeClr val="tx1"/>
                </a:solidFill>
                <a:latin typeface="Franklin Gothic Demi" panose="020B0703020102020204" pitchFamily="34" charset="0"/>
              </a:rPr>
              <a:t>Biological control </a:t>
            </a:r>
          </a:p>
          <a:p>
            <a:pPr algn="ctr"/>
            <a:r>
              <a:rPr lang="en-US" sz="1500" i="1" dirty="0">
                <a:solidFill>
                  <a:schemeClr val="tx1"/>
                </a:solidFill>
                <a:latin typeface="Franklin Gothic Demi" panose="020B0703020102020204" pitchFamily="34" charset="0"/>
              </a:rPr>
              <a:t>Harnessing biodiversity</a:t>
            </a:r>
            <a:r>
              <a:rPr lang="en-US" sz="2100" dirty="0">
                <a:solidFill>
                  <a:srgbClr val="FF0000"/>
                </a:solidFill>
              </a:rPr>
              <a:t> </a:t>
            </a:r>
            <a:r>
              <a:rPr lang="en-US" sz="1500" i="1" dirty="0">
                <a:solidFill>
                  <a:schemeClr val="tx1"/>
                </a:solidFill>
                <a:latin typeface="Franklin Gothic Demi" panose="020B0703020102020204" pitchFamily="34" charset="0"/>
              </a:rPr>
              <a:t>for restoring </a:t>
            </a:r>
          </a:p>
          <a:p>
            <a:pPr algn="ctr"/>
            <a:r>
              <a:rPr lang="en-US" sz="1500" i="1" dirty="0">
                <a:solidFill>
                  <a:schemeClr val="tx1"/>
                </a:solidFill>
                <a:latin typeface="Franklin Gothic Demi" panose="020B0703020102020204" pitchFamily="34" charset="0"/>
              </a:rPr>
              <a:t>ecological balances in grain legumes</a:t>
            </a:r>
          </a:p>
        </p:txBody>
      </p:sp>
      <p:sp>
        <p:nvSpPr>
          <p:cNvPr id="26" name="Rectangle 25"/>
          <p:cNvSpPr/>
          <p:nvPr/>
        </p:nvSpPr>
        <p:spPr>
          <a:xfrm>
            <a:off x="229793" y="909420"/>
            <a:ext cx="4342207" cy="1413194"/>
          </a:xfrm>
          <a:prstGeom prst="rect">
            <a:avLst/>
          </a:prstGeom>
          <a:solidFill>
            <a:srgbClr val="49742A">
              <a:alpha val="20000"/>
            </a:srgb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0016" tIns="10008" rIns="20016" bIns="10008" rtlCol="0" anchor="t" anchorCtr="0"/>
          <a:lstStyle/>
          <a:p>
            <a:pPr lvl="0"/>
            <a:r>
              <a:rPr lang="en-IN" sz="800" b="1" dirty="0">
                <a:solidFill>
                  <a:srgbClr val="49742A"/>
                </a:solidFill>
              </a:rPr>
              <a:t>ABSTRACT:</a:t>
            </a:r>
          </a:p>
          <a:p>
            <a:r>
              <a:rPr lang="en-US" sz="800" dirty="0">
                <a:solidFill>
                  <a:schemeClr val="tx1"/>
                </a:solidFill>
              </a:rPr>
              <a:t>We are presenting challenges and opportunities for the development and deployment of a ‘biological control pipeline’ addressing insect pest problems in grain legumes, focusing on cowpea (</a:t>
            </a:r>
            <a:r>
              <a:rPr lang="en-US" sz="800" i="1" dirty="0" err="1">
                <a:solidFill>
                  <a:schemeClr val="tx1"/>
                </a:solidFill>
              </a:rPr>
              <a:t>Vigna</a:t>
            </a:r>
            <a:r>
              <a:rPr lang="en-US" sz="800" i="1" dirty="0">
                <a:solidFill>
                  <a:schemeClr val="tx1"/>
                </a:solidFill>
              </a:rPr>
              <a:t> </a:t>
            </a:r>
            <a:r>
              <a:rPr lang="en-US" sz="800" i="1" dirty="0" err="1">
                <a:solidFill>
                  <a:schemeClr val="tx1"/>
                </a:solidFill>
              </a:rPr>
              <a:t>unguiculata</a:t>
            </a:r>
            <a:r>
              <a:rPr lang="en-US" sz="800" dirty="0">
                <a:solidFill>
                  <a:schemeClr val="tx1"/>
                </a:solidFill>
              </a:rPr>
              <a:t>) in West Africa. Biodiversity and population genetic studies have been carried out to guide the identification of novel biological control candidates, which are subsequently assessed for their potential in sustainably reducing pest populations. Pre-release assessment studies are targeting critical questions such as potential impact on biodiversity and biosecurity in general, together with factors leading to successful establishments such as host-finding capacity and intra-guild competition. Also, experience from the field has indicated the importance of the right deployment system for establishing a population of the released natural enemy through </a:t>
            </a:r>
            <a:r>
              <a:rPr lang="en-US" sz="800" dirty="0" err="1">
                <a:solidFill>
                  <a:schemeClr val="tx1"/>
                </a:solidFill>
              </a:rPr>
              <a:t>inoculative</a:t>
            </a:r>
            <a:r>
              <a:rPr lang="en-US" sz="800" dirty="0">
                <a:solidFill>
                  <a:schemeClr val="tx1"/>
                </a:solidFill>
              </a:rPr>
              <a:t> releases. Using the case study of the legume pod borer </a:t>
            </a:r>
            <a:r>
              <a:rPr lang="en-US" sz="800" i="1" dirty="0" err="1">
                <a:solidFill>
                  <a:schemeClr val="tx1"/>
                </a:solidFill>
              </a:rPr>
              <a:t>Maruca</a:t>
            </a:r>
            <a:r>
              <a:rPr lang="en-US" sz="800" i="1" dirty="0">
                <a:solidFill>
                  <a:schemeClr val="tx1"/>
                </a:solidFill>
              </a:rPr>
              <a:t> </a:t>
            </a:r>
            <a:r>
              <a:rPr lang="en-US" sz="800" i="1" dirty="0" err="1">
                <a:solidFill>
                  <a:schemeClr val="tx1"/>
                </a:solidFill>
              </a:rPr>
              <a:t>vitrata</a:t>
            </a:r>
            <a:r>
              <a:rPr lang="en-US" sz="800" dirty="0">
                <a:solidFill>
                  <a:schemeClr val="tx1"/>
                </a:solidFill>
              </a:rPr>
              <a:t>, the poster leads through the various steps of this development-to-deployment process and discusses its potential impacts.</a:t>
            </a:r>
          </a:p>
          <a:p>
            <a:endParaRPr lang="en-IN" sz="800" dirty="0">
              <a:solidFill>
                <a:schemeClr val="bg1">
                  <a:lumMod val="50000"/>
                </a:schemeClr>
              </a:solidFill>
            </a:endParaRPr>
          </a:p>
        </p:txBody>
      </p:sp>
      <p:sp>
        <p:nvSpPr>
          <p:cNvPr id="47" name="Rectangle 46"/>
          <p:cNvSpPr/>
          <p:nvPr/>
        </p:nvSpPr>
        <p:spPr>
          <a:xfrm>
            <a:off x="4613898" y="4433942"/>
            <a:ext cx="4266991" cy="786216"/>
          </a:xfrm>
          <a:prstGeom prst="rect">
            <a:avLst/>
          </a:prstGeom>
          <a:solidFill>
            <a:srgbClr val="49742A">
              <a:alpha val="25000"/>
            </a:srgbClr>
          </a:solidFill>
          <a:ln w="50800">
            <a:solidFill>
              <a:srgbClr val="49742A"/>
            </a:solidFill>
          </a:ln>
        </p:spPr>
        <p:style>
          <a:lnRef idx="2">
            <a:schemeClr val="accent1">
              <a:shade val="50000"/>
            </a:schemeClr>
          </a:lnRef>
          <a:fillRef idx="1">
            <a:schemeClr val="accent1"/>
          </a:fillRef>
          <a:effectRef idx="0">
            <a:schemeClr val="accent1"/>
          </a:effectRef>
          <a:fontRef idx="minor">
            <a:schemeClr val="lt1"/>
          </a:fontRef>
        </p:style>
        <p:txBody>
          <a:bodyPr lIns="20016" tIns="10008" rIns="20016" bIns="10008" rtlCol="0" anchor="ctr"/>
          <a:lstStyle/>
          <a:p>
            <a:pPr algn="ctr"/>
            <a:endParaRPr lang="en-IN"/>
          </a:p>
        </p:txBody>
      </p:sp>
      <p:grpSp>
        <p:nvGrpSpPr>
          <p:cNvPr id="67" name="Group 66"/>
          <p:cNvGrpSpPr/>
          <p:nvPr/>
        </p:nvGrpSpPr>
        <p:grpSpPr>
          <a:xfrm>
            <a:off x="0" y="5875028"/>
            <a:ext cx="9144000" cy="982972"/>
            <a:chOff x="-1" y="25929003"/>
            <a:chExt cx="42803765" cy="4338272"/>
          </a:xfrm>
        </p:grpSpPr>
        <p:grpSp>
          <p:nvGrpSpPr>
            <p:cNvPr id="68" name="Group 67"/>
            <p:cNvGrpSpPr/>
            <p:nvPr/>
          </p:nvGrpSpPr>
          <p:grpSpPr>
            <a:xfrm>
              <a:off x="-1" y="26257877"/>
              <a:ext cx="42803764" cy="4009398"/>
              <a:chOff x="21287232" y="26257877"/>
              <a:chExt cx="42803764" cy="4009398"/>
            </a:xfrm>
          </p:grpSpPr>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79363" y="26257877"/>
                <a:ext cx="24323968" cy="2912992"/>
              </a:xfrm>
              <a:prstGeom prst="rect">
                <a:avLst/>
              </a:prstGeom>
            </p:spPr>
          </p:pic>
          <p:sp>
            <p:nvSpPr>
              <p:cNvPr id="75" name="Rectangle 74"/>
              <p:cNvSpPr/>
              <p:nvPr/>
            </p:nvSpPr>
            <p:spPr>
              <a:xfrm>
                <a:off x="21287232" y="29041344"/>
                <a:ext cx="42803764" cy="1225931"/>
              </a:xfrm>
              <a:prstGeom prst="rect">
                <a:avLst/>
              </a:prstGeom>
              <a:solidFill>
                <a:srgbClr val="497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6" name="TextBox 75"/>
              <p:cNvSpPr txBox="1"/>
              <p:nvPr/>
            </p:nvSpPr>
            <p:spPr>
              <a:xfrm>
                <a:off x="38879364" y="29170870"/>
                <a:ext cx="24323969" cy="1086678"/>
              </a:xfrm>
              <a:prstGeom prst="rect">
                <a:avLst/>
              </a:prstGeom>
              <a:noFill/>
            </p:spPr>
            <p:txBody>
              <a:bodyPr wrap="square" rtlCol="0">
                <a:spAutoFit/>
              </a:bodyPr>
              <a:lstStyle/>
              <a:p>
                <a:pPr algn="ctr"/>
                <a:r>
                  <a:rPr lang="en-IN" sz="1000" b="1" i="1" dirty="0">
                    <a:solidFill>
                      <a:schemeClr val="bg1"/>
                    </a:solidFill>
                  </a:rPr>
                  <a:t>Leveraging legumes to combat poverty, hunger, malnutrition and environmental degradation</a:t>
                </a:r>
              </a:p>
            </p:txBody>
          </p:sp>
        </p:grpSp>
        <p:grpSp>
          <p:nvGrpSpPr>
            <p:cNvPr id="69" name="Group 68"/>
            <p:cNvGrpSpPr/>
            <p:nvPr/>
          </p:nvGrpSpPr>
          <p:grpSpPr>
            <a:xfrm>
              <a:off x="0" y="25929003"/>
              <a:ext cx="42803764" cy="2339737"/>
              <a:chOff x="651539" y="26980065"/>
              <a:chExt cx="38621659" cy="2339737"/>
            </a:xfrm>
          </p:grpSpPr>
          <p:sp>
            <p:nvSpPr>
              <p:cNvPr id="71" name="Date Placeholder 3"/>
              <p:cNvSpPr txBox="1">
                <a:spLocks/>
              </p:cNvSpPr>
              <p:nvPr/>
            </p:nvSpPr>
            <p:spPr>
              <a:xfrm>
                <a:off x="3284824" y="28316970"/>
                <a:ext cx="13723155" cy="1002832"/>
              </a:xfrm>
              <a:prstGeom prst="rect">
                <a:avLst/>
              </a:prstGeom>
            </p:spPr>
            <p:txBody>
              <a:bodyPr vert="horz" lIns="0" tIns="0" rIns="0" bIns="0" rtlCol="0" anchor="t" anchorCtr="0"/>
              <a:lstStyle>
                <a:defPPr>
                  <a:defRPr lang="en-US"/>
                </a:defPPr>
                <a:lvl1pPr marL="0" algn="l" defTabSz="4175882" rtl="0" eaLnBrk="1" latinLnBrk="0" hangingPunct="1">
                  <a:defRPr sz="4400" kern="1200">
                    <a:solidFill>
                      <a:schemeClr val="bg1"/>
                    </a:solidFill>
                    <a:latin typeface="+mn-lt"/>
                    <a:ea typeface="+mn-ea"/>
                    <a:cs typeface="+mn-cs"/>
                  </a:defRPr>
                </a:lvl1pPr>
                <a:lvl2pPr marL="2087941" algn="l" defTabSz="4175882" rtl="0" eaLnBrk="1" latinLnBrk="0" hangingPunct="1">
                  <a:defRPr sz="8220" kern="1200">
                    <a:solidFill>
                      <a:schemeClr val="tx1"/>
                    </a:solidFill>
                    <a:latin typeface="+mn-lt"/>
                    <a:ea typeface="+mn-ea"/>
                    <a:cs typeface="+mn-cs"/>
                  </a:defRPr>
                </a:lvl2pPr>
                <a:lvl3pPr marL="4175882" algn="l" defTabSz="4175882" rtl="0" eaLnBrk="1" latinLnBrk="0" hangingPunct="1">
                  <a:defRPr sz="8220" kern="1200">
                    <a:solidFill>
                      <a:schemeClr val="tx1"/>
                    </a:solidFill>
                    <a:latin typeface="+mn-lt"/>
                    <a:ea typeface="+mn-ea"/>
                    <a:cs typeface="+mn-cs"/>
                  </a:defRPr>
                </a:lvl3pPr>
                <a:lvl4pPr marL="6263823" algn="l" defTabSz="4175882" rtl="0" eaLnBrk="1" latinLnBrk="0" hangingPunct="1">
                  <a:defRPr sz="8220" kern="1200">
                    <a:solidFill>
                      <a:schemeClr val="tx1"/>
                    </a:solidFill>
                    <a:latin typeface="+mn-lt"/>
                    <a:ea typeface="+mn-ea"/>
                    <a:cs typeface="+mn-cs"/>
                  </a:defRPr>
                </a:lvl4pPr>
                <a:lvl5pPr marL="8351764" algn="l" defTabSz="4175882" rtl="0" eaLnBrk="1" latinLnBrk="0" hangingPunct="1">
                  <a:defRPr sz="8220" kern="1200">
                    <a:solidFill>
                      <a:schemeClr val="tx1"/>
                    </a:solidFill>
                    <a:latin typeface="+mn-lt"/>
                    <a:ea typeface="+mn-ea"/>
                    <a:cs typeface="+mn-cs"/>
                  </a:defRPr>
                </a:lvl5pPr>
                <a:lvl6pPr marL="10439705" algn="l" defTabSz="4175882" rtl="0" eaLnBrk="1" latinLnBrk="0" hangingPunct="1">
                  <a:defRPr sz="8220" kern="1200">
                    <a:solidFill>
                      <a:schemeClr val="tx1"/>
                    </a:solidFill>
                    <a:latin typeface="+mn-lt"/>
                    <a:ea typeface="+mn-ea"/>
                    <a:cs typeface="+mn-cs"/>
                  </a:defRPr>
                </a:lvl6pPr>
                <a:lvl7pPr marL="12527646" algn="l" defTabSz="4175882" rtl="0" eaLnBrk="1" latinLnBrk="0" hangingPunct="1">
                  <a:defRPr sz="8220" kern="1200">
                    <a:solidFill>
                      <a:schemeClr val="tx1"/>
                    </a:solidFill>
                    <a:latin typeface="+mn-lt"/>
                    <a:ea typeface="+mn-ea"/>
                    <a:cs typeface="+mn-cs"/>
                  </a:defRPr>
                </a:lvl7pPr>
                <a:lvl8pPr marL="14615587" algn="l" defTabSz="4175882" rtl="0" eaLnBrk="1" latinLnBrk="0" hangingPunct="1">
                  <a:defRPr sz="8220" kern="1200">
                    <a:solidFill>
                      <a:schemeClr val="tx1"/>
                    </a:solidFill>
                    <a:latin typeface="+mn-lt"/>
                    <a:ea typeface="+mn-ea"/>
                    <a:cs typeface="+mn-cs"/>
                  </a:defRPr>
                </a:lvl8pPr>
                <a:lvl9pPr marL="16703528" algn="l" defTabSz="4175882" rtl="0" eaLnBrk="1" latinLnBrk="0" hangingPunct="1">
                  <a:defRPr sz="8220" kern="1200">
                    <a:solidFill>
                      <a:schemeClr val="tx1"/>
                    </a:solidFill>
                    <a:latin typeface="+mn-lt"/>
                    <a:ea typeface="+mn-ea"/>
                    <a:cs typeface="+mn-cs"/>
                  </a:defRPr>
                </a:lvl9pPr>
              </a:lstStyle>
              <a:p>
                <a:r>
                  <a:rPr lang="en-US" sz="800" baseline="30000" dirty="0">
                    <a:solidFill>
                      <a:schemeClr val="tx1"/>
                    </a:solidFill>
                  </a:rPr>
                  <a:t>1</a:t>
                </a:r>
                <a:r>
                  <a:rPr lang="en-US" sz="800" dirty="0">
                    <a:solidFill>
                      <a:schemeClr val="tx1"/>
                    </a:solidFill>
                  </a:rPr>
                  <a:t>IITA, </a:t>
                </a:r>
                <a:r>
                  <a:rPr lang="en-US" sz="800" baseline="30000" dirty="0">
                    <a:solidFill>
                      <a:schemeClr val="tx1"/>
                    </a:solidFill>
                  </a:rPr>
                  <a:t>2</a:t>
                </a:r>
                <a:r>
                  <a:rPr lang="en-US" sz="800" dirty="0">
                    <a:solidFill>
                      <a:schemeClr val="tx1"/>
                    </a:solidFill>
                  </a:rPr>
                  <a:t>ICARDA, </a:t>
                </a:r>
                <a:r>
                  <a:rPr lang="en-US" sz="800" baseline="30000" dirty="0">
                    <a:solidFill>
                      <a:schemeClr val="tx1"/>
                    </a:solidFill>
                  </a:rPr>
                  <a:t>3</a:t>
                </a:r>
                <a:r>
                  <a:rPr lang="en-US" sz="800" dirty="0">
                    <a:solidFill>
                      <a:schemeClr val="tx1"/>
                    </a:solidFill>
                  </a:rPr>
                  <a:t>ICRISAT, </a:t>
                </a:r>
                <a:r>
                  <a:rPr lang="en-US" sz="800" baseline="30000" dirty="0">
                    <a:solidFill>
                      <a:schemeClr val="tx1"/>
                    </a:solidFill>
                  </a:rPr>
                  <a:t>4</a:t>
                </a:r>
                <a:r>
                  <a:rPr lang="en-US" sz="800" dirty="0">
                    <a:solidFill>
                      <a:schemeClr val="tx1"/>
                    </a:solidFill>
                  </a:rPr>
                  <a:t>INERA, </a:t>
                </a:r>
                <a:r>
                  <a:rPr lang="en-US" sz="800" baseline="30000" dirty="0">
                    <a:solidFill>
                      <a:schemeClr val="tx1"/>
                    </a:solidFill>
                  </a:rPr>
                  <a:t>5</a:t>
                </a:r>
                <a:r>
                  <a:rPr lang="en-US" sz="800" dirty="0">
                    <a:solidFill>
                      <a:schemeClr val="tx1"/>
                    </a:solidFill>
                  </a:rPr>
                  <a:t>INRAN, </a:t>
                </a:r>
                <a:r>
                  <a:rPr lang="en-US" sz="800" baseline="30000" dirty="0">
                    <a:solidFill>
                      <a:schemeClr val="tx1"/>
                    </a:solidFill>
                  </a:rPr>
                  <a:t>6</a:t>
                </a:r>
                <a:r>
                  <a:rPr lang="en-US" sz="800" dirty="0">
                    <a:solidFill>
                      <a:schemeClr val="tx1"/>
                    </a:solidFill>
                  </a:rPr>
                  <a:t>WorldVeg, </a:t>
                </a:r>
                <a:r>
                  <a:rPr lang="en-US" sz="800" baseline="30000" dirty="0">
                    <a:solidFill>
                      <a:schemeClr val="tx1"/>
                    </a:solidFill>
                  </a:rPr>
                  <a:t>7</a:t>
                </a:r>
                <a:r>
                  <a:rPr lang="en-US" sz="800" dirty="0">
                    <a:solidFill>
                      <a:schemeClr val="tx1"/>
                    </a:solidFill>
                  </a:rPr>
                  <a:t>MSU</a:t>
                </a:r>
              </a:p>
              <a:p>
                <a:r>
                  <a:rPr lang="en-US" sz="800" i="1" dirty="0">
                    <a:solidFill>
                      <a:schemeClr val="tx1"/>
                    </a:solidFill>
                  </a:rPr>
                  <a:t>We gratefully acknowledge financial support by USAID Feed the Future Legume Innovation Lab and the Bill and Melinda Gates Foundation</a:t>
                </a:r>
              </a:p>
            </p:txBody>
          </p:sp>
          <p:cxnSp>
            <p:nvCxnSpPr>
              <p:cNvPr id="72" name="Straight Connector 71"/>
              <p:cNvCxnSpPr/>
              <p:nvPr/>
            </p:nvCxnSpPr>
            <p:spPr>
              <a:xfrm>
                <a:off x="651539" y="26980065"/>
                <a:ext cx="38621659" cy="0"/>
              </a:xfrm>
              <a:prstGeom prst="line">
                <a:avLst/>
              </a:prstGeom>
              <a:ln w="76200">
                <a:solidFill>
                  <a:srgbClr val="49742A"/>
                </a:solidFill>
              </a:ln>
            </p:spPr>
            <p:style>
              <a:lnRef idx="1">
                <a:schemeClr val="accent1"/>
              </a:lnRef>
              <a:fillRef idx="0">
                <a:schemeClr val="accent1"/>
              </a:fillRef>
              <a:effectRef idx="0">
                <a:schemeClr val="accent1"/>
              </a:effectRef>
              <a:fontRef idx="minor">
                <a:schemeClr val="tx1"/>
              </a:fontRef>
            </p:style>
          </p:cxnSp>
        </p:grpSp>
        <p:sp>
          <p:nvSpPr>
            <p:cNvPr id="70" name="Rectangle 69"/>
            <p:cNvSpPr/>
            <p:nvPr/>
          </p:nvSpPr>
          <p:spPr>
            <a:xfrm>
              <a:off x="2743199" y="26018794"/>
              <a:ext cx="14570726" cy="1494182"/>
            </a:xfrm>
            <a:prstGeom prst="rect">
              <a:avLst/>
            </a:prstGeom>
          </p:spPr>
          <p:txBody>
            <a:bodyPr wrap="square">
              <a:spAutoFit/>
            </a:bodyPr>
            <a:lstStyle/>
            <a:p>
              <a:r>
                <a:rPr lang="en-US" sz="800" b="1" dirty="0"/>
                <a:t>Manuele Tamò</a:t>
              </a:r>
              <a:r>
                <a:rPr lang="en-US" sz="800" b="1" baseline="30000" dirty="0"/>
                <a:t>1</a:t>
              </a:r>
              <a:r>
                <a:rPr lang="en-US" sz="800" b="1" dirty="0"/>
                <a:t>,</a:t>
              </a:r>
              <a:r>
                <a:rPr lang="en-US" sz="800" dirty="0"/>
                <a:t> Mustapha El-Bouhssini</a:t>
              </a:r>
              <a:r>
                <a:rPr lang="en-US" sz="800" b="1" baseline="30000" dirty="0"/>
                <a:t>2</a:t>
              </a:r>
              <a:r>
                <a:rPr lang="en-US" sz="800" dirty="0"/>
                <a:t>, Hari Sharma</a:t>
              </a:r>
              <a:r>
                <a:rPr lang="en-US" sz="800" b="1" baseline="30000" dirty="0"/>
                <a:t>3</a:t>
              </a:r>
              <a:r>
                <a:rPr lang="en-US" sz="800" dirty="0"/>
                <a:t>, Clementine Dabire</a:t>
              </a:r>
              <a:r>
                <a:rPr lang="en-US" sz="800" b="1" baseline="30000" dirty="0"/>
                <a:t>4</a:t>
              </a:r>
              <a:r>
                <a:rPr lang="en-US" sz="800" dirty="0"/>
                <a:t>, Ibrahim Baoua</a:t>
              </a:r>
              <a:r>
                <a:rPr lang="en-US" sz="800" b="1" baseline="30000" dirty="0"/>
                <a:t>5</a:t>
              </a:r>
              <a:r>
                <a:rPr lang="en-US" sz="800" dirty="0"/>
                <a:t>, Srinivasan Ramasamy</a:t>
              </a:r>
              <a:r>
                <a:rPr lang="en-US" sz="800" b="1" baseline="30000" dirty="0"/>
                <a:t>6</a:t>
              </a:r>
              <a:r>
                <a:rPr lang="en-US" sz="800" dirty="0"/>
                <a:t>, Barry Pittendrigh</a:t>
              </a:r>
              <a:r>
                <a:rPr lang="en-US" sz="800" b="1" baseline="30000" dirty="0"/>
                <a:t>7</a:t>
              </a:r>
              <a:endParaRPr lang="en-US" sz="800" dirty="0"/>
            </a:p>
          </p:txBody>
        </p:sp>
      </p:grpSp>
      <p:sp>
        <p:nvSpPr>
          <p:cNvPr id="42" name="Rectangle 41"/>
          <p:cNvSpPr/>
          <p:nvPr/>
        </p:nvSpPr>
        <p:spPr>
          <a:xfrm>
            <a:off x="2042551" y="2345814"/>
            <a:ext cx="2529449" cy="1589134"/>
          </a:xfrm>
          <a:prstGeom prst="rect">
            <a:avLst/>
          </a:prstGeom>
          <a:solidFill>
            <a:srgbClr val="49742A">
              <a:alpha val="20000"/>
            </a:srgbClr>
          </a:solidFill>
          <a:ln w="50800" cmpd="sng">
            <a:solidFill>
              <a:srgbClr val="49742A"/>
            </a:solidFill>
          </a:ln>
        </p:spPr>
        <p:style>
          <a:lnRef idx="2">
            <a:schemeClr val="accent1">
              <a:shade val="50000"/>
            </a:schemeClr>
          </a:lnRef>
          <a:fillRef idx="1">
            <a:schemeClr val="accent1"/>
          </a:fillRef>
          <a:effectRef idx="0">
            <a:schemeClr val="accent1"/>
          </a:effectRef>
          <a:fontRef idx="minor">
            <a:schemeClr val="lt1"/>
          </a:fontRef>
        </p:style>
        <p:txBody>
          <a:bodyPr lIns="20016" tIns="15761" rIns="20016" bIns="15761" rtlCol="0" anchor="t" anchorCtr="0"/>
          <a:lstStyle/>
          <a:p>
            <a:pPr>
              <a:spcBef>
                <a:spcPct val="0"/>
              </a:spcBef>
            </a:pPr>
            <a:r>
              <a:rPr lang="en-US" sz="1000" b="1" dirty="0">
                <a:solidFill>
                  <a:srgbClr val="49742A"/>
                </a:solidFill>
              </a:rPr>
              <a:t>INTRODUCTION</a:t>
            </a:r>
            <a:r>
              <a:rPr lang="en-US" sz="1000" dirty="0">
                <a:solidFill>
                  <a:schemeClr val="bg1">
                    <a:lumMod val="50000"/>
                  </a:schemeClr>
                </a:solidFill>
              </a:rPr>
              <a:t> </a:t>
            </a:r>
          </a:p>
          <a:p>
            <a:pPr marL="125101" indent="-125101">
              <a:spcBef>
                <a:spcPct val="0"/>
              </a:spcBef>
              <a:buFont typeface="Arial" panose="020B0604020202020204" pitchFamily="34" charset="0"/>
              <a:buChar char="•"/>
            </a:pPr>
            <a:r>
              <a:rPr lang="en-GB" altLang="en-US" sz="800" dirty="0">
                <a:solidFill>
                  <a:schemeClr val="tx1"/>
                </a:solidFill>
              </a:rPr>
              <a:t>Cowpea, the most important grain legume in West Africa, </a:t>
            </a:r>
          </a:p>
          <a:p>
            <a:pPr marL="125101" indent="-125101">
              <a:spcBef>
                <a:spcPct val="0"/>
              </a:spcBef>
              <a:buFont typeface="Arial" panose="020B0604020202020204" pitchFamily="34" charset="0"/>
              <a:buChar char="•"/>
            </a:pPr>
            <a:r>
              <a:rPr lang="en-US" altLang="en-US" sz="800" dirty="0">
                <a:solidFill>
                  <a:schemeClr val="tx1"/>
                </a:solidFill>
              </a:rPr>
              <a:t>estimated average production loss of 3.8 million tons due to insect pests,  resulting in ca. 3 billion USD losses every year</a:t>
            </a:r>
          </a:p>
          <a:p>
            <a:pPr marL="125101" indent="-125101">
              <a:spcBef>
                <a:spcPct val="0"/>
              </a:spcBef>
              <a:buFont typeface="Arial" panose="020B0604020202020204" pitchFamily="34" charset="0"/>
              <a:buChar char="•"/>
            </a:pPr>
            <a:r>
              <a:rPr lang="en-US" altLang="en-US" sz="800" dirty="0">
                <a:solidFill>
                  <a:schemeClr val="tx1"/>
                </a:solidFill>
              </a:rPr>
              <a:t>Pesticide issues: policy, health impact on farmer/sprayer, consumer, environment</a:t>
            </a:r>
          </a:p>
          <a:p>
            <a:pPr lvl="0" algn="just"/>
            <a:endParaRPr lang="en-IN" sz="900" b="1" i="1" dirty="0">
              <a:solidFill>
                <a:schemeClr val="bg1">
                  <a:lumMod val="50000"/>
                </a:schemeClr>
              </a:solidFill>
            </a:endParaRPr>
          </a:p>
          <a:p>
            <a:pPr algn="just"/>
            <a:endParaRPr lang="en-IN" sz="800" dirty="0">
              <a:solidFill>
                <a:schemeClr val="bg1">
                  <a:lumMod val="50000"/>
                </a:schemeClr>
              </a:solidFill>
            </a:endParaRPr>
          </a:p>
        </p:txBody>
      </p:sp>
      <p:sp>
        <p:nvSpPr>
          <p:cNvPr id="43" name="Rectangle 42"/>
          <p:cNvSpPr/>
          <p:nvPr/>
        </p:nvSpPr>
        <p:spPr>
          <a:xfrm>
            <a:off x="4580713" y="883735"/>
            <a:ext cx="4264551" cy="3544543"/>
          </a:xfrm>
          <a:prstGeom prst="rect">
            <a:avLst/>
          </a:prstGeom>
          <a:solidFill>
            <a:schemeClr val="accent3">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0016" tIns="10008" rIns="20016" bIns="10008" rtlCol="0" anchor="ctr"/>
          <a:lstStyle/>
          <a:p>
            <a:pPr algn="ctr"/>
            <a:endParaRPr lang="en-IN"/>
          </a:p>
        </p:txBody>
      </p:sp>
      <p:sp>
        <p:nvSpPr>
          <p:cNvPr id="44" name="Rectangle 43"/>
          <p:cNvSpPr/>
          <p:nvPr/>
        </p:nvSpPr>
        <p:spPr>
          <a:xfrm>
            <a:off x="4618414" y="5217960"/>
            <a:ext cx="4250085" cy="596932"/>
          </a:xfrm>
          <a:prstGeom prst="rect">
            <a:avLst/>
          </a:prstGeom>
          <a:solidFill>
            <a:srgbClr val="49742A">
              <a:alpha val="25000"/>
            </a:srgbClr>
          </a:solidFill>
          <a:ln>
            <a:solidFill>
              <a:srgbClr val="49742A"/>
            </a:solidFill>
          </a:ln>
        </p:spPr>
        <p:style>
          <a:lnRef idx="2">
            <a:schemeClr val="accent1">
              <a:shade val="50000"/>
            </a:schemeClr>
          </a:lnRef>
          <a:fillRef idx="1">
            <a:schemeClr val="accent1"/>
          </a:fillRef>
          <a:effectRef idx="0">
            <a:schemeClr val="accent1"/>
          </a:effectRef>
          <a:fontRef idx="minor">
            <a:schemeClr val="lt1"/>
          </a:fontRef>
        </p:style>
        <p:txBody>
          <a:bodyPr lIns="20016" tIns="10008" rIns="20016" bIns="10008" rtlCol="0" anchor="ctr"/>
          <a:lstStyle/>
          <a:p>
            <a:pPr algn="ctr"/>
            <a:endParaRPr lang="en-IN"/>
          </a:p>
        </p:txBody>
      </p:sp>
      <p:sp>
        <p:nvSpPr>
          <p:cNvPr id="46" name="Rectangle 45"/>
          <p:cNvSpPr/>
          <p:nvPr/>
        </p:nvSpPr>
        <p:spPr>
          <a:xfrm>
            <a:off x="225711" y="3952119"/>
            <a:ext cx="4340479" cy="1832756"/>
          </a:xfrm>
          <a:prstGeom prst="rect">
            <a:avLst/>
          </a:prstGeom>
          <a:solidFill>
            <a:srgbClr val="49742A">
              <a:alpha val="30000"/>
            </a:srgbClr>
          </a:solidFill>
          <a:ln w="47625"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0016" tIns="10008" rIns="20016" bIns="10008" rtlCol="0" anchor="t" anchorCtr="0"/>
          <a:lstStyle/>
          <a:p>
            <a:pPr algn="ctr"/>
            <a:endParaRPr lang="en-IN" sz="800" dirty="0">
              <a:solidFill>
                <a:schemeClr val="bg1">
                  <a:lumMod val="50000"/>
                </a:schemeClr>
              </a:solidFill>
            </a:endParaRPr>
          </a:p>
        </p:txBody>
      </p:sp>
      <p:sp>
        <p:nvSpPr>
          <p:cNvPr id="58" name="Rectangle 57"/>
          <p:cNvSpPr/>
          <p:nvPr/>
        </p:nvSpPr>
        <p:spPr>
          <a:xfrm>
            <a:off x="320678" y="4027223"/>
            <a:ext cx="1424528" cy="327988"/>
          </a:xfrm>
          <a:prstGeom prst="rect">
            <a:avLst/>
          </a:prstGeom>
        </p:spPr>
        <p:txBody>
          <a:bodyPr wrap="square" lIns="20016" tIns="10008" rIns="20016" bIns="10008">
            <a:spAutoFit/>
          </a:bodyPr>
          <a:lstStyle/>
          <a:p>
            <a:pPr algn="just"/>
            <a:r>
              <a:rPr lang="en-US" sz="1000" b="1" dirty="0">
                <a:solidFill>
                  <a:srgbClr val="49742A"/>
                </a:solidFill>
              </a:rPr>
              <a:t>MATERIALS AND METHODS</a:t>
            </a:r>
            <a:endParaRPr lang="en-IN" sz="900" b="1" i="1" dirty="0">
              <a:solidFill>
                <a:schemeClr val="bg1">
                  <a:lumMod val="50000"/>
                </a:schemeClr>
              </a:solidFill>
            </a:endParaRPr>
          </a:p>
        </p:txBody>
      </p:sp>
      <p:sp>
        <p:nvSpPr>
          <p:cNvPr id="59" name="Rectangle 58"/>
          <p:cNvSpPr/>
          <p:nvPr/>
        </p:nvSpPr>
        <p:spPr>
          <a:xfrm>
            <a:off x="6469641" y="918819"/>
            <a:ext cx="2300083" cy="1290124"/>
          </a:xfrm>
          <a:prstGeom prst="rect">
            <a:avLst/>
          </a:prstGeom>
        </p:spPr>
        <p:txBody>
          <a:bodyPr wrap="square" lIns="20016" tIns="10008" rIns="20016" bIns="10008">
            <a:spAutoFit/>
          </a:bodyPr>
          <a:lstStyle/>
          <a:p>
            <a:pPr algn="just"/>
            <a:r>
              <a:rPr lang="en-US" sz="1000" b="1" dirty="0">
                <a:solidFill>
                  <a:srgbClr val="49742A"/>
                </a:solidFill>
              </a:rPr>
              <a:t>RESULTS</a:t>
            </a:r>
            <a:r>
              <a:rPr lang="en-US" sz="1000" dirty="0"/>
              <a:t>  </a:t>
            </a:r>
          </a:p>
          <a:p>
            <a:pPr algn="just"/>
            <a:r>
              <a:rPr lang="en-US" altLang="en-US" sz="900" dirty="0">
                <a:latin typeface="Calibri" panose="020F0502020204030204" pitchFamily="34" charset="0"/>
              </a:rPr>
              <a:t>Biocontrol candidates were studied for their performance and ecological suitability to successfully establish in the new environment of West Africa (Table 1). Two of them, the parasitic wasps (parasitoids) </a:t>
            </a:r>
            <a:r>
              <a:rPr lang="en-US" altLang="en-US" sz="900" i="1" dirty="0" err="1">
                <a:latin typeface="Calibri" panose="020F0502020204030204" pitchFamily="34" charset="0"/>
              </a:rPr>
              <a:t>Therophilus</a:t>
            </a:r>
            <a:r>
              <a:rPr lang="en-US" altLang="en-US" sz="900" i="1" dirty="0">
                <a:latin typeface="Calibri" panose="020F0502020204030204" pitchFamily="34" charset="0"/>
              </a:rPr>
              <a:t> </a:t>
            </a:r>
            <a:r>
              <a:rPr lang="en-US" altLang="en-US" sz="900" i="1" dirty="0" err="1">
                <a:latin typeface="Calibri" panose="020F0502020204030204" pitchFamily="34" charset="0"/>
              </a:rPr>
              <a:t>javanus</a:t>
            </a:r>
            <a:r>
              <a:rPr lang="en-US" altLang="en-US" sz="900" i="1" dirty="0">
                <a:latin typeface="Calibri" panose="020F0502020204030204" pitchFamily="34" charset="0"/>
              </a:rPr>
              <a:t> </a:t>
            </a:r>
            <a:r>
              <a:rPr lang="en-US" altLang="en-US" sz="900" dirty="0">
                <a:latin typeface="Calibri" panose="020F0502020204030204" pitchFamily="34" charset="0"/>
              </a:rPr>
              <a:t>and </a:t>
            </a:r>
            <a:r>
              <a:rPr lang="en-US" altLang="en-US" sz="900" i="1" dirty="0" err="1">
                <a:latin typeface="Calibri" panose="020F0502020204030204" pitchFamily="34" charset="0"/>
              </a:rPr>
              <a:t>Phanerotoma</a:t>
            </a:r>
            <a:r>
              <a:rPr lang="en-US" altLang="en-US" sz="900" i="1" dirty="0">
                <a:latin typeface="Calibri" panose="020F0502020204030204" pitchFamily="34" charset="0"/>
              </a:rPr>
              <a:t> </a:t>
            </a:r>
            <a:r>
              <a:rPr lang="en-US" altLang="en-US" sz="900" i="1" dirty="0" err="1">
                <a:latin typeface="Calibri" panose="020F0502020204030204" pitchFamily="34" charset="0"/>
              </a:rPr>
              <a:t>syleptae</a:t>
            </a:r>
            <a:r>
              <a:rPr lang="en-US" altLang="en-US" sz="900" i="1" dirty="0">
                <a:latin typeface="Calibri" panose="020F0502020204030204" pitchFamily="34" charset="0"/>
              </a:rPr>
              <a:t>, </a:t>
            </a:r>
            <a:r>
              <a:rPr lang="en-US" altLang="en-US" sz="900" dirty="0">
                <a:latin typeface="Calibri" panose="020F0502020204030204" pitchFamily="34" charset="0"/>
              </a:rPr>
              <a:t>resulted to be the most suitable biocontrol agents and were subsequently mass-reared at IITA-Benin.</a:t>
            </a:r>
            <a:endParaRPr lang="en-US" altLang="en-US" sz="900" i="1" dirty="0">
              <a:latin typeface="Calibri" panose="020F0502020204030204" pitchFamily="34" charset="0"/>
            </a:endParaRPr>
          </a:p>
        </p:txBody>
      </p:sp>
      <p:sp>
        <p:nvSpPr>
          <p:cNvPr id="62" name="Rectangle 61"/>
          <p:cNvSpPr/>
          <p:nvPr/>
        </p:nvSpPr>
        <p:spPr>
          <a:xfrm>
            <a:off x="4665761" y="4448593"/>
            <a:ext cx="4163265" cy="1128207"/>
          </a:xfrm>
          <a:prstGeom prst="rect">
            <a:avLst/>
          </a:prstGeom>
        </p:spPr>
        <p:txBody>
          <a:bodyPr wrap="square" lIns="20016" tIns="10008" rIns="20016" bIns="10008">
            <a:spAutoFit/>
          </a:bodyPr>
          <a:lstStyle/>
          <a:p>
            <a:pPr defTabSz="646360">
              <a:defRPr/>
            </a:pPr>
            <a:r>
              <a:rPr lang="en-US" sz="800" b="1" dirty="0">
                <a:solidFill>
                  <a:srgbClr val="49742A"/>
                </a:solidFill>
              </a:rPr>
              <a:t>OUTLOOK</a:t>
            </a:r>
            <a:endParaRPr lang="en-US" sz="800" dirty="0"/>
          </a:p>
          <a:p>
            <a:r>
              <a:rPr lang="en-US" sz="800" dirty="0"/>
              <a:t>While this is still work in progress, we expect</a:t>
            </a:r>
            <a:r>
              <a:rPr lang="en-GB" sz="800" dirty="0"/>
              <a:t> released </a:t>
            </a:r>
            <a:r>
              <a:rPr lang="en-GB" sz="800" dirty="0" err="1"/>
              <a:t>parasitoids</a:t>
            </a:r>
            <a:r>
              <a:rPr lang="en-GB" sz="800" dirty="0"/>
              <a:t> to colonize both patches of wild host plants during the off season and cowpea field during the cropping season with an overall </a:t>
            </a:r>
            <a:r>
              <a:rPr lang="en-GB" sz="800" i="1" dirty="0"/>
              <a:t>M. </a:t>
            </a:r>
            <a:r>
              <a:rPr lang="en-GB" sz="800" i="1" dirty="0" err="1"/>
              <a:t>vitrata</a:t>
            </a:r>
            <a:r>
              <a:rPr lang="en-GB" sz="800" i="1" dirty="0"/>
              <a:t> </a:t>
            </a:r>
            <a:r>
              <a:rPr lang="en-GB" sz="800" dirty="0"/>
              <a:t>population reduction of 40-60% depending on agro-ecological region.</a:t>
            </a:r>
          </a:p>
          <a:p>
            <a:r>
              <a:rPr lang="en-GB" sz="800" dirty="0"/>
              <a:t>Integration of biological control with compatible IPM measures such as </a:t>
            </a:r>
            <a:r>
              <a:rPr lang="en-GB" sz="800" dirty="0" err="1"/>
              <a:t>Bt</a:t>
            </a:r>
            <a:r>
              <a:rPr lang="en-GB" sz="800" dirty="0"/>
              <a:t>-cowpea and bio-pesticides, and provide farmers with modern decision making tools (smartphone based ‘Farmer App’)</a:t>
            </a:r>
            <a:endParaRPr lang="en-GB" altLang="en-US" sz="800" dirty="0"/>
          </a:p>
          <a:p>
            <a:pPr defTabSz="646360">
              <a:defRPr/>
            </a:pPr>
            <a:r>
              <a:rPr lang="en-US" sz="800" dirty="0"/>
              <a:t>  </a:t>
            </a:r>
            <a:endParaRPr lang="en-US" sz="800" b="1" i="1" dirty="0">
              <a:solidFill>
                <a:schemeClr val="bg1">
                  <a:lumMod val="50000"/>
                </a:schemeClr>
              </a:solidFill>
            </a:endParaRPr>
          </a:p>
          <a:p>
            <a:pPr defTabSz="646360">
              <a:defRPr/>
            </a:pPr>
            <a:endParaRPr lang="en-US" sz="800" b="1" i="1" dirty="0">
              <a:solidFill>
                <a:schemeClr val="bg1">
                  <a:lumMod val="50000"/>
                </a:schemeClr>
              </a:solidFill>
            </a:endParaRPr>
          </a:p>
        </p:txBody>
      </p:sp>
      <p:sp>
        <p:nvSpPr>
          <p:cNvPr id="63" name="Slide Number Placeholder 5"/>
          <p:cNvSpPr txBox="1">
            <a:spLocks/>
          </p:cNvSpPr>
          <p:nvPr/>
        </p:nvSpPr>
        <p:spPr>
          <a:xfrm>
            <a:off x="4639264" y="5257416"/>
            <a:ext cx="4197126" cy="187583"/>
          </a:xfrm>
          <a:prstGeom prst="rect">
            <a:avLst/>
          </a:prstGeom>
        </p:spPr>
        <p:txBody>
          <a:bodyPr vert="horz" lIns="14154" tIns="7077" rIns="14154" bIns="7077" rtlCol="0" anchor="t"/>
          <a:lstStyle>
            <a:defPPr>
              <a:defRPr lang="en-U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a:lstStyle>
          <a:p>
            <a:pPr defTabSz="646360">
              <a:defRPr/>
            </a:pPr>
            <a:r>
              <a:rPr lang="en-US" sz="800" b="1" dirty="0">
                <a:solidFill>
                  <a:srgbClr val="49742A"/>
                </a:solidFill>
              </a:rPr>
              <a:t>REFERENCES</a:t>
            </a:r>
          </a:p>
          <a:p>
            <a:pPr>
              <a:spcBef>
                <a:spcPts val="131"/>
              </a:spcBef>
            </a:pPr>
            <a:r>
              <a:rPr lang="en-US" sz="500" dirty="0" err="1"/>
              <a:t>Tamò</a:t>
            </a:r>
            <a:r>
              <a:rPr lang="en-US" sz="500" dirty="0"/>
              <a:t>, M., Pittendrigh, B.R., Srinivasan, R., Miresmailli, S., Font, V., Blalock, B., , Agyekum, M., Donavan, C., Biaou, E. 2016. From biocontrol to precision-IPM in Africa: Challenges and opportunities. Invited paper at the International Congress of Entomology, Orlando, Florida, Sept 24-30, 2016 (abstract).</a:t>
            </a:r>
          </a:p>
          <a:p>
            <a:pPr>
              <a:spcBef>
                <a:spcPts val="131"/>
              </a:spcBef>
            </a:pPr>
            <a:r>
              <a:rPr lang="it-CH" sz="500" dirty="0"/>
              <a:t>Dannon E., Datinon, B., Srinivasan, R.,Toffa, J., Arodokoun, D., Pittendrigh, B.R., Tamò, M. 2016. </a:t>
            </a:r>
            <a:r>
              <a:rPr lang="en-US" sz="500" dirty="0"/>
              <a:t>Biological control: A non-obvious option for managing insect pests in cowpea. Invited paper at the International Congress of Entomology, Orlando, Florida, Sept 24-30, 2016 (abstract).</a:t>
            </a:r>
          </a:p>
          <a:p>
            <a:pPr defTabSz="646360">
              <a:defRPr/>
            </a:pPr>
            <a:endParaRPr lang="en-GB" sz="5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2" y="5964032"/>
            <a:ext cx="561782" cy="595851"/>
          </a:xfrm>
          <a:prstGeom prst="rect">
            <a:avLst/>
          </a:prstGeom>
        </p:spPr>
      </p:pic>
      <p:pic>
        <p:nvPicPr>
          <p:cNvPr id="29"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806" y="2350481"/>
            <a:ext cx="1794101" cy="157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31814" y="3244689"/>
            <a:ext cx="2521255" cy="648549"/>
          </a:xfrm>
          <a:prstGeom prst="rect">
            <a:avLst/>
          </a:prstGeom>
          <a:noFill/>
        </p:spPr>
        <p:txBody>
          <a:bodyPr wrap="square" lIns="20016" tIns="10008" rIns="20016" bIns="10008" rtlCol="0">
            <a:spAutoFit/>
          </a:bodyPr>
          <a:lstStyle/>
          <a:p>
            <a:pPr marL="125101" indent="-125101">
              <a:buFont typeface="Arial" panose="020B0604020202020204" pitchFamily="34" charset="0"/>
              <a:buChar char="•"/>
            </a:pPr>
            <a:r>
              <a:rPr lang="en-US" altLang="en-US" sz="800" dirty="0"/>
              <a:t>Case study of the legume pod borer, </a:t>
            </a:r>
            <a:r>
              <a:rPr lang="en-US" altLang="en-US" sz="800" i="1" dirty="0" err="1"/>
              <a:t>Maruca</a:t>
            </a:r>
            <a:r>
              <a:rPr lang="en-US" altLang="en-US" sz="800" i="1" dirty="0"/>
              <a:t> </a:t>
            </a:r>
            <a:r>
              <a:rPr lang="en-US" altLang="en-US" sz="800" i="1" dirty="0" err="1"/>
              <a:t>vitrata</a:t>
            </a:r>
            <a:r>
              <a:rPr lang="en-US" altLang="en-US" sz="800" i="1" dirty="0"/>
              <a:t>, </a:t>
            </a:r>
            <a:r>
              <a:rPr lang="en-US" altLang="en-US" sz="800" dirty="0"/>
              <a:t>causing alone 50-80% yield loss</a:t>
            </a:r>
          </a:p>
          <a:p>
            <a:pPr marL="125101" indent="-125101">
              <a:buFont typeface="Arial" panose="020B0604020202020204" pitchFamily="34" charset="0"/>
              <a:buChar char="•"/>
            </a:pPr>
            <a:r>
              <a:rPr lang="en-US" altLang="en-US" sz="800" dirty="0"/>
              <a:t>Natural enemies available in West Africa are poorly adapted to this pest</a:t>
            </a:r>
          </a:p>
          <a:p>
            <a:pPr marL="125101" indent="-125101">
              <a:buFont typeface="Arial" panose="020B0604020202020204" pitchFamily="34" charset="0"/>
              <a:buChar char="•"/>
            </a:pPr>
            <a:r>
              <a:rPr lang="en-US" altLang="en-US" sz="800" dirty="0"/>
              <a:t>New evidence for Asian origin of </a:t>
            </a:r>
            <a:r>
              <a:rPr lang="en-US" altLang="en-US" sz="800" i="1" dirty="0"/>
              <a:t>M. </a:t>
            </a:r>
            <a:r>
              <a:rPr lang="en-US" altLang="en-US" sz="800" i="1" dirty="0" err="1"/>
              <a:t>vitrata</a:t>
            </a:r>
            <a:endParaRPr lang="en-US" altLang="en-US" sz="800" dirty="0"/>
          </a:p>
        </p:txBody>
      </p:sp>
      <p:pic>
        <p:nvPicPr>
          <p:cNvPr id="31"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33947" t="44092" r="47905" b="29599"/>
          <a:stretch/>
        </p:blipFill>
        <p:spPr bwMode="auto">
          <a:xfrm>
            <a:off x="237713" y="3068251"/>
            <a:ext cx="831986" cy="85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20678" y="4257235"/>
            <a:ext cx="1540190" cy="1276177"/>
          </a:xfrm>
          <a:prstGeom prst="rect">
            <a:avLst/>
          </a:prstGeom>
          <a:noFill/>
        </p:spPr>
        <p:txBody>
          <a:bodyPr wrap="square" lIns="20016" tIns="10008" rIns="20016" bIns="10008" rtlCol="0">
            <a:spAutoFit/>
          </a:bodyPr>
          <a:lstStyle/>
          <a:p>
            <a:r>
              <a:rPr lang="en-US" sz="800" dirty="0"/>
              <a:t>Collaborative studies have indicated a much higher diversity of natural enemies of </a:t>
            </a:r>
            <a:r>
              <a:rPr lang="en-US" sz="800" i="1" dirty="0"/>
              <a:t>M. </a:t>
            </a:r>
            <a:r>
              <a:rPr lang="en-US" sz="800" i="1" dirty="0" err="1"/>
              <a:t>vitrata</a:t>
            </a:r>
            <a:r>
              <a:rPr lang="en-US" sz="800" i="1" dirty="0"/>
              <a:t> </a:t>
            </a:r>
            <a:r>
              <a:rPr lang="en-US" sz="800" dirty="0"/>
              <a:t>in tropical Asia. Two hymenopteran parasitoids, </a:t>
            </a:r>
            <a:r>
              <a:rPr lang="en-US" sz="800" i="1" dirty="0" err="1"/>
              <a:t>Therophilus</a:t>
            </a:r>
            <a:r>
              <a:rPr lang="en-US" sz="800" i="1" dirty="0"/>
              <a:t> </a:t>
            </a:r>
            <a:r>
              <a:rPr lang="en-US" sz="800" i="1" dirty="0" err="1"/>
              <a:t>javanus</a:t>
            </a:r>
            <a:r>
              <a:rPr lang="en-US" sz="800" i="1" dirty="0"/>
              <a:t> </a:t>
            </a:r>
            <a:r>
              <a:rPr lang="en-US" sz="800" dirty="0"/>
              <a:t>and </a:t>
            </a:r>
            <a:r>
              <a:rPr lang="en-US" sz="800" i="1" dirty="0" err="1"/>
              <a:t>Phanerotoma</a:t>
            </a:r>
            <a:r>
              <a:rPr lang="en-US" sz="800" i="1" dirty="0"/>
              <a:t> </a:t>
            </a:r>
            <a:r>
              <a:rPr lang="en-US" sz="800" i="1" dirty="0" err="1"/>
              <a:t>syleptae</a:t>
            </a:r>
            <a:r>
              <a:rPr lang="en-US" sz="800" i="1" dirty="0"/>
              <a:t> </a:t>
            </a:r>
            <a:r>
              <a:rPr lang="en-US" sz="800" dirty="0"/>
              <a:t>have showed superior performance with regard to local parasitoids. They are assessed using the ‘biocontrol pipeline’ approach.</a:t>
            </a:r>
          </a:p>
        </p:txBody>
      </p:sp>
      <p:pic>
        <p:nvPicPr>
          <p:cNvPr id="33" name="Picture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8194" y="3962815"/>
            <a:ext cx="2608847" cy="178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l="22118" t="20210" r="26850" b="24718"/>
          <a:stretch/>
        </p:blipFill>
        <p:spPr>
          <a:xfrm>
            <a:off x="8201696" y="124564"/>
            <a:ext cx="634694" cy="736165"/>
          </a:xfrm>
          <a:prstGeom prst="rect">
            <a:avLst/>
          </a:prstGeom>
        </p:spPr>
      </p:pic>
      <p:pic>
        <p:nvPicPr>
          <p:cNvPr id="35" name="Picture 14" descr="http://avrdc.org/wp-content/uploads/2012/06/AVRDClogo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1319" y="194590"/>
            <a:ext cx="551749" cy="59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39201" y="135965"/>
            <a:ext cx="655056" cy="72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43510" y="85815"/>
            <a:ext cx="589304" cy="7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0908" y="210100"/>
            <a:ext cx="467587" cy="48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82641" y="943370"/>
            <a:ext cx="1402807" cy="101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39"/>
          <p:cNvSpPr/>
          <p:nvPr/>
        </p:nvSpPr>
        <p:spPr>
          <a:xfrm>
            <a:off x="6469641" y="2248399"/>
            <a:ext cx="2300083" cy="997231"/>
          </a:xfrm>
          <a:prstGeom prst="rect">
            <a:avLst/>
          </a:prstGeom>
        </p:spPr>
        <p:txBody>
          <a:bodyPr wrap="square" lIns="20016" tIns="10008" rIns="20016" bIns="10008">
            <a:spAutoFit/>
          </a:bodyPr>
          <a:lstStyle/>
          <a:p>
            <a:pPr algn="just"/>
            <a:r>
              <a:rPr lang="en-US" altLang="en-US" sz="900" dirty="0">
                <a:latin typeface="Calibri" panose="020F0502020204030204" pitchFamily="34" charset="0"/>
              </a:rPr>
              <a:t>After 2 years of confined testing, experimental releases of the parasitic wasps covering most of Western Benin and Burkina Faso were carried out together with local farming communities, and were preceded by sensitization campaigns. A total of over 50’000 parasitoids have been released so far, and releases are still going on.</a:t>
            </a:r>
            <a:endParaRPr lang="en-US" altLang="en-US" sz="900" i="1" dirty="0">
              <a:latin typeface="Calibri" panose="020F0502020204030204" pitchFamily="34" charset="0"/>
            </a:endParaRPr>
          </a:p>
        </p:txBody>
      </p:sp>
      <p:pic>
        <p:nvPicPr>
          <p:cNvPr id="41" name="Picture 40"/>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34887" y="937592"/>
            <a:ext cx="635978" cy="10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8" name="Table 47"/>
          <p:cNvGraphicFramePr>
            <a:graphicFrameLocks noGrp="1"/>
          </p:cNvGraphicFramePr>
          <p:nvPr>
            <p:extLst>
              <p:ext uri="{D42A27DB-BD31-4B8C-83A1-F6EECF244321}">
                <p14:modId xmlns:p14="http://schemas.microsoft.com/office/powerpoint/2010/main" val="71643705"/>
              </p:ext>
            </p:extLst>
          </p:nvPr>
        </p:nvGraphicFramePr>
        <p:xfrm>
          <a:off x="4682641" y="2345814"/>
          <a:ext cx="1729790" cy="1050188"/>
        </p:xfrm>
        <a:graphic>
          <a:graphicData uri="http://schemas.openxmlformats.org/drawingml/2006/table">
            <a:tbl>
              <a:tblPr firstRow="1" firstCol="1" bandRow="1">
                <a:tableStyleId>{5C22544A-7EE6-4342-B048-85BDC9FD1C3A}</a:tableStyleId>
              </a:tblPr>
              <a:tblGrid>
                <a:gridCol w="823585">
                  <a:extLst>
                    <a:ext uri="{9D8B030D-6E8A-4147-A177-3AD203B41FA5}">
                      <a16:colId xmlns:a16="http://schemas.microsoft.com/office/drawing/2014/main" xmlns="" val="20000"/>
                    </a:ext>
                  </a:extLst>
                </a:gridCol>
                <a:gridCol w="470352">
                  <a:extLst>
                    <a:ext uri="{9D8B030D-6E8A-4147-A177-3AD203B41FA5}">
                      <a16:colId xmlns:a16="http://schemas.microsoft.com/office/drawing/2014/main" xmlns="" val="20001"/>
                    </a:ext>
                  </a:extLst>
                </a:gridCol>
                <a:gridCol w="435853">
                  <a:extLst>
                    <a:ext uri="{9D8B030D-6E8A-4147-A177-3AD203B41FA5}">
                      <a16:colId xmlns:a16="http://schemas.microsoft.com/office/drawing/2014/main" xmlns="" val="20002"/>
                    </a:ext>
                  </a:extLst>
                </a:gridCol>
              </a:tblGrid>
              <a:tr h="508296">
                <a:tc>
                  <a:txBody>
                    <a:bodyPr/>
                    <a:lstStyle/>
                    <a:p>
                      <a:pPr>
                        <a:lnSpc>
                          <a:spcPct val="115000"/>
                        </a:lnSpc>
                        <a:spcAft>
                          <a:spcPts val="0"/>
                        </a:spcAft>
                      </a:pPr>
                      <a:r>
                        <a:rPr lang="en-GB" sz="700" b="0" dirty="0">
                          <a:solidFill>
                            <a:srgbClr val="0000FF"/>
                          </a:solidFill>
                          <a:effectLst/>
                        </a:rPr>
                        <a:t>Species</a:t>
                      </a:r>
                      <a:endParaRPr lang="en-GB" sz="700" b="0" dirty="0">
                        <a:solidFill>
                          <a:srgbClr val="0000FF"/>
                        </a:solidFill>
                        <a:effectLst/>
                        <a:latin typeface="Calibri"/>
                        <a:ea typeface="Calibri"/>
                        <a:cs typeface="Times New Roman"/>
                      </a:endParaRPr>
                    </a:p>
                  </a:txBody>
                  <a:tcPr marL="14649" marR="14649" marT="0" marB="0"/>
                </a:tc>
                <a:tc>
                  <a:txBody>
                    <a:bodyPr/>
                    <a:lstStyle/>
                    <a:p>
                      <a:pPr>
                        <a:lnSpc>
                          <a:spcPct val="115000"/>
                        </a:lnSpc>
                        <a:spcAft>
                          <a:spcPts val="0"/>
                        </a:spcAft>
                      </a:pPr>
                      <a:r>
                        <a:rPr lang="fr-FR" sz="700" dirty="0" err="1">
                          <a:solidFill>
                            <a:srgbClr val="0000FF"/>
                          </a:solidFill>
                          <a:effectLst/>
                        </a:rPr>
                        <a:t>Intrinsic</a:t>
                      </a:r>
                      <a:r>
                        <a:rPr lang="fr-FR" sz="700" dirty="0">
                          <a:solidFill>
                            <a:srgbClr val="0000FF"/>
                          </a:solidFill>
                          <a:effectLst/>
                        </a:rPr>
                        <a:t> rate of </a:t>
                      </a:r>
                      <a:r>
                        <a:rPr lang="fr-FR" sz="700" dirty="0" err="1">
                          <a:solidFill>
                            <a:srgbClr val="0000FF"/>
                          </a:solidFill>
                          <a:effectLst/>
                        </a:rPr>
                        <a:t>increase</a:t>
                      </a:r>
                      <a:r>
                        <a:rPr lang="fr-FR" sz="700" dirty="0">
                          <a:solidFill>
                            <a:srgbClr val="0000FF"/>
                          </a:solidFill>
                          <a:effectLst/>
                        </a:rPr>
                        <a:t> (</a:t>
                      </a:r>
                      <a:r>
                        <a:rPr lang="fr-FR" sz="700" dirty="0" err="1">
                          <a:solidFill>
                            <a:srgbClr val="0000FF"/>
                          </a:solidFill>
                          <a:effectLst/>
                        </a:rPr>
                        <a:t>r</a:t>
                      </a:r>
                      <a:r>
                        <a:rPr lang="fr-FR" sz="700" baseline="-25000" dirty="0" err="1">
                          <a:solidFill>
                            <a:srgbClr val="0000FF"/>
                          </a:solidFill>
                          <a:effectLst/>
                        </a:rPr>
                        <a:t>m</a:t>
                      </a:r>
                      <a:r>
                        <a:rPr lang="fr-FR" sz="700" dirty="0">
                          <a:solidFill>
                            <a:srgbClr val="0000FF"/>
                          </a:solidFill>
                          <a:effectLst/>
                        </a:rPr>
                        <a:t>)</a:t>
                      </a:r>
                      <a:endParaRPr lang="en-GB" sz="700" dirty="0">
                        <a:solidFill>
                          <a:srgbClr val="0000FF"/>
                        </a:solidFill>
                        <a:effectLst/>
                        <a:latin typeface="Calibri"/>
                        <a:ea typeface="Calibri"/>
                        <a:cs typeface="Times New Roman"/>
                      </a:endParaRPr>
                    </a:p>
                  </a:txBody>
                  <a:tcPr marL="14649" marR="14649" marT="0" marB="0"/>
                </a:tc>
                <a:tc>
                  <a:txBody>
                    <a:bodyPr/>
                    <a:lstStyle/>
                    <a:p>
                      <a:pPr>
                        <a:lnSpc>
                          <a:spcPct val="115000"/>
                        </a:lnSpc>
                        <a:spcAft>
                          <a:spcPts val="0"/>
                        </a:spcAft>
                      </a:pPr>
                      <a:r>
                        <a:rPr lang="fr-FR" sz="700" dirty="0" err="1">
                          <a:solidFill>
                            <a:srgbClr val="0000FF"/>
                          </a:solidFill>
                          <a:effectLst/>
                        </a:rPr>
                        <a:t>Finite</a:t>
                      </a:r>
                      <a:r>
                        <a:rPr lang="fr-FR" sz="700" dirty="0">
                          <a:solidFill>
                            <a:srgbClr val="0000FF"/>
                          </a:solidFill>
                          <a:effectLst/>
                        </a:rPr>
                        <a:t> rate</a:t>
                      </a:r>
                      <a:r>
                        <a:rPr lang="fr-FR" sz="700" baseline="0" dirty="0">
                          <a:solidFill>
                            <a:srgbClr val="0000FF"/>
                          </a:solidFill>
                          <a:effectLst/>
                        </a:rPr>
                        <a:t> of </a:t>
                      </a:r>
                      <a:r>
                        <a:rPr lang="fr-FR" sz="700" baseline="0" dirty="0" err="1">
                          <a:solidFill>
                            <a:srgbClr val="0000FF"/>
                          </a:solidFill>
                          <a:effectLst/>
                        </a:rPr>
                        <a:t>increase</a:t>
                      </a:r>
                      <a:r>
                        <a:rPr lang="fr-FR" sz="700" baseline="0" dirty="0">
                          <a:solidFill>
                            <a:srgbClr val="0000FF"/>
                          </a:solidFill>
                          <a:effectLst/>
                        </a:rPr>
                        <a:t> </a:t>
                      </a:r>
                      <a:r>
                        <a:rPr lang="fr-FR" sz="700" dirty="0">
                          <a:solidFill>
                            <a:srgbClr val="0000FF"/>
                          </a:solidFill>
                          <a:effectLst/>
                        </a:rPr>
                        <a:t>(</a:t>
                      </a:r>
                      <a:r>
                        <a:rPr lang="el-GR" sz="700" dirty="0">
                          <a:solidFill>
                            <a:srgbClr val="0000FF"/>
                          </a:solidFill>
                          <a:effectLst/>
                        </a:rPr>
                        <a:t>λ</a:t>
                      </a:r>
                      <a:r>
                        <a:rPr lang="fr-FR" sz="700" dirty="0">
                          <a:solidFill>
                            <a:srgbClr val="0000FF"/>
                          </a:solidFill>
                          <a:effectLst/>
                        </a:rPr>
                        <a:t>)</a:t>
                      </a:r>
                      <a:endParaRPr lang="en-GB" sz="700" dirty="0">
                        <a:solidFill>
                          <a:srgbClr val="0000FF"/>
                        </a:solidFill>
                        <a:effectLst/>
                        <a:latin typeface="Calibri"/>
                        <a:ea typeface="Calibri"/>
                        <a:cs typeface="Times New Roman"/>
                      </a:endParaRPr>
                    </a:p>
                  </a:txBody>
                  <a:tcPr marL="14649" marR="14649" marT="0" marB="0"/>
                </a:tc>
                <a:extLst>
                  <a:ext uri="{0D108BD9-81ED-4DB2-BD59-A6C34878D82A}">
                    <a16:rowId xmlns:a16="http://schemas.microsoft.com/office/drawing/2014/main" xmlns="" val="10000"/>
                  </a:ext>
                </a:extLst>
              </a:tr>
              <a:tr h="158335">
                <a:tc>
                  <a:txBody>
                    <a:bodyPr/>
                    <a:lstStyle/>
                    <a:p>
                      <a:pPr>
                        <a:lnSpc>
                          <a:spcPct val="115000"/>
                        </a:lnSpc>
                        <a:spcAft>
                          <a:spcPts val="0"/>
                        </a:spcAft>
                      </a:pPr>
                      <a:r>
                        <a:rPr lang="en-GB" sz="700" b="0" i="1" dirty="0" err="1">
                          <a:solidFill>
                            <a:srgbClr val="0000FF"/>
                          </a:solidFill>
                          <a:effectLst/>
                        </a:rPr>
                        <a:t>Therophilus</a:t>
                      </a:r>
                      <a:r>
                        <a:rPr lang="en-GB" sz="700" b="0" i="1" dirty="0">
                          <a:solidFill>
                            <a:srgbClr val="0000FF"/>
                          </a:solidFill>
                          <a:effectLst/>
                        </a:rPr>
                        <a:t> </a:t>
                      </a:r>
                      <a:r>
                        <a:rPr lang="en-GB" sz="700" b="0" i="1" dirty="0" err="1">
                          <a:solidFill>
                            <a:srgbClr val="0000FF"/>
                          </a:solidFill>
                          <a:effectLst/>
                        </a:rPr>
                        <a:t>javanus</a:t>
                      </a:r>
                      <a:endParaRPr lang="en-GB" sz="700" b="0" i="1" dirty="0">
                        <a:solidFill>
                          <a:srgbClr val="0000FF"/>
                        </a:solidFill>
                        <a:effectLst/>
                        <a:latin typeface="Calibri"/>
                        <a:ea typeface="Calibri"/>
                        <a:cs typeface="Times New Roman"/>
                      </a:endParaRPr>
                    </a:p>
                  </a:txBody>
                  <a:tcPr marL="14649" marR="14649" marT="0" marB="0"/>
                </a:tc>
                <a:tc>
                  <a:txBody>
                    <a:bodyPr/>
                    <a:lstStyle/>
                    <a:p>
                      <a:pPr algn="r">
                        <a:lnSpc>
                          <a:spcPct val="115000"/>
                        </a:lnSpc>
                        <a:spcAft>
                          <a:spcPts val="0"/>
                        </a:spcAft>
                      </a:pPr>
                      <a:r>
                        <a:rPr lang="en-GB" sz="700" b="1" dirty="0">
                          <a:effectLst/>
                        </a:rPr>
                        <a:t>0,24</a:t>
                      </a:r>
                      <a:endParaRPr lang="en-GB" sz="700" b="1" dirty="0">
                        <a:effectLst/>
                        <a:latin typeface="Calibri"/>
                        <a:ea typeface="Calibri"/>
                        <a:cs typeface="Times New Roman"/>
                      </a:endParaRPr>
                    </a:p>
                  </a:txBody>
                  <a:tcPr marL="14649" marR="14649" marT="0" marB="0"/>
                </a:tc>
                <a:tc>
                  <a:txBody>
                    <a:bodyPr/>
                    <a:lstStyle/>
                    <a:p>
                      <a:pPr algn="r">
                        <a:lnSpc>
                          <a:spcPct val="115000"/>
                        </a:lnSpc>
                        <a:spcAft>
                          <a:spcPts val="0"/>
                        </a:spcAft>
                      </a:pPr>
                      <a:r>
                        <a:rPr lang="en-GB" sz="700" b="1" dirty="0">
                          <a:effectLst/>
                        </a:rPr>
                        <a:t>1,27</a:t>
                      </a:r>
                      <a:endParaRPr lang="en-GB" sz="700" b="1" dirty="0">
                        <a:effectLst/>
                        <a:latin typeface="Calibri"/>
                        <a:ea typeface="Calibri"/>
                        <a:cs typeface="Times New Roman"/>
                      </a:endParaRPr>
                    </a:p>
                  </a:txBody>
                  <a:tcPr marL="14649" marR="14649" marT="0" marB="0"/>
                </a:tc>
                <a:extLst>
                  <a:ext uri="{0D108BD9-81ED-4DB2-BD59-A6C34878D82A}">
                    <a16:rowId xmlns:a16="http://schemas.microsoft.com/office/drawing/2014/main" xmlns="" val="10001"/>
                  </a:ext>
                </a:extLst>
              </a:tr>
              <a:tr h="158335">
                <a:tc>
                  <a:txBody>
                    <a:bodyPr/>
                    <a:lstStyle/>
                    <a:p>
                      <a:pPr>
                        <a:lnSpc>
                          <a:spcPct val="115000"/>
                        </a:lnSpc>
                        <a:spcAft>
                          <a:spcPts val="0"/>
                        </a:spcAft>
                      </a:pPr>
                      <a:r>
                        <a:rPr lang="en-GB" sz="700" b="0" i="1" dirty="0" err="1">
                          <a:solidFill>
                            <a:srgbClr val="0000FF"/>
                          </a:solidFill>
                          <a:effectLst/>
                        </a:rPr>
                        <a:t>Phanerotoma</a:t>
                      </a:r>
                      <a:r>
                        <a:rPr lang="en-GB" sz="700" b="0" i="1" dirty="0">
                          <a:solidFill>
                            <a:srgbClr val="0000FF"/>
                          </a:solidFill>
                          <a:effectLst/>
                        </a:rPr>
                        <a:t> </a:t>
                      </a:r>
                      <a:r>
                        <a:rPr lang="en-GB" sz="700" b="0" i="1" dirty="0" err="1">
                          <a:solidFill>
                            <a:srgbClr val="0000FF"/>
                          </a:solidFill>
                          <a:effectLst/>
                        </a:rPr>
                        <a:t>syleptae</a:t>
                      </a:r>
                      <a:endParaRPr lang="en-GB" sz="700" b="0" i="1" dirty="0">
                        <a:solidFill>
                          <a:srgbClr val="0000FF"/>
                        </a:solidFill>
                        <a:effectLst/>
                        <a:latin typeface="Calibri"/>
                        <a:ea typeface="Calibri"/>
                        <a:cs typeface="Times New Roman"/>
                      </a:endParaRPr>
                    </a:p>
                  </a:txBody>
                  <a:tcPr marL="14649" marR="14649" marT="0" marB="0"/>
                </a:tc>
                <a:tc>
                  <a:txBody>
                    <a:bodyPr/>
                    <a:lstStyle/>
                    <a:p>
                      <a:pPr algn="r">
                        <a:lnSpc>
                          <a:spcPct val="115000"/>
                        </a:lnSpc>
                        <a:spcAft>
                          <a:spcPts val="0"/>
                        </a:spcAft>
                      </a:pPr>
                      <a:r>
                        <a:rPr lang="en-GB" sz="700" b="1" dirty="0">
                          <a:effectLst/>
                        </a:rPr>
                        <a:t>0,14</a:t>
                      </a:r>
                      <a:endParaRPr lang="en-GB" sz="700" b="1" dirty="0">
                        <a:effectLst/>
                        <a:latin typeface="Calibri"/>
                        <a:ea typeface="Calibri"/>
                        <a:cs typeface="Times New Roman"/>
                      </a:endParaRPr>
                    </a:p>
                  </a:txBody>
                  <a:tcPr marL="14649" marR="14649" marT="0" marB="0"/>
                </a:tc>
                <a:tc>
                  <a:txBody>
                    <a:bodyPr/>
                    <a:lstStyle/>
                    <a:p>
                      <a:pPr algn="r">
                        <a:lnSpc>
                          <a:spcPct val="115000"/>
                        </a:lnSpc>
                        <a:spcAft>
                          <a:spcPts val="0"/>
                        </a:spcAft>
                      </a:pPr>
                      <a:r>
                        <a:rPr lang="en-GB" sz="700" b="1" dirty="0">
                          <a:effectLst/>
                        </a:rPr>
                        <a:t>1,15</a:t>
                      </a:r>
                      <a:endParaRPr lang="en-GB" sz="700" b="1" dirty="0">
                        <a:effectLst/>
                        <a:latin typeface="Calibri"/>
                        <a:ea typeface="Calibri"/>
                        <a:cs typeface="Times New Roman"/>
                      </a:endParaRPr>
                    </a:p>
                  </a:txBody>
                  <a:tcPr marL="14649" marR="14649" marT="0" marB="0"/>
                </a:tc>
                <a:extLst>
                  <a:ext uri="{0D108BD9-81ED-4DB2-BD59-A6C34878D82A}">
                    <a16:rowId xmlns:a16="http://schemas.microsoft.com/office/drawing/2014/main" xmlns="" val="10002"/>
                  </a:ext>
                </a:extLst>
              </a:tr>
              <a:tr h="138193">
                <a:tc>
                  <a:txBody>
                    <a:bodyPr/>
                    <a:lstStyle/>
                    <a:p>
                      <a:pPr>
                        <a:lnSpc>
                          <a:spcPct val="115000"/>
                        </a:lnSpc>
                        <a:spcAft>
                          <a:spcPts val="0"/>
                        </a:spcAft>
                      </a:pPr>
                      <a:r>
                        <a:rPr lang="en-GB" sz="700" b="0" i="1" dirty="0" err="1">
                          <a:solidFill>
                            <a:srgbClr val="0000FF"/>
                          </a:solidFill>
                          <a:effectLst/>
                        </a:rPr>
                        <a:t>Maruca</a:t>
                      </a:r>
                      <a:r>
                        <a:rPr lang="en-GB" sz="700" b="0" i="1" dirty="0">
                          <a:solidFill>
                            <a:srgbClr val="0000FF"/>
                          </a:solidFill>
                          <a:effectLst/>
                        </a:rPr>
                        <a:t> </a:t>
                      </a:r>
                      <a:r>
                        <a:rPr lang="en-GB" sz="700" b="0" i="1" dirty="0" err="1">
                          <a:solidFill>
                            <a:srgbClr val="0000FF"/>
                          </a:solidFill>
                          <a:effectLst/>
                        </a:rPr>
                        <a:t>vitrata</a:t>
                      </a:r>
                      <a:endParaRPr lang="en-GB" sz="700" b="0" i="1" dirty="0">
                        <a:solidFill>
                          <a:srgbClr val="0000FF"/>
                        </a:solidFill>
                        <a:effectLst/>
                        <a:latin typeface="Calibri"/>
                        <a:ea typeface="Calibri"/>
                        <a:cs typeface="Times New Roman"/>
                      </a:endParaRPr>
                    </a:p>
                  </a:txBody>
                  <a:tcPr marL="14649" marR="14649" marT="0" marB="0"/>
                </a:tc>
                <a:tc>
                  <a:txBody>
                    <a:bodyPr/>
                    <a:lstStyle/>
                    <a:p>
                      <a:pPr algn="r">
                        <a:lnSpc>
                          <a:spcPct val="115000"/>
                        </a:lnSpc>
                        <a:spcAft>
                          <a:spcPts val="0"/>
                        </a:spcAft>
                      </a:pPr>
                      <a:r>
                        <a:rPr lang="en-GB" sz="700" b="1" dirty="0">
                          <a:effectLst/>
                        </a:rPr>
                        <a:t>0,19</a:t>
                      </a:r>
                      <a:endParaRPr lang="en-GB" sz="700" b="1" dirty="0">
                        <a:effectLst/>
                        <a:latin typeface="Calibri"/>
                        <a:ea typeface="Calibri"/>
                        <a:cs typeface="Times New Roman"/>
                      </a:endParaRPr>
                    </a:p>
                  </a:txBody>
                  <a:tcPr marL="14649" marR="14649" marT="0" marB="0"/>
                </a:tc>
                <a:tc>
                  <a:txBody>
                    <a:bodyPr/>
                    <a:lstStyle/>
                    <a:p>
                      <a:pPr algn="r">
                        <a:lnSpc>
                          <a:spcPct val="115000"/>
                        </a:lnSpc>
                        <a:spcAft>
                          <a:spcPts val="0"/>
                        </a:spcAft>
                      </a:pPr>
                      <a:r>
                        <a:rPr lang="en-GB" sz="700" b="1" dirty="0">
                          <a:effectLst/>
                        </a:rPr>
                        <a:t>1,20</a:t>
                      </a:r>
                      <a:endParaRPr lang="en-GB" sz="700" b="1" dirty="0">
                        <a:effectLst/>
                        <a:latin typeface="Calibri"/>
                        <a:ea typeface="Calibri"/>
                        <a:cs typeface="Times New Roman"/>
                      </a:endParaRPr>
                    </a:p>
                  </a:txBody>
                  <a:tcPr marL="14649" marR="14649" marT="0" marB="0"/>
                </a:tc>
                <a:extLst>
                  <a:ext uri="{0D108BD9-81ED-4DB2-BD59-A6C34878D82A}">
                    <a16:rowId xmlns:a16="http://schemas.microsoft.com/office/drawing/2014/main" xmlns="" val="10003"/>
                  </a:ext>
                </a:extLst>
              </a:tr>
            </a:tbl>
          </a:graphicData>
        </a:graphic>
      </p:graphicFrame>
      <p:sp>
        <p:nvSpPr>
          <p:cNvPr id="7" name="TextBox 6"/>
          <p:cNvSpPr txBox="1"/>
          <p:nvPr/>
        </p:nvSpPr>
        <p:spPr>
          <a:xfrm>
            <a:off x="4670775" y="1967575"/>
            <a:ext cx="1943740" cy="174100"/>
          </a:xfrm>
          <a:prstGeom prst="rect">
            <a:avLst/>
          </a:prstGeom>
          <a:noFill/>
        </p:spPr>
        <p:txBody>
          <a:bodyPr wrap="square" lIns="20016" tIns="10008" rIns="20016" bIns="10008" rtlCol="0">
            <a:spAutoFit/>
          </a:bodyPr>
          <a:lstStyle/>
          <a:p>
            <a:r>
              <a:rPr lang="en-US" sz="500" dirty="0"/>
              <a:t>Adult parasitoid </a:t>
            </a:r>
            <a:r>
              <a:rPr lang="en-US" sz="500" i="1" dirty="0" err="1"/>
              <a:t>Therophilus</a:t>
            </a:r>
            <a:r>
              <a:rPr lang="en-US" sz="500" i="1" dirty="0"/>
              <a:t> </a:t>
            </a:r>
            <a:r>
              <a:rPr lang="en-US" sz="500" i="1" dirty="0" err="1"/>
              <a:t>javanus</a:t>
            </a:r>
            <a:r>
              <a:rPr lang="en-US" sz="500" i="1" dirty="0"/>
              <a:t> </a:t>
            </a:r>
            <a:r>
              <a:rPr lang="en-US" sz="500" dirty="0"/>
              <a:t>(left) and it larvae feeding on </a:t>
            </a:r>
            <a:r>
              <a:rPr lang="en-US" sz="500" i="1" dirty="0" err="1"/>
              <a:t>Maruca</a:t>
            </a:r>
            <a:r>
              <a:rPr lang="en-US" sz="500" i="1" dirty="0"/>
              <a:t> </a:t>
            </a:r>
            <a:r>
              <a:rPr lang="en-US" sz="500" i="1" dirty="0" err="1"/>
              <a:t>vitrata</a:t>
            </a:r>
            <a:r>
              <a:rPr lang="en-US" sz="500" i="1" dirty="0"/>
              <a:t> </a:t>
            </a:r>
            <a:r>
              <a:rPr lang="en-US" sz="500" dirty="0"/>
              <a:t>caterpillar (right)</a:t>
            </a:r>
          </a:p>
        </p:txBody>
      </p:sp>
      <p:sp>
        <p:nvSpPr>
          <p:cNvPr id="49" name="TextBox 48"/>
          <p:cNvSpPr txBox="1"/>
          <p:nvPr/>
        </p:nvSpPr>
        <p:spPr>
          <a:xfrm>
            <a:off x="4677597" y="2165384"/>
            <a:ext cx="1943740" cy="174100"/>
          </a:xfrm>
          <a:prstGeom prst="rect">
            <a:avLst/>
          </a:prstGeom>
          <a:noFill/>
        </p:spPr>
        <p:txBody>
          <a:bodyPr wrap="square" lIns="20016" tIns="10008" rIns="20016" bIns="10008" rtlCol="0">
            <a:spAutoFit/>
          </a:bodyPr>
          <a:lstStyle/>
          <a:p>
            <a:r>
              <a:rPr lang="en-US" sz="500" b="1" dirty="0"/>
              <a:t>Table 1: </a:t>
            </a:r>
            <a:r>
              <a:rPr lang="en-US" sz="500" dirty="0"/>
              <a:t>Comparison of population development parameters of the two parasitoids vs. the target pest</a:t>
            </a:r>
          </a:p>
        </p:txBody>
      </p:sp>
      <p:pic>
        <p:nvPicPr>
          <p:cNvPr id="51" name="Picture 50"/>
          <p:cNvPicPr>
            <a:picLocks noChangeAspect="1"/>
          </p:cNvPicPr>
          <p:nvPr/>
        </p:nvPicPr>
        <p:blipFill rotWithShape="1">
          <a:blip r:embed="rId15" cstate="print">
            <a:extLst>
              <a:ext uri="{28A0092B-C50C-407E-A947-70E740481C1C}">
                <a14:useLocalDpi xmlns:a14="http://schemas.microsoft.com/office/drawing/2010/main" val="0"/>
              </a:ext>
            </a:extLst>
          </a:blip>
          <a:srcRect l="15112" t="14652" r="38713" b="27329"/>
          <a:stretch/>
        </p:blipFill>
        <p:spPr bwMode="auto">
          <a:xfrm>
            <a:off x="7316885" y="3315897"/>
            <a:ext cx="1421290" cy="106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Oval 51"/>
          <p:cNvSpPr/>
          <p:nvPr/>
        </p:nvSpPr>
        <p:spPr>
          <a:xfrm>
            <a:off x="7726316" y="3658511"/>
            <a:ext cx="445684" cy="3831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20016" tIns="10008" rIns="20016" bIns="10008" anchor="ctr"/>
          <a:lstStyle/>
          <a:p>
            <a:pPr algn="ctr">
              <a:defRPr/>
            </a:pPr>
            <a:endParaRPr lang="en-US"/>
          </a:p>
        </p:txBody>
      </p:sp>
      <p:pic>
        <p:nvPicPr>
          <p:cNvPr id="53" name="Picture 5"/>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07229" y="3374510"/>
            <a:ext cx="1288806" cy="102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53"/>
          <p:cNvSpPr/>
          <p:nvPr/>
        </p:nvSpPr>
        <p:spPr>
          <a:xfrm>
            <a:off x="4665711" y="3369419"/>
            <a:ext cx="1256520" cy="943541"/>
          </a:xfrm>
          <a:prstGeom prst="rect">
            <a:avLst/>
          </a:prstGeom>
        </p:spPr>
        <p:txBody>
          <a:bodyPr wrap="square" lIns="20016" tIns="10008" rIns="20016" bIns="10008">
            <a:spAutoFit/>
          </a:bodyPr>
          <a:lstStyle/>
          <a:p>
            <a:pPr algn="just"/>
            <a:r>
              <a:rPr lang="en-US" altLang="en-US" sz="500" dirty="0">
                <a:latin typeface="Calibri" panose="020F0502020204030204" pitchFamily="34" charset="0"/>
              </a:rPr>
              <a:t>Sensitization campaign involving local communities in Western Benin, using both traditional visuals and also cellphone animations (left)</a:t>
            </a:r>
          </a:p>
          <a:p>
            <a:pPr algn="just"/>
            <a:r>
              <a:rPr lang="en-US" altLang="en-US" sz="500" dirty="0">
                <a:latin typeface="Calibri" panose="020F0502020204030204" pitchFamily="34" charset="0"/>
              </a:rPr>
              <a:t>First evidence of establishment of the parasitoid </a:t>
            </a:r>
            <a:r>
              <a:rPr lang="en-US" altLang="en-US" sz="500" i="1" dirty="0" err="1">
                <a:latin typeface="Calibri" panose="020F0502020204030204" pitchFamily="34" charset="0"/>
              </a:rPr>
              <a:t>Therophilus</a:t>
            </a:r>
            <a:r>
              <a:rPr lang="en-US" altLang="en-US" sz="500" i="1" dirty="0">
                <a:latin typeface="Calibri" panose="020F0502020204030204" pitchFamily="34" charset="0"/>
              </a:rPr>
              <a:t> </a:t>
            </a:r>
            <a:r>
              <a:rPr lang="en-US" altLang="en-US" sz="500" i="1" dirty="0" err="1">
                <a:latin typeface="Calibri" panose="020F0502020204030204" pitchFamily="34" charset="0"/>
              </a:rPr>
              <a:t>javanus</a:t>
            </a:r>
            <a:r>
              <a:rPr lang="en-US" altLang="en-US" sz="500" i="1" dirty="0">
                <a:latin typeface="Calibri" panose="020F0502020204030204" pitchFamily="34" charset="0"/>
              </a:rPr>
              <a:t> </a:t>
            </a:r>
            <a:r>
              <a:rPr lang="en-US" altLang="en-US" sz="500" dirty="0">
                <a:latin typeface="Calibri" panose="020F0502020204030204" pitchFamily="34" charset="0"/>
              </a:rPr>
              <a:t>in cowpea fields in Benin, 5 weeks after initial releases. The second parasitoid, </a:t>
            </a:r>
            <a:r>
              <a:rPr lang="en-US" altLang="en-US" sz="500" i="1" dirty="0" err="1">
                <a:latin typeface="Calibri" panose="020F0502020204030204" pitchFamily="34" charset="0"/>
              </a:rPr>
              <a:t>Phanerotoma</a:t>
            </a:r>
            <a:r>
              <a:rPr lang="en-US" altLang="en-US" sz="500" i="1" dirty="0">
                <a:latin typeface="Calibri" panose="020F0502020204030204" pitchFamily="34" charset="0"/>
              </a:rPr>
              <a:t> </a:t>
            </a:r>
            <a:r>
              <a:rPr lang="en-US" altLang="en-US" sz="500" i="1" dirty="0" err="1">
                <a:latin typeface="Calibri" panose="020F0502020204030204" pitchFamily="34" charset="0"/>
              </a:rPr>
              <a:t>syleptae</a:t>
            </a:r>
            <a:r>
              <a:rPr lang="en-US" altLang="en-US" sz="500" dirty="0">
                <a:latin typeface="Calibri" panose="020F0502020204030204" pitchFamily="34" charset="0"/>
              </a:rPr>
              <a:t>, has been recovered already much earlier and in substantial numbers from patches of wild occurring leguminous trees such as </a:t>
            </a:r>
            <a:r>
              <a:rPr lang="en-US" altLang="en-US" sz="500" i="1" dirty="0" err="1">
                <a:latin typeface="Calibri" panose="020F0502020204030204" pitchFamily="34" charset="0"/>
              </a:rPr>
              <a:t>Lonchocarpus</a:t>
            </a:r>
            <a:r>
              <a:rPr lang="en-US" altLang="en-US" sz="500" i="1" dirty="0">
                <a:latin typeface="Calibri" panose="020F0502020204030204" pitchFamily="34" charset="0"/>
              </a:rPr>
              <a:t> </a:t>
            </a:r>
            <a:r>
              <a:rPr lang="en-US" altLang="en-US" sz="500" i="1" dirty="0" err="1">
                <a:latin typeface="Calibri" panose="020F0502020204030204" pitchFamily="34" charset="0"/>
              </a:rPr>
              <a:t>sericeus</a:t>
            </a:r>
            <a:r>
              <a:rPr lang="en-US" altLang="en-US" sz="500" i="1" dirty="0">
                <a:latin typeface="Calibri" panose="020F0502020204030204" pitchFamily="34" charset="0"/>
              </a:rPr>
              <a:t>  </a:t>
            </a:r>
            <a:r>
              <a:rPr lang="en-US" altLang="en-US" sz="500" dirty="0">
                <a:latin typeface="Calibri" panose="020F0502020204030204" pitchFamily="34" charset="0"/>
              </a:rPr>
              <a:t>(right)</a:t>
            </a:r>
          </a:p>
        </p:txBody>
      </p:sp>
    </p:spTree>
    <p:extLst>
      <p:ext uri="{BB962C8B-B14F-4D97-AF65-F5344CB8AC3E}">
        <p14:creationId xmlns:p14="http://schemas.microsoft.com/office/powerpoint/2010/main" val="245864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41142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fontScale="92500" lnSpcReduction="10000"/>
          </a:bodyPr>
          <a:lstStyle/>
          <a:p>
            <a:pPr marL="0" indent="0" algn="just">
              <a:buNone/>
            </a:pPr>
            <a:r>
              <a:rPr lang="en-US" dirty="0" smtClean="0"/>
              <a:t>Row covers:</a:t>
            </a:r>
          </a:p>
          <a:p>
            <a:pPr algn="just"/>
            <a:r>
              <a:rPr lang="en-US" dirty="0" smtClean="0"/>
              <a:t>Light, porous, permeable fabrics placed over plants in order to retain heat, useful for frost protection as well as protection from wind and insect pests.</a:t>
            </a:r>
          </a:p>
          <a:p>
            <a:pPr marL="0" indent="0" algn="just">
              <a:buNone/>
            </a:pPr>
            <a:r>
              <a:rPr lang="en-US" dirty="0" smtClean="0"/>
              <a:t>Cold frames:</a:t>
            </a:r>
          </a:p>
          <a:p>
            <a:pPr algn="just"/>
            <a:r>
              <a:rPr lang="en-US" dirty="0" smtClean="0"/>
              <a:t>Transparent roofed enclosures built low to the ground used to protect plants from cold weather. Mostly used in home gardens to grow seedlings that are later transplanted into the field.</a:t>
            </a:r>
          </a:p>
          <a:p>
            <a:pPr algn="just"/>
            <a:endParaRPr lang="en-US" dirty="0"/>
          </a:p>
        </p:txBody>
      </p:sp>
    </p:spTree>
    <p:extLst>
      <p:ext uri="{BB962C8B-B14F-4D97-AF65-F5344CB8AC3E}">
        <p14:creationId xmlns:p14="http://schemas.microsoft.com/office/powerpoint/2010/main" val="232112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05800" cy="5668963"/>
          </a:xfrm>
        </p:spPr>
        <p:txBody>
          <a:bodyPr>
            <a:normAutofit fontScale="92500" lnSpcReduction="20000"/>
          </a:bodyPr>
          <a:lstStyle/>
          <a:p>
            <a:pPr marL="0" indent="0" algn="just">
              <a:buNone/>
            </a:pPr>
            <a:r>
              <a:rPr lang="en-US" dirty="0" smtClean="0"/>
              <a:t>Fully heated and artificially lit green house:</a:t>
            </a:r>
          </a:p>
          <a:p>
            <a:pPr algn="just"/>
            <a:r>
              <a:rPr lang="en-US" dirty="0" smtClean="0"/>
              <a:t>Ultimate season extension device allows crops to be grown year round, even through sub-zero winters. The adoption of this energy intensive form of season extension by organic farmers has been debated in the organic and sustainable agriculture communities.</a:t>
            </a:r>
          </a:p>
          <a:p>
            <a:pPr algn="just"/>
            <a:endParaRPr lang="en-US" dirty="0" smtClean="0"/>
          </a:p>
          <a:p>
            <a:pPr marL="0" indent="0" algn="just">
              <a:buNone/>
            </a:pPr>
            <a:r>
              <a:rPr lang="en-US" dirty="0" smtClean="0"/>
              <a:t>Irrigation and Wind machine:</a:t>
            </a:r>
          </a:p>
          <a:p>
            <a:pPr algn="just"/>
            <a:r>
              <a:rPr lang="en-US" dirty="0" smtClean="0"/>
              <a:t>Irrigation is applied to crops to prevent damage due to high or low temperatures, and wind machine to prevent accumulation of cold air near the ground, protecting blossoms and crops from cold damage.</a:t>
            </a:r>
            <a:endParaRPr lang="en-US" dirty="0"/>
          </a:p>
        </p:txBody>
      </p:sp>
    </p:spTree>
    <p:extLst>
      <p:ext uri="{BB962C8B-B14F-4D97-AF65-F5344CB8AC3E}">
        <p14:creationId xmlns:p14="http://schemas.microsoft.com/office/powerpoint/2010/main" val="3402640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4304</Words>
  <Application>Microsoft Office PowerPoint</Application>
  <PresentationFormat>On-screen Show (4:3)</PresentationFormat>
  <Paragraphs>434</Paragraphs>
  <Slides>71</Slides>
  <Notes>30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Advance Organic Agriculture Lecture 9</vt:lpstr>
      <vt:lpstr>Lecture includes:</vt:lpstr>
      <vt:lpstr>Seasonal Extension</vt:lpstr>
      <vt:lpstr>Definition</vt:lpstr>
      <vt:lpstr>Two primary goals</vt:lpstr>
      <vt:lpstr>PowerPoint Presentation</vt:lpstr>
      <vt:lpstr>Examples of Seasonal Extension Techniques</vt:lpstr>
      <vt:lpstr>PowerPoint Presentation</vt:lpstr>
      <vt:lpstr>PowerPoint Presentation</vt:lpstr>
      <vt:lpstr>Advantages of Season Extension</vt:lpstr>
      <vt:lpstr>Disadvantages:</vt:lpstr>
      <vt:lpstr>Integrated Pest Management</vt:lpstr>
      <vt:lpstr>PowerPoint Presentation</vt:lpstr>
      <vt:lpstr>PowerPoint Presentation</vt:lpstr>
      <vt:lpstr>PowerPoint Presentation</vt:lpstr>
      <vt:lpstr>PowerPoint Presentation</vt:lpstr>
      <vt:lpstr>PowerPoint Presentation</vt:lpstr>
      <vt:lpstr>What is IPM?</vt:lpstr>
      <vt:lpstr>Prevention</vt:lpstr>
      <vt:lpstr>Avoidance </vt:lpstr>
      <vt:lpstr>Monitoring</vt:lpstr>
      <vt:lpstr>Suppression  To avoid economic loss, population suppression technique may be necessary</vt:lpstr>
      <vt:lpstr>What does Resurgence and Resistance look like?</vt:lpstr>
      <vt:lpstr>The Basic Elements of an IPM Program </vt:lpstr>
      <vt:lpstr>Planning an on Farm IPM Program</vt:lpstr>
      <vt:lpstr>Cultural Control</vt:lpstr>
      <vt:lpstr>Cropping Systems</vt:lpstr>
      <vt:lpstr>Biological Controls</vt:lpstr>
      <vt:lpstr>Plants to Attract and Feed Beneficial Insects</vt:lpstr>
      <vt:lpstr>Augmentation: Predator/Parasite release </vt:lpstr>
      <vt:lpstr>Mechanical/Physical controls</vt:lpstr>
      <vt:lpstr>Insecticides</vt:lpstr>
      <vt:lpstr>Monitoring of pest populations</vt:lpstr>
      <vt:lpstr>Trapping</vt:lpstr>
      <vt:lpstr>Pests and Beneficials</vt:lpstr>
      <vt:lpstr>Biological Control</vt:lpstr>
      <vt:lpstr>PowerPoint Presentation</vt:lpstr>
      <vt:lpstr>Biological Control of Insect Pests</vt:lpstr>
      <vt:lpstr>Purchased Biological Controls</vt:lpstr>
      <vt:lpstr>What is biological control?</vt:lpstr>
      <vt:lpstr>What is biological control ?</vt:lpstr>
      <vt:lpstr>Biological control</vt:lpstr>
      <vt:lpstr>More than one natural enemy is often better </vt:lpstr>
      <vt:lpstr>PowerPoint Presentation</vt:lpstr>
      <vt:lpstr>PowerPoint Presentation</vt:lpstr>
      <vt:lpstr>Biological control in commercial farms</vt:lpstr>
      <vt:lpstr>Alfalfa aphid predators</vt:lpstr>
      <vt:lpstr>Biological control in our garden!</vt:lpstr>
      <vt:lpstr>Types of natural enemies </vt:lpstr>
      <vt:lpstr>Lady beetles (predator)</vt:lpstr>
      <vt:lpstr>Lacewings (predator)</vt:lpstr>
      <vt:lpstr>Parasitoids</vt:lpstr>
      <vt:lpstr>Biological control: To do what?</vt:lpstr>
      <vt:lpstr>How to promote natural enemies</vt:lpstr>
      <vt:lpstr>Habitat and variety</vt:lpstr>
      <vt:lpstr>Biological control: How?</vt:lpstr>
      <vt:lpstr>Pathogens: </vt:lpstr>
      <vt:lpstr>Pathogens:  </vt:lpstr>
      <vt:lpstr>Pathogens: Viruses</vt:lpstr>
      <vt:lpstr>Pathogens: Bacteria</vt:lpstr>
      <vt:lpstr>Pathogens: Bacteria</vt:lpstr>
      <vt:lpstr>Pathogens: Insect-pathogenic fungi</vt:lpstr>
      <vt:lpstr>Fungi that kill insects</vt:lpstr>
      <vt:lpstr>Fungi that kill insects</vt:lpstr>
      <vt:lpstr>Fungi that kill insects</vt:lpstr>
      <vt:lpstr>Pathogens: Microsporidia</vt:lpstr>
      <vt:lpstr>Pathogens: Insect-parasitic nematodes</vt:lpstr>
      <vt:lpstr>Pathogens</vt:lpstr>
      <vt:lpstr>Predators &amp; Parasites: Importation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 Organic Agriculture Lecture no. 8</dc:title>
  <dc:creator>Ananta</dc:creator>
  <cp:lastModifiedBy>Ananta</cp:lastModifiedBy>
  <cp:revision>18</cp:revision>
  <dcterms:created xsi:type="dcterms:W3CDTF">2018-02-09T03:31:41Z</dcterms:created>
  <dcterms:modified xsi:type="dcterms:W3CDTF">2018-02-09T09:55:22Z</dcterms:modified>
</cp:coreProperties>
</file>