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295BCB-D389-43FB-9083-DB21481782A1}"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295BCB-D389-43FB-9083-DB21481782A1}"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295BCB-D389-43FB-9083-DB21481782A1}"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295BCB-D389-43FB-9083-DB21481782A1}"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295BCB-D389-43FB-9083-DB21481782A1}"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295BCB-D389-43FB-9083-DB21481782A1}"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295BCB-D389-43FB-9083-DB21481782A1}" type="datetimeFigureOut">
              <a:rPr lang="en-US" smtClean="0"/>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295BCB-D389-43FB-9083-DB21481782A1}" type="datetimeFigureOut">
              <a:rPr lang="en-US" smtClean="0"/>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295BCB-D389-43FB-9083-DB21481782A1}" type="datetimeFigureOut">
              <a:rPr lang="en-US" smtClean="0"/>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95BCB-D389-43FB-9083-DB21481782A1}"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95BCB-D389-43FB-9083-DB21481782A1}"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D2BA4D-013B-4D8E-BC3F-9DFCE2AC514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295BCB-D389-43FB-9083-DB21481782A1}" type="datetimeFigureOut">
              <a:rPr lang="en-US" smtClean="0"/>
              <a:t>7/9/2021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D2BA4D-013B-4D8E-BC3F-9DFCE2AC514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99347" y="914400"/>
            <a:ext cx="4191853" cy="646331"/>
          </a:xfrm>
          <a:prstGeom prst="rect">
            <a:avLst/>
          </a:prstGeom>
          <a:noFill/>
        </p:spPr>
        <p:txBody>
          <a:bodyPr wrap="none" rtlCol="0">
            <a:spAutoFit/>
          </a:bodyPr>
          <a:lstStyle/>
          <a:p>
            <a:r>
              <a:rPr lang="en-US" sz="3600" b="1" dirty="0" smtClean="0"/>
              <a:t>Nutrient interactions</a:t>
            </a:r>
            <a:endParaRPr lang="en-US" sz="3600" b="1" dirty="0"/>
          </a:p>
        </p:txBody>
      </p:sp>
      <p:sp>
        <p:nvSpPr>
          <p:cNvPr id="5" name="TextBox 4"/>
          <p:cNvSpPr txBox="1"/>
          <p:nvPr/>
        </p:nvSpPr>
        <p:spPr>
          <a:xfrm>
            <a:off x="304800" y="2209800"/>
            <a:ext cx="8610600" cy="2677656"/>
          </a:xfrm>
          <a:prstGeom prst="rect">
            <a:avLst/>
          </a:prstGeom>
          <a:noFill/>
        </p:spPr>
        <p:txBody>
          <a:bodyPr wrap="square" rtlCol="0">
            <a:spAutoFit/>
          </a:bodyPr>
          <a:lstStyle/>
          <a:p>
            <a:r>
              <a:rPr lang="en-US" sz="2800" b="1" dirty="0" smtClean="0"/>
              <a:t>The relationship between two nutrient elements is known as interaction. Interactions are of two types,</a:t>
            </a:r>
          </a:p>
          <a:p>
            <a:r>
              <a:rPr lang="en-US" sz="2800" b="1" dirty="0" smtClean="0"/>
              <a:t> </a:t>
            </a:r>
          </a:p>
          <a:p>
            <a:pPr marL="514350" indent="-514350">
              <a:buAutoNum type="alphaLcPeriod"/>
            </a:pPr>
            <a:r>
              <a:rPr lang="en-US" sz="2800" b="1" dirty="0" smtClean="0"/>
              <a:t>Positive interaction = synergism</a:t>
            </a:r>
          </a:p>
          <a:p>
            <a:pPr marL="514350" indent="-514350"/>
            <a:endParaRPr lang="en-US" sz="2800" b="1" dirty="0" smtClean="0"/>
          </a:p>
          <a:p>
            <a:r>
              <a:rPr lang="en-US" sz="2800" b="1" dirty="0" smtClean="0"/>
              <a:t>b.  Negative interaction = antagonism</a:t>
            </a:r>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6370975"/>
          </a:xfrm>
          <a:prstGeom prst="rect">
            <a:avLst/>
          </a:prstGeom>
        </p:spPr>
        <p:txBody>
          <a:bodyPr wrap="square">
            <a:spAutoFit/>
          </a:bodyPr>
          <a:lstStyle/>
          <a:p>
            <a:pPr algn="just"/>
            <a:r>
              <a:rPr lang="en-US" sz="2400" b="1" dirty="0"/>
              <a:t>Synergism</a:t>
            </a:r>
            <a:r>
              <a:rPr lang="en-US" sz="2400" dirty="0"/>
              <a:t> Many soil scientists, plant physiologists and plant biochemists have tried to clarify the much complicated relationships between nutrients. Some of these relationships are straight forward but, most are not. A few examples from agricultural laboratory research and field based experiments have shown us that an: · </a:t>
            </a:r>
          </a:p>
          <a:p>
            <a:pPr lvl="0" algn="just">
              <a:buFont typeface="Wingdings" pitchFamily="2" charset="2"/>
              <a:buChar char="Ø"/>
            </a:pPr>
            <a:r>
              <a:rPr lang="en-US" sz="2400" dirty="0"/>
              <a:t>An optimum supply of nitrogen ensures optimum uptake of potassium as well as phosphorus, magnesium, iron, manganese and zinc from the soils. · </a:t>
            </a:r>
          </a:p>
          <a:p>
            <a:pPr lvl="0" algn="just">
              <a:buFont typeface="Wingdings" pitchFamily="2" charset="2"/>
              <a:buChar char="Ø"/>
            </a:pPr>
            <a:r>
              <a:rPr lang="en-US" sz="2400" dirty="0"/>
              <a:t>Optimal levels of copper and boron improve nitrogen uptake by plant.</a:t>
            </a:r>
          </a:p>
          <a:p>
            <a:pPr lvl="0" algn="just">
              <a:buFont typeface="Wingdings" pitchFamily="2" charset="2"/>
              <a:buChar char="Ø"/>
            </a:pPr>
            <a:r>
              <a:rPr lang="en-US" sz="2400" dirty="0"/>
              <a:t>Optimal levels of molybdenum improve utilization of nitrogen as well as increases uptake of phosphorus. · </a:t>
            </a:r>
          </a:p>
          <a:p>
            <a:pPr lvl="0" algn="just">
              <a:buFont typeface="Wingdings" pitchFamily="2" charset="2"/>
              <a:buChar char="Ø"/>
            </a:pPr>
            <a:r>
              <a:rPr lang="en-US" sz="2400" dirty="0"/>
              <a:t>Optimal levels of calcium and zinc improve uptake of phosphorus and potassium. · Optimal levels of </a:t>
            </a:r>
            <a:r>
              <a:rPr lang="en-US" sz="2400" dirty="0" err="1"/>
              <a:t>sulphur</a:t>
            </a:r>
            <a:r>
              <a:rPr lang="en-US" sz="2400" dirty="0"/>
              <a:t> increases the uptake of manganese and zinc. · </a:t>
            </a:r>
          </a:p>
          <a:p>
            <a:pPr lvl="0" algn="just">
              <a:buFont typeface="Wingdings" pitchFamily="2" charset="2"/>
              <a:buChar char="Ø"/>
            </a:pPr>
            <a:r>
              <a:rPr lang="en-US" sz="2400" dirty="0"/>
              <a:t>Optimal levels of manganese increases uptake of copper. </a:t>
            </a:r>
          </a:p>
          <a:p>
            <a:pPr algn="just"/>
            <a:r>
              <a:rPr lang="en-US" sz="2400" dirty="0" smtClean="0"/>
              <a:t>.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5632311"/>
          </a:xfrm>
          <a:prstGeom prst="rect">
            <a:avLst/>
          </a:prstGeom>
        </p:spPr>
        <p:txBody>
          <a:bodyPr wrap="square">
            <a:spAutoFit/>
          </a:bodyPr>
          <a:lstStyle/>
          <a:p>
            <a:pPr algn="just"/>
            <a:r>
              <a:rPr lang="en-US" sz="2400" b="1" dirty="0" smtClean="0"/>
              <a:t>Antagonism </a:t>
            </a:r>
            <a:r>
              <a:rPr lang="en-US" sz="2400" dirty="0"/>
              <a:t>· </a:t>
            </a:r>
          </a:p>
          <a:p>
            <a:pPr lvl="0" algn="just">
              <a:buFont typeface="Wingdings" pitchFamily="2" charset="2"/>
              <a:buChar char="Ø"/>
            </a:pPr>
            <a:r>
              <a:rPr lang="en-US" sz="2400" dirty="0"/>
              <a:t>Excessive amounts of nitrogen reduce the uptake of phosphorus, potassium, iron and almost all secondary and micronutrients like calcium and magnesium iron, manganese, zinc and copper. · </a:t>
            </a:r>
          </a:p>
          <a:p>
            <a:pPr lvl="0" algn="just">
              <a:buFont typeface="Wingdings" pitchFamily="2" charset="2"/>
              <a:buChar char="Ø"/>
            </a:pPr>
            <a:r>
              <a:rPr lang="en-US" sz="2400" dirty="0"/>
              <a:t>Excessive amounts of phosphorus reduces uptake of cationic micronutrients like iron, manganese, zinc and copper. · </a:t>
            </a:r>
          </a:p>
          <a:p>
            <a:pPr lvl="0" algn="just">
              <a:buFont typeface="Wingdings" pitchFamily="2" charset="2"/>
              <a:buChar char="Ø"/>
            </a:pPr>
            <a:r>
              <a:rPr lang="en-US" sz="2400" dirty="0"/>
              <a:t>Excessive amounts of potassium reduce uptake of magnesium to a greater extent and calcium to a lesser extent. · </a:t>
            </a:r>
          </a:p>
          <a:p>
            <a:pPr lvl="0" algn="just">
              <a:buFont typeface="Wingdings" pitchFamily="2" charset="2"/>
              <a:buChar char="Ø"/>
            </a:pPr>
            <a:r>
              <a:rPr lang="en-US" sz="2400" dirty="0"/>
              <a:t>Excessive amounts of calcium reduces uptake of iron. · </a:t>
            </a:r>
          </a:p>
          <a:p>
            <a:pPr lvl="0" algn="just">
              <a:buFont typeface="Wingdings" pitchFamily="2" charset="2"/>
              <a:buChar char="Ø"/>
            </a:pPr>
            <a:r>
              <a:rPr lang="en-US" sz="2400" dirty="0"/>
              <a:t>Excessive Iron reduces zinc uptake. · </a:t>
            </a:r>
          </a:p>
          <a:p>
            <a:pPr lvl="0" algn="just">
              <a:buFont typeface="Wingdings" pitchFamily="2" charset="2"/>
              <a:buChar char="Ø"/>
            </a:pPr>
            <a:r>
              <a:rPr lang="en-US" sz="2400" dirty="0"/>
              <a:t>Excessive zinc reduces manganese uptake. The examples above show that the interrelationships between nutrients in the plant system are quite complicated and interdependent. More research will need to be done on the molecular levels to elucidate the actual relationships if possible.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309</Words>
  <Application>Microsoft Office PowerPoint</Application>
  <PresentationFormat>On-screen Show (4:3)</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1</cp:revision>
  <dcterms:created xsi:type="dcterms:W3CDTF">2021-07-09T00:16:57Z</dcterms:created>
  <dcterms:modified xsi:type="dcterms:W3CDTF">2021-07-08T23:41:48Z</dcterms:modified>
</cp:coreProperties>
</file>