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Default Extension="doc" ContentType="application/msword"/>
  <Override PartName="/ppt/slides/slide7.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6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slides/slide64.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emf" ContentType="image/x-emf"/>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Default Extension="vml" ContentType="application/vnd.openxmlformats-officedocument.vmlDrawing"/>
  <Override PartName="/ppt/slides/slide8.xml" ContentType="application/vnd.openxmlformats-officedocument.presentationml.slide+xml"/>
  <Override PartName="/ppt/slides/slide49.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Layouts/slideLayout8.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1" r:id="rId1"/>
  </p:sldMasterIdLst>
  <p:notesMasterIdLst>
    <p:notesMasterId r:id="rId70"/>
  </p:notesMasterIdLst>
  <p:handoutMasterIdLst>
    <p:handoutMasterId r:id="rId71"/>
  </p:handoutMasterIdLst>
  <p:sldIdLst>
    <p:sldId id="256" r:id="rId2"/>
    <p:sldId id="294" r:id="rId3"/>
    <p:sldId id="295" r:id="rId4"/>
    <p:sldId id="268" r:id="rId5"/>
    <p:sldId id="257" r:id="rId6"/>
    <p:sldId id="288" r:id="rId7"/>
    <p:sldId id="258" r:id="rId8"/>
    <p:sldId id="259" r:id="rId9"/>
    <p:sldId id="260" r:id="rId10"/>
    <p:sldId id="261" r:id="rId11"/>
    <p:sldId id="265" r:id="rId12"/>
    <p:sldId id="269" r:id="rId13"/>
    <p:sldId id="270" r:id="rId14"/>
    <p:sldId id="290" r:id="rId15"/>
    <p:sldId id="263" r:id="rId16"/>
    <p:sldId id="266" r:id="rId17"/>
    <p:sldId id="264" r:id="rId18"/>
    <p:sldId id="296" r:id="rId19"/>
    <p:sldId id="298" r:id="rId20"/>
    <p:sldId id="299" r:id="rId21"/>
    <p:sldId id="300" r:id="rId22"/>
    <p:sldId id="301" r:id="rId23"/>
    <p:sldId id="302" r:id="rId24"/>
    <p:sldId id="303" r:id="rId25"/>
    <p:sldId id="304" r:id="rId26"/>
    <p:sldId id="305" r:id="rId27"/>
    <p:sldId id="306" r:id="rId28"/>
    <p:sldId id="307" r:id="rId29"/>
    <p:sldId id="308" r:id="rId30"/>
    <p:sldId id="309" r:id="rId31"/>
    <p:sldId id="310" r:id="rId32"/>
    <p:sldId id="311" r:id="rId33"/>
    <p:sldId id="312" r:id="rId34"/>
    <p:sldId id="313" r:id="rId35"/>
    <p:sldId id="314" r:id="rId36"/>
    <p:sldId id="316" r:id="rId37"/>
    <p:sldId id="317" r:id="rId38"/>
    <p:sldId id="318" r:id="rId39"/>
    <p:sldId id="319" r:id="rId40"/>
    <p:sldId id="320" r:id="rId41"/>
    <p:sldId id="321" r:id="rId42"/>
    <p:sldId id="322" r:id="rId43"/>
    <p:sldId id="323" r:id="rId44"/>
    <p:sldId id="324" r:id="rId45"/>
    <p:sldId id="325" r:id="rId46"/>
    <p:sldId id="326" r:id="rId47"/>
    <p:sldId id="327" r:id="rId48"/>
    <p:sldId id="328" r:id="rId49"/>
    <p:sldId id="331" r:id="rId50"/>
    <p:sldId id="332" r:id="rId51"/>
    <p:sldId id="333" r:id="rId52"/>
    <p:sldId id="334" r:id="rId53"/>
    <p:sldId id="335" r:id="rId54"/>
    <p:sldId id="336" r:id="rId55"/>
    <p:sldId id="337" r:id="rId56"/>
    <p:sldId id="338" r:id="rId57"/>
    <p:sldId id="339" r:id="rId58"/>
    <p:sldId id="277" r:id="rId59"/>
    <p:sldId id="279" r:id="rId60"/>
    <p:sldId id="278" r:id="rId61"/>
    <p:sldId id="280" r:id="rId62"/>
    <p:sldId id="281" r:id="rId63"/>
    <p:sldId id="284" r:id="rId64"/>
    <p:sldId id="282" r:id="rId65"/>
    <p:sldId id="283" r:id="rId66"/>
    <p:sldId id="285" r:id="rId67"/>
    <p:sldId id="289" r:id="rId68"/>
    <p:sldId id="286" r:id="rId6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ahoma" pitchFamily="34" charset="0"/>
        <a:ea typeface="+mn-ea"/>
        <a:cs typeface="+mn-cs"/>
      </a:defRPr>
    </a:lvl1pPr>
    <a:lvl2pPr marL="457200" algn="l" rtl="0" fontAlgn="base">
      <a:spcBef>
        <a:spcPct val="0"/>
      </a:spcBef>
      <a:spcAft>
        <a:spcPct val="0"/>
      </a:spcAft>
      <a:defRPr sz="2400" kern="1200">
        <a:solidFill>
          <a:schemeClr val="tx1"/>
        </a:solidFill>
        <a:latin typeface="Tahoma" pitchFamily="34" charset="0"/>
        <a:ea typeface="+mn-ea"/>
        <a:cs typeface="+mn-cs"/>
      </a:defRPr>
    </a:lvl2pPr>
    <a:lvl3pPr marL="914400" algn="l" rtl="0" fontAlgn="base">
      <a:spcBef>
        <a:spcPct val="0"/>
      </a:spcBef>
      <a:spcAft>
        <a:spcPct val="0"/>
      </a:spcAft>
      <a:defRPr sz="2400" kern="1200">
        <a:solidFill>
          <a:schemeClr val="tx1"/>
        </a:solidFill>
        <a:latin typeface="Tahoma" pitchFamily="34" charset="0"/>
        <a:ea typeface="+mn-ea"/>
        <a:cs typeface="+mn-cs"/>
      </a:defRPr>
    </a:lvl3pPr>
    <a:lvl4pPr marL="1371600" algn="l" rtl="0" fontAlgn="base">
      <a:spcBef>
        <a:spcPct val="0"/>
      </a:spcBef>
      <a:spcAft>
        <a:spcPct val="0"/>
      </a:spcAft>
      <a:defRPr sz="2400" kern="1200">
        <a:solidFill>
          <a:schemeClr val="tx1"/>
        </a:solidFill>
        <a:latin typeface="Tahoma" pitchFamily="34" charset="0"/>
        <a:ea typeface="+mn-ea"/>
        <a:cs typeface="+mn-cs"/>
      </a:defRPr>
    </a:lvl4pPr>
    <a:lvl5pPr marL="1828800" algn="l" rtl="0" fontAlgn="base">
      <a:spcBef>
        <a:spcPct val="0"/>
      </a:spcBef>
      <a:spcAft>
        <a:spcPct val="0"/>
      </a:spcAft>
      <a:defRPr sz="2400" kern="1200">
        <a:solidFill>
          <a:schemeClr val="tx1"/>
        </a:solidFill>
        <a:latin typeface="Tahoma" pitchFamily="34" charset="0"/>
        <a:ea typeface="+mn-ea"/>
        <a:cs typeface="+mn-cs"/>
      </a:defRPr>
    </a:lvl5pPr>
    <a:lvl6pPr marL="2286000" algn="l" defTabSz="914400" rtl="0" eaLnBrk="1" latinLnBrk="0" hangingPunct="1">
      <a:defRPr sz="2400" kern="1200">
        <a:solidFill>
          <a:schemeClr val="tx1"/>
        </a:solidFill>
        <a:latin typeface="Tahoma" pitchFamily="34" charset="0"/>
        <a:ea typeface="+mn-ea"/>
        <a:cs typeface="+mn-cs"/>
      </a:defRPr>
    </a:lvl6pPr>
    <a:lvl7pPr marL="2743200" algn="l" defTabSz="914400" rtl="0" eaLnBrk="1" latinLnBrk="0" hangingPunct="1">
      <a:defRPr sz="2400" kern="1200">
        <a:solidFill>
          <a:schemeClr val="tx1"/>
        </a:solidFill>
        <a:latin typeface="Tahoma" pitchFamily="34" charset="0"/>
        <a:ea typeface="+mn-ea"/>
        <a:cs typeface="+mn-cs"/>
      </a:defRPr>
    </a:lvl7pPr>
    <a:lvl8pPr marL="3200400" algn="l" defTabSz="914400" rtl="0" eaLnBrk="1" latinLnBrk="0" hangingPunct="1">
      <a:defRPr sz="2400" kern="1200">
        <a:solidFill>
          <a:schemeClr val="tx1"/>
        </a:solidFill>
        <a:latin typeface="Tahoma" pitchFamily="34" charset="0"/>
        <a:ea typeface="+mn-ea"/>
        <a:cs typeface="+mn-cs"/>
      </a:defRPr>
    </a:lvl8pPr>
    <a:lvl9pPr marL="3657600" algn="l" defTabSz="914400" rtl="0" eaLnBrk="1" latinLnBrk="0" hangingPunct="1">
      <a:defRPr sz="2400"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2"/>
  <p:clrMru>
    <a:srgbClr val="FFFF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vertBarState="maximized">
    <p:restoredLeft sz="32055" autoAdjust="0"/>
    <p:restoredTop sz="91014" autoAdjust="0"/>
  </p:normalViewPr>
  <p:slideViewPr>
    <p:cSldViewPr>
      <p:cViewPr>
        <p:scale>
          <a:sx n="60" d="100"/>
          <a:sy n="60" d="100"/>
        </p:scale>
        <p:origin x="-1338" y="-138"/>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100" d="100"/>
        <a:sy n="100" d="100"/>
      </p:scale>
      <p:origin x="0" y="0"/>
    </p:cViewPr>
  </p:sorter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 Type="http://schemas.openxmlformats.org/officeDocument/2006/relationships/slide" Target="slides/slide6.xml"/><Relationship Id="rId71"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notesMaster" Target="notesMasters/notesMaster1.xml"/><Relationship Id="rId75"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s>
</file>

<file path=ppt/_rels/viewProps.xml.rels><?xml version="1.0" encoding="UTF-8" standalone="yes"?>
<Relationships xmlns="http://schemas.openxmlformats.org/package/2006/relationships"><Relationship Id="rId1" Type="http://schemas.openxmlformats.org/officeDocument/2006/relationships/slide" Target="slides/slide11.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3555" name="Rectangle 3"/>
          <p:cNvSpPr>
            <a:spLocks noGrp="1" noChangeArrowheads="1"/>
          </p:cNvSpPr>
          <p:nvPr>
            <p:ph type="dt" sz="quarter" idx="1"/>
          </p:nvPr>
        </p:nvSpPr>
        <p:spPr bwMode="auto">
          <a:xfrm>
            <a:off x="388620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23556" name="Rectangle 4"/>
          <p:cNvSpPr>
            <a:spLocks noGrp="1" noChangeArrowheads="1"/>
          </p:cNvSpPr>
          <p:nvPr>
            <p:ph type="ftr" sz="quarter" idx="2"/>
          </p:nvPr>
        </p:nvSpPr>
        <p:spPr bwMode="auto">
          <a:xfrm>
            <a:off x="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3557" name="Rectangle 5"/>
          <p:cNvSpPr>
            <a:spLocks noGrp="1" noChangeArrowheads="1"/>
          </p:cNvSpPr>
          <p:nvPr>
            <p:ph type="sldNum" sz="quarter" idx="3"/>
          </p:nvPr>
        </p:nvSpPr>
        <p:spPr bwMode="auto">
          <a:xfrm>
            <a:off x="388620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vl1pPr>
          </a:lstStyle>
          <a:p>
            <a:pPr>
              <a:defRPr/>
            </a:pPr>
            <a:fld id="{4FC8C7F6-3289-46C1-9367-515369501B01}"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Times New Roman" pitchFamily="18" charset="0"/>
              </a:defRPr>
            </a:lvl1pPr>
          </a:lstStyle>
          <a:p>
            <a:pPr>
              <a:defRPr/>
            </a:pPr>
            <a:endParaRPr lang="en-US"/>
          </a:p>
        </p:txBody>
      </p:sp>
      <p:sp>
        <p:nvSpPr>
          <p:cNvPr id="13315"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n-US"/>
          </a:p>
        </p:txBody>
      </p:sp>
      <p:sp>
        <p:nvSpPr>
          <p:cNvPr id="5427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3317"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3318"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Times New Roman" pitchFamily="18" charset="0"/>
              </a:defRPr>
            </a:lvl1pPr>
          </a:lstStyle>
          <a:p>
            <a:pPr>
              <a:defRPr/>
            </a:pPr>
            <a:endParaRPr lang="en-US"/>
          </a:p>
        </p:txBody>
      </p:sp>
      <p:sp>
        <p:nvSpPr>
          <p:cNvPr id="13319"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itchFamily="18" charset="0"/>
              </a:defRPr>
            </a:lvl1pPr>
          </a:lstStyle>
          <a:p>
            <a:pPr>
              <a:defRPr/>
            </a:pPr>
            <a:fld id="{DBB4B24C-373D-4E1D-8978-CB2C9724858E}"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miter lim="800000"/>
            <a:headEnd/>
            <a:tailEnd/>
          </a:ln>
        </p:spPr>
        <p:txBody>
          <a:bodyPr/>
          <a:lstStyle/>
          <a:p>
            <a:fld id="{507F54DB-EC62-41B7-A252-82512A28C453}" type="slidenum">
              <a:rPr lang="en-US" smtClean="0"/>
              <a:pPr/>
              <a:t>15</a:t>
            </a:fld>
            <a:endParaRPr 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p:spPr>
        <p:txBody>
          <a:bodyPr/>
          <a:lstStyle/>
          <a:p>
            <a:pPr eaLnBrk="1" hangingPunct="1"/>
            <a:endParaRPr lang="en-US" sz="40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endParaRPr lang="en-US"/>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endParaRPr lang="en-US"/>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endParaRPr lang="en-US"/>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endParaRPr lang="en-US"/>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endParaRPr lang="en-US"/>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endParaRPr lang="en-US"/>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endParaRPr lang="en-US"/>
            </a:p>
          </p:txBody>
        </p:sp>
      </p:grpSp>
      <p:sp>
        <p:nvSpPr>
          <p:cNvPr id="22540" name="Rectangle 12"/>
          <p:cNvSpPr>
            <a:spLocks noGrp="1" noChangeArrowheads="1"/>
          </p:cNvSpPr>
          <p:nvPr>
            <p:ph type="ctrTitle"/>
          </p:nvPr>
        </p:nvSpPr>
        <p:spPr>
          <a:xfrm>
            <a:off x="990600" y="1828800"/>
            <a:ext cx="7772400" cy="1143000"/>
          </a:xfrm>
        </p:spPr>
        <p:txBody>
          <a:bodyPr/>
          <a:lstStyle>
            <a:lvl1pPr>
              <a:defRPr/>
            </a:lvl1pPr>
          </a:lstStyle>
          <a:p>
            <a:pPr lvl="0"/>
            <a:r>
              <a:rPr lang="en-US" noProof="0" smtClean="0"/>
              <a:t>Click to edit Master title style</a:t>
            </a:r>
          </a:p>
        </p:txBody>
      </p:sp>
      <p:sp>
        <p:nvSpPr>
          <p:cNvPr id="2254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en-US" noProof="0" smtClean="0"/>
              <a:t>Click to edit Master subtitle style</a:t>
            </a:r>
          </a:p>
        </p:txBody>
      </p:sp>
      <p:sp>
        <p:nvSpPr>
          <p:cNvPr id="14" name="Rectangle 14"/>
          <p:cNvSpPr>
            <a:spLocks noGrp="1" noChangeArrowheads="1"/>
          </p:cNvSpPr>
          <p:nvPr>
            <p:ph type="dt" sz="half" idx="10"/>
          </p:nvPr>
        </p:nvSpPr>
        <p:spPr>
          <a:xfrm>
            <a:off x="990600" y="6248400"/>
            <a:ext cx="1905000" cy="45720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solidFill>
                  <a:schemeClr val="bg2"/>
                </a:solidFill>
              </a:defRPr>
            </a:lvl1pPr>
          </a:lstStyle>
          <a:p>
            <a:pPr>
              <a:defRPr/>
            </a:pPr>
            <a:endParaRPr lang="en-US"/>
          </a:p>
        </p:txBody>
      </p:sp>
      <p:sp>
        <p:nvSpPr>
          <p:cNvPr id="15" name="Rectangle 15"/>
          <p:cNvSpPr>
            <a:spLocks noGrp="1" noChangeArrowheads="1"/>
          </p:cNvSpPr>
          <p:nvPr>
            <p:ph type="ftr" sz="quarter" idx="11"/>
          </p:nvPr>
        </p:nvSpPr>
        <p:spPr>
          <a:xfrm>
            <a:off x="3429000" y="6248400"/>
            <a:ext cx="2895600" cy="45720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solidFill>
                  <a:schemeClr val="bg2"/>
                </a:solidFill>
              </a:defRPr>
            </a:lvl1pPr>
          </a:lstStyle>
          <a:p>
            <a:pPr>
              <a:defRPr/>
            </a:pPr>
            <a:endParaRPr lang="en-US"/>
          </a:p>
        </p:txBody>
      </p:sp>
      <p:sp>
        <p:nvSpPr>
          <p:cNvPr id="16" name="Rectangle 16"/>
          <p:cNvSpPr>
            <a:spLocks noGrp="1" noChangeArrowheads="1"/>
          </p:cNvSpPr>
          <p:nvPr>
            <p:ph type="sldNum" sz="quarter" idx="12"/>
          </p:nvPr>
        </p:nvSpPr>
        <p:spPr>
          <a:xfrm>
            <a:off x="6858000" y="6248400"/>
            <a:ext cx="1905000" cy="457200"/>
          </a:xfrm>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a:lstStyle>
            <a:lvl1pPr>
              <a:defRPr>
                <a:solidFill>
                  <a:schemeClr val="bg2"/>
                </a:solidFill>
              </a:defRPr>
            </a:lvl1pPr>
          </a:lstStyle>
          <a:p>
            <a:pPr>
              <a:defRPr/>
            </a:pPr>
            <a:fld id="{A82DB625-2C5B-4FDE-AED6-6CD262834B1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4BD971A9-66FC-40BC-82B6-1B21C73B7123}"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617538"/>
            <a:ext cx="1951038" cy="55149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150938" y="617538"/>
            <a:ext cx="5700712" cy="55149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7A991751-CBF1-4207-8CBA-E2C6A4D1846A}"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9E7516F3-DFD7-4AFF-B47C-A566DF121881}"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p>
        </p:txBody>
      </p:sp>
      <p:sp>
        <p:nvSpPr>
          <p:cNvPr id="5" name="Rectangle 12"/>
          <p:cNvSpPr>
            <a:spLocks noGrp="1" noChangeArrowheads="1"/>
          </p:cNvSpPr>
          <p:nvPr>
            <p:ph type="ftr" sz="quarter" idx="11"/>
          </p:nvPr>
        </p:nvSpPr>
        <p:spPr>
          <a:ln/>
        </p:spPr>
        <p:txBody>
          <a:bodyPr/>
          <a:lstStyle>
            <a:lvl1pPr>
              <a:defRPr/>
            </a:lvl1pPr>
          </a:lstStyle>
          <a:p>
            <a:pPr>
              <a:defRPr/>
            </a:pP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6C344F61-B92D-4721-A05F-C49860575D49}"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7D2F24EF-7FEC-4761-A94C-714504D0A9EE}"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endParaRPr lang="en-US"/>
          </a:p>
        </p:txBody>
      </p:sp>
      <p:sp>
        <p:nvSpPr>
          <p:cNvPr id="8" name="Rectangle 12"/>
          <p:cNvSpPr>
            <a:spLocks noGrp="1" noChangeArrowheads="1"/>
          </p:cNvSpPr>
          <p:nvPr>
            <p:ph type="ftr" sz="quarter" idx="11"/>
          </p:nvPr>
        </p:nvSpPr>
        <p:spPr>
          <a:ln/>
        </p:spPr>
        <p:txBody>
          <a:bodyPr/>
          <a:lstStyle>
            <a:lvl1pPr>
              <a:defRPr/>
            </a:lvl1pPr>
          </a:lstStyle>
          <a:p>
            <a:pPr>
              <a:defRPr/>
            </a:pPr>
            <a:endParaRPr lang="en-US"/>
          </a:p>
        </p:txBody>
      </p:sp>
      <p:sp>
        <p:nvSpPr>
          <p:cNvPr id="9" name="Rectangle 13"/>
          <p:cNvSpPr>
            <a:spLocks noGrp="1" noChangeArrowheads="1"/>
          </p:cNvSpPr>
          <p:nvPr>
            <p:ph type="sldNum" sz="quarter" idx="12"/>
          </p:nvPr>
        </p:nvSpPr>
        <p:spPr>
          <a:ln/>
        </p:spPr>
        <p:txBody>
          <a:bodyPr/>
          <a:lstStyle>
            <a:lvl1pPr>
              <a:defRPr/>
            </a:lvl1pPr>
          </a:lstStyle>
          <a:p>
            <a:pPr>
              <a:defRPr/>
            </a:pPr>
            <a:fld id="{9DA9C39E-10F6-4BD7-9E8B-7849A9A4AB58}"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endParaRPr lang="en-US"/>
          </a:p>
        </p:txBody>
      </p:sp>
      <p:sp>
        <p:nvSpPr>
          <p:cNvPr id="4" name="Rectangle 12"/>
          <p:cNvSpPr>
            <a:spLocks noGrp="1" noChangeArrowheads="1"/>
          </p:cNvSpPr>
          <p:nvPr>
            <p:ph type="ftr" sz="quarter" idx="11"/>
          </p:nvPr>
        </p:nvSpPr>
        <p:spPr>
          <a:ln/>
        </p:spPr>
        <p:txBody>
          <a:bodyPr/>
          <a:lstStyle>
            <a:lvl1pPr>
              <a:defRPr/>
            </a:lvl1pPr>
          </a:lstStyle>
          <a:p>
            <a:pPr>
              <a:defRPr/>
            </a:pPr>
            <a:endParaRPr lang="en-US"/>
          </a:p>
        </p:txBody>
      </p:sp>
      <p:sp>
        <p:nvSpPr>
          <p:cNvPr id="5" name="Rectangle 13"/>
          <p:cNvSpPr>
            <a:spLocks noGrp="1" noChangeArrowheads="1"/>
          </p:cNvSpPr>
          <p:nvPr>
            <p:ph type="sldNum" sz="quarter" idx="12"/>
          </p:nvPr>
        </p:nvSpPr>
        <p:spPr>
          <a:ln/>
        </p:spPr>
        <p:txBody>
          <a:bodyPr/>
          <a:lstStyle>
            <a:lvl1pPr>
              <a:defRPr/>
            </a:lvl1pPr>
          </a:lstStyle>
          <a:p>
            <a:pPr>
              <a:defRPr/>
            </a:pPr>
            <a:fld id="{F9B19238-1D80-4B61-84F7-88606DC9AB13}"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p>
        </p:txBody>
      </p:sp>
      <p:sp>
        <p:nvSpPr>
          <p:cNvPr id="3" name="Rectangle 12"/>
          <p:cNvSpPr>
            <a:spLocks noGrp="1" noChangeArrowheads="1"/>
          </p:cNvSpPr>
          <p:nvPr>
            <p:ph type="ftr" sz="quarter" idx="11"/>
          </p:nvPr>
        </p:nvSpPr>
        <p:spPr>
          <a:ln/>
        </p:spPr>
        <p:txBody>
          <a:bodyPr/>
          <a:lstStyle>
            <a:lvl1pPr>
              <a:defRPr/>
            </a:lvl1pPr>
          </a:lstStyle>
          <a:p>
            <a:pPr>
              <a:defRPr/>
            </a:pPr>
            <a:endParaRPr lang="en-US"/>
          </a:p>
        </p:txBody>
      </p:sp>
      <p:sp>
        <p:nvSpPr>
          <p:cNvPr id="4" name="Rectangle 13"/>
          <p:cNvSpPr>
            <a:spLocks noGrp="1" noChangeArrowheads="1"/>
          </p:cNvSpPr>
          <p:nvPr>
            <p:ph type="sldNum" sz="quarter" idx="12"/>
          </p:nvPr>
        </p:nvSpPr>
        <p:spPr>
          <a:ln/>
        </p:spPr>
        <p:txBody>
          <a:bodyPr/>
          <a:lstStyle>
            <a:lvl1pPr>
              <a:defRPr/>
            </a:lvl1pPr>
          </a:lstStyle>
          <a:p>
            <a:pPr>
              <a:defRPr/>
            </a:pPr>
            <a:fld id="{96C9D878-6D5F-46A3-AB2D-CA72692C448C}"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49E1B0EC-000D-4394-80EF-45E429DD29D7}"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p>
        </p:txBody>
      </p:sp>
      <p:sp>
        <p:nvSpPr>
          <p:cNvPr id="6" name="Rectangle 12"/>
          <p:cNvSpPr>
            <a:spLocks noGrp="1" noChangeArrowheads="1"/>
          </p:cNvSpPr>
          <p:nvPr>
            <p:ph type="ftr" sz="quarter" idx="11"/>
          </p:nvPr>
        </p:nvSpPr>
        <p:spPr>
          <a:ln/>
        </p:spPr>
        <p:txBody>
          <a:bodyPr/>
          <a:lstStyle>
            <a:lvl1pPr>
              <a:defRPr/>
            </a:lvl1pPr>
          </a:lstStyle>
          <a:p>
            <a:pPr>
              <a:defRPr/>
            </a:pPr>
            <a:endParaRPr lang="en-US"/>
          </a:p>
        </p:txBody>
      </p:sp>
      <p:sp>
        <p:nvSpPr>
          <p:cNvPr id="7" name="Rectangle 13"/>
          <p:cNvSpPr>
            <a:spLocks noGrp="1" noChangeArrowheads="1"/>
          </p:cNvSpPr>
          <p:nvPr>
            <p:ph type="sldNum" sz="quarter" idx="12"/>
          </p:nvPr>
        </p:nvSpPr>
        <p:spPr>
          <a:ln/>
        </p:spPr>
        <p:txBody>
          <a:bodyPr/>
          <a:lstStyle>
            <a:lvl1pPr>
              <a:defRPr/>
            </a:lvl1pPr>
          </a:lstStyle>
          <a:p>
            <a:pPr>
              <a:defRPr/>
            </a:pPr>
            <a:fld id="{2A198E1F-D041-4AEF-B5C2-FF715A8C683E}"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w="9525">
            <a:noFill/>
            <a:miter lim="800000"/>
            <a:headEnd/>
            <a:tailEnd/>
          </a:ln>
          <a:effectLst/>
        </p:spPr>
        <p:txBody>
          <a:bodyPr wrap="none" anchor="ctr"/>
          <a:lstStyle/>
          <a:p>
            <a:pPr algn="ctr"/>
            <a:endParaRPr kumimoji="1" lang="en-US"/>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endParaRPr kumimoji="1" lang="en-US"/>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w="9525">
            <a:noFill/>
            <a:miter lim="800000"/>
            <a:headEnd/>
            <a:tailEnd/>
          </a:ln>
          <a:effectLst/>
        </p:spPr>
        <p:txBody>
          <a:bodyPr wrap="none" anchor="ctr"/>
          <a:lstStyle/>
          <a:p>
            <a:pPr algn="ctr"/>
            <a:endParaRPr kumimoji="1" lang="en-US"/>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endParaRPr kumimoji="1" lang="en-US"/>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endParaRPr kumimoji="1" lang="en-US"/>
          </a:p>
        </p:txBody>
      </p:sp>
      <p:sp>
        <p:nvSpPr>
          <p:cNvPr id="1031" name="Rectangle 7"/>
          <p:cNvSpPr>
            <a:spLocks noChangeArrowheads="1"/>
          </p:cNvSpPr>
          <p:nvPr/>
        </p:nvSpPr>
        <p:spPr bwMode="gray">
          <a:xfrm>
            <a:off x="762000" y="990600"/>
            <a:ext cx="31750" cy="1052513"/>
          </a:xfrm>
          <a:prstGeom prst="rect">
            <a:avLst/>
          </a:prstGeom>
          <a:solidFill>
            <a:schemeClr val="bg2"/>
          </a:solidFill>
          <a:ln w="9525">
            <a:noFill/>
            <a:miter lim="800000"/>
            <a:headEnd/>
            <a:tailEnd/>
          </a:ln>
          <a:effectLst/>
        </p:spPr>
        <p:txBody>
          <a:bodyPr wrap="none" anchor="ctr"/>
          <a:lstStyle/>
          <a:p>
            <a:pPr algn="ctr"/>
            <a:endParaRPr kumimoji="1" lang="en-US"/>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endParaRPr kumimoji="1" lang="en-US"/>
          </a:p>
        </p:txBody>
      </p:sp>
      <p:sp>
        <p:nvSpPr>
          <p:cNvPr id="1033" name="Rectangle 9"/>
          <p:cNvSpPr>
            <a:spLocks noGrp="1" noChangeArrowheads="1"/>
          </p:cNvSpPr>
          <p:nvPr>
            <p:ph type="title"/>
          </p:nvPr>
        </p:nvSpPr>
        <p:spPr bwMode="auto">
          <a:xfrm>
            <a:off x="1150938" y="617538"/>
            <a:ext cx="7793037" cy="11430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515" name="Rectangle 11"/>
          <p:cNvSpPr>
            <a:spLocks noGrp="1" noChangeArrowheads="1"/>
          </p:cNvSpPr>
          <p:nvPr>
            <p:ph type="dt" sz="half" idx="2"/>
          </p:nvPr>
        </p:nvSpPr>
        <p:spPr bwMode="auto">
          <a:xfrm>
            <a:off x="914400" y="6324600"/>
            <a:ext cx="1905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a:lvl1pPr>
          </a:lstStyle>
          <a:p>
            <a:pPr>
              <a:defRPr/>
            </a:pPr>
            <a:endParaRPr lang="en-US"/>
          </a:p>
        </p:txBody>
      </p:sp>
      <p:sp>
        <p:nvSpPr>
          <p:cNvPr id="21516" name="Rectangle 12"/>
          <p:cNvSpPr>
            <a:spLocks noGrp="1" noChangeArrowheads="1"/>
          </p:cNvSpPr>
          <p:nvPr>
            <p:ph type="ftr" sz="quarter" idx="3"/>
          </p:nvPr>
        </p:nvSpPr>
        <p:spPr bwMode="auto">
          <a:xfrm>
            <a:off x="3352800" y="6324600"/>
            <a:ext cx="2895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a:lvl1pPr>
          </a:lstStyle>
          <a:p>
            <a:pPr>
              <a:defRPr/>
            </a:pPr>
            <a:endParaRPr lang="en-US"/>
          </a:p>
        </p:txBody>
      </p:sp>
      <p:sp>
        <p:nvSpPr>
          <p:cNvPr id="21517" name="Rectangle 13"/>
          <p:cNvSpPr>
            <a:spLocks noGrp="1" noChangeArrowheads="1"/>
          </p:cNvSpPr>
          <p:nvPr>
            <p:ph type="sldNum" sz="quarter" idx="4"/>
          </p:nvPr>
        </p:nvSpPr>
        <p:spPr bwMode="auto">
          <a:xfrm>
            <a:off x="6781800" y="6324600"/>
            <a:ext cx="1905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a:lvl1pPr>
          </a:lstStyle>
          <a:p>
            <a:pPr>
              <a:defRPr/>
            </a:pPr>
            <a:fld id="{1F403C70-309B-4522-B0D9-F6B17C075C55}"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837" r:id="rId1"/>
    <p:sldLayoutId id="2147483827" r:id="rId2"/>
    <p:sldLayoutId id="2147483828" r:id="rId3"/>
    <p:sldLayoutId id="2147483829" r:id="rId4"/>
    <p:sldLayoutId id="2147483830" r:id="rId5"/>
    <p:sldLayoutId id="2147483831" r:id="rId6"/>
    <p:sldLayoutId id="2147483832" r:id="rId7"/>
    <p:sldLayoutId id="2147483833" r:id="rId8"/>
    <p:sldLayoutId id="2147483834" r:id="rId9"/>
    <p:sldLayoutId id="2147483835" r:id="rId10"/>
    <p:sldLayoutId id="2147483836" r:id="rId11"/>
  </p:sldLayoutIdLst>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hyperlink" Target="http://www.ifoam.org/" TargetMode="Externa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2.wmf"/><Relationship Id="rId1" Type="http://schemas.openxmlformats.org/officeDocument/2006/relationships/slideLayout" Target="../slideLayouts/slideLayout7.xml"/><Relationship Id="rId4" Type="http://schemas.openxmlformats.org/officeDocument/2006/relationships/image" Target="../media/image4.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oleObject" Target="../embeddings/Microsoft_Office_Word_97_-_2003_Document1.doc"/><Relationship Id="rId2" Type="http://schemas.openxmlformats.org/officeDocument/2006/relationships/slideLayout" Target="../slideLayouts/slideLayout1.xml"/><Relationship Id="rId1" Type="http://schemas.openxmlformats.org/officeDocument/2006/relationships/vmlDrawing" Target="../drawings/vmlDrawing1.v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Grp="1" noChangeArrowheads="1"/>
          </p:cNvSpPr>
          <p:nvPr>
            <p:ph type="title"/>
          </p:nvPr>
        </p:nvSpPr>
        <p:spPr>
          <a:xfrm>
            <a:off x="533400" y="685800"/>
            <a:ext cx="7793037" cy="2057400"/>
          </a:xfrm>
        </p:spPr>
        <p:txBody>
          <a:bodyPr/>
          <a:lstStyle/>
          <a:p>
            <a:pPr algn="ctr" eaLnBrk="1" hangingPunct="1"/>
            <a:r>
              <a:rPr lang="en-US" dirty="0" smtClean="0">
                <a:solidFill>
                  <a:srgbClr val="FF0000"/>
                </a:solidFill>
              </a:rPr>
              <a:t>A quick summary</a:t>
            </a:r>
            <a:r>
              <a:rPr lang="en-US" dirty="0" smtClean="0">
                <a:solidFill>
                  <a:srgbClr val="FF0000"/>
                </a:solidFill>
              </a:rPr>
              <a:t/>
            </a:r>
            <a:br>
              <a:rPr lang="en-US" dirty="0" smtClean="0">
                <a:solidFill>
                  <a:srgbClr val="FF0000"/>
                </a:solidFill>
              </a:rPr>
            </a:br>
            <a:r>
              <a:rPr lang="en-US" dirty="0" smtClean="0">
                <a:solidFill>
                  <a:srgbClr val="FF0000"/>
                </a:solidFill>
              </a:rPr>
              <a:t>of </a:t>
            </a:r>
            <a:br>
              <a:rPr lang="en-US" dirty="0" smtClean="0">
                <a:solidFill>
                  <a:srgbClr val="FF0000"/>
                </a:solidFill>
              </a:rPr>
            </a:br>
            <a:r>
              <a:rPr lang="en-US" dirty="0" smtClean="0">
                <a:solidFill>
                  <a:srgbClr val="FF0000"/>
                </a:solidFill>
              </a:rPr>
              <a:t>Advance Organic Agriculture</a:t>
            </a:r>
            <a:endParaRPr lang="en-US" sz="3200" b="1" dirty="0" smtClean="0">
              <a:solidFill>
                <a:srgbClr val="FF0000"/>
              </a:solidFill>
            </a:endParaRPr>
          </a:p>
        </p:txBody>
      </p:sp>
      <p:sp>
        <p:nvSpPr>
          <p:cNvPr id="3075" name="Rectangle 5"/>
          <p:cNvSpPr>
            <a:spLocks noGrp="1" noChangeArrowheads="1"/>
          </p:cNvSpPr>
          <p:nvPr>
            <p:ph type="body" idx="1"/>
          </p:nvPr>
        </p:nvSpPr>
        <p:spPr>
          <a:xfrm>
            <a:off x="609600" y="2667000"/>
            <a:ext cx="7772400" cy="4114800"/>
          </a:xfrm>
        </p:spPr>
        <p:txBody>
          <a:bodyPr/>
          <a:lstStyle/>
          <a:p>
            <a:pPr eaLnBrk="1" hangingPunct="1">
              <a:lnSpc>
                <a:spcPct val="90000"/>
              </a:lnSpc>
              <a:defRPr/>
            </a:pPr>
            <a:endParaRPr lang="en-US" sz="2800" dirty="0" smtClean="0"/>
          </a:p>
          <a:p>
            <a:pPr marL="0" indent="0" algn="ctr" eaLnBrk="1" hangingPunct="1">
              <a:lnSpc>
                <a:spcPct val="90000"/>
              </a:lnSpc>
              <a:buFont typeface="Wingdings" pitchFamily="2" charset="2"/>
              <a:buNone/>
              <a:tabLst>
                <a:tab pos="2193925" algn="l"/>
                <a:tab pos="5303838" algn="l"/>
              </a:tabLst>
              <a:defRPr/>
            </a:pPr>
            <a:r>
              <a:rPr lang="en-US" sz="4400" dirty="0" err="1" smtClean="0">
                <a:solidFill>
                  <a:srgbClr val="333399"/>
                </a:solidFill>
                <a:ea typeface="+mj-ea"/>
                <a:cs typeface="+mj-cs"/>
              </a:rPr>
              <a:t>Ananta</a:t>
            </a:r>
            <a:r>
              <a:rPr lang="en-US" sz="4400" dirty="0" smtClean="0">
                <a:solidFill>
                  <a:srgbClr val="333399"/>
                </a:solidFill>
                <a:ea typeface="+mj-ea"/>
                <a:cs typeface="+mj-cs"/>
              </a:rPr>
              <a:t> </a:t>
            </a:r>
            <a:r>
              <a:rPr lang="en-US" sz="4400" dirty="0" err="1" smtClean="0">
                <a:solidFill>
                  <a:srgbClr val="333399"/>
                </a:solidFill>
                <a:ea typeface="+mj-ea"/>
                <a:cs typeface="+mj-cs"/>
              </a:rPr>
              <a:t>Prakash</a:t>
            </a:r>
            <a:r>
              <a:rPr lang="en-US" sz="4400" dirty="0" smtClean="0">
                <a:solidFill>
                  <a:srgbClr val="333399"/>
                </a:solidFill>
                <a:ea typeface="+mj-ea"/>
                <a:cs typeface="+mj-cs"/>
              </a:rPr>
              <a:t> </a:t>
            </a:r>
            <a:r>
              <a:rPr lang="en-US" sz="4400" dirty="0" err="1" smtClean="0">
                <a:solidFill>
                  <a:srgbClr val="333399"/>
                </a:solidFill>
                <a:ea typeface="+mj-ea"/>
                <a:cs typeface="+mj-cs"/>
              </a:rPr>
              <a:t>Subedi</a:t>
            </a:r>
            <a:endParaRPr lang="en-US" sz="4400" dirty="0" smtClean="0">
              <a:solidFill>
                <a:srgbClr val="333399"/>
              </a:solidFill>
              <a:ea typeface="+mj-ea"/>
              <a:cs typeface="+mj-cs"/>
            </a:endParaRPr>
          </a:p>
          <a:p>
            <a:pPr marL="0" indent="0" algn="ctr" eaLnBrk="1" hangingPunct="1">
              <a:lnSpc>
                <a:spcPct val="90000"/>
              </a:lnSpc>
              <a:buFont typeface="Wingdings" pitchFamily="2" charset="2"/>
              <a:buNone/>
              <a:tabLst>
                <a:tab pos="2193925" algn="l"/>
                <a:tab pos="5303838" algn="l"/>
              </a:tabLst>
              <a:defRPr/>
            </a:pPr>
            <a:r>
              <a:rPr lang="en-US" sz="4400" dirty="0" smtClean="0">
                <a:solidFill>
                  <a:srgbClr val="333399"/>
                </a:solidFill>
                <a:ea typeface="+mj-ea"/>
                <a:cs typeface="+mj-cs"/>
              </a:rPr>
              <a:t>Assistant Professor</a:t>
            </a:r>
          </a:p>
          <a:p>
            <a:pPr marL="0" indent="0" algn="ctr" eaLnBrk="1" hangingPunct="1">
              <a:lnSpc>
                <a:spcPct val="90000"/>
              </a:lnSpc>
              <a:buFont typeface="Wingdings" pitchFamily="2" charset="2"/>
              <a:buNone/>
              <a:tabLst>
                <a:tab pos="2193925" algn="l"/>
                <a:tab pos="5303838" algn="l"/>
              </a:tabLst>
              <a:defRPr/>
            </a:pPr>
            <a:r>
              <a:rPr lang="en-US" sz="4400" dirty="0" smtClean="0">
                <a:solidFill>
                  <a:srgbClr val="333399"/>
                </a:solidFill>
                <a:ea typeface="+mj-ea"/>
                <a:cs typeface="+mj-cs"/>
              </a:rPr>
              <a:t>Agriculture and Forestry University</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pPr eaLnBrk="1" hangingPunct="1"/>
            <a:r>
              <a:rPr lang="en-US" sz="2400" smtClean="0"/>
              <a:t>Table 1. Products for plant pest and disease control</a:t>
            </a:r>
          </a:p>
        </p:txBody>
      </p:sp>
      <p:sp>
        <p:nvSpPr>
          <p:cNvPr id="25603" name="Rectangle 3"/>
          <p:cNvSpPr>
            <a:spLocks noGrp="1" noChangeArrowheads="1"/>
          </p:cNvSpPr>
          <p:nvPr>
            <p:ph type="body" sz="half" idx="1"/>
          </p:nvPr>
        </p:nvSpPr>
        <p:spPr>
          <a:xfrm>
            <a:off x="762000" y="1981200"/>
            <a:ext cx="3810000" cy="4114800"/>
          </a:xfrm>
        </p:spPr>
        <p:txBody>
          <a:bodyPr/>
          <a:lstStyle/>
          <a:p>
            <a:pPr marL="533400" indent="-533400" eaLnBrk="1" hangingPunct="1">
              <a:lnSpc>
                <a:spcPct val="90000"/>
              </a:lnSpc>
            </a:pPr>
            <a:r>
              <a:rPr lang="en-US" sz="2200" b="1" smtClean="0"/>
              <a:t>Azadirachta indica (NEEM)</a:t>
            </a:r>
          </a:p>
          <a:p>
            <a:pPr marL="533400" indent="-533400" eaLnBrk="1" hangingPunct="1">
              <a:lnSpc>
                <a:spcPct val="90000"/>
              </a:lnSpc>
            </a:pPr>
            <a:r>
              <a:rPr lang="en-US" sz="2200" b="1" smtClean="0"/>
              <a:t>Carbon dioxide</a:t>
            </a:r>
          </a:p>
          <a:p>
            <a:pPr marL="533400" indent="-533400" eaLnBrk="1" hangingPunct="1">
              <a:lnSpc>
                <a:spcPct val="90000"/>
              </a:lnSpc>
            </a:pPr>
            <a:r>
              <a:rPr lang="en-US" sz="2200" b="1" smtClean="0"/>
              <a:t>Chloride of lime / soda</a:t>
            </a:r>
          </a:p>
          <a:p>
            <a:pPr marL="533400" indent="-533400" eaLnBrk="1" hangingPunct="1">
              <a:lnSpc>
                <a:spcPct val="90000"/>
              </a:lnSpc>
            </a:pPr>
            <a:r>
              <a:rPr lang="en-US" sz="2200" b="1" smtClean="0"/>
              <a:t>Clay</a:t>
            </a:r>
          </a:p>
          <a:p>
            <a:pPr marL="533400" indent="-533400" eaLnBrk="1" hangingPunct="1">
              <a:lnSpc>
                <a:spcPct val="90000"/>
              </a:lnSpc>
            </a:pPr>
            <a:r>
              <a:rPr lang="en-US" sz="2200" b="1" smtClean="0"/>
              <a:t>Copper oxide</a:t>
            </a:r>
          </a:p>
          <a:p>
            <a:pPr marL="533400" indent="-533400" eaLnBrk="1" hangingPunct="1">
              <a:lnSpc>
                <a:spcPct val="90000"/>
              </a:lnSpc>
            </a:pPr>
            <a:r>
              <a:rPr lang="en-US" sz="2200" b="1" smtClean="0"/>
              <a:t>Derris roots (rotenone)</a:t>
            </a:r>
          </a:p>
          <a:p>
            <a:pPr marL="533400" indent="-533400" eaLnBrk="1" hangingPunct="1">
              <a:lnSpc>
                <a:spcPct val="90000"/>
              </a:lnSpc>
            </a:pPr>
            <a:r>
              <a:rPr lang="en-US" sz="2200" b="1" smtClean="0"/>
              <a:t>Diatomaceous earth</a:t>
            </a:r>
          </a:p>
          <a:p>
            <a:pPr marL="533400" indent="-533400" eaLnBrk="1" hangingPunct="1">
              <a:lnSpc>
                <a:spcPct val="90000"/>
              </a:lnSpc>
            </a:pPr>
            <a:r>
              <a:rPr lang="en-US" sz="2200" b="1" smtClean="0"/>
              <a:t>Gelatine</a:t>
            </a:r>
            <a:endParaRPr lang="en-US" sz="2400" smtClean="0"/>
          </a:p>
        </p:txBody>
      </p:sp>
      <p:sp>
        <p:nvSpPr>
          <p:cNvPr id="25604" name="Rectangle 4"/>
          <p:cNvSpPr>
            <a:spLocks noGrp="1" noChangeArrowheads="1"/>
          </p:cNvSpPr>
          <p:nvPr>
            <p:ph type="body" sz="half" idx="2"/>
          </p:nvPr>
        </p:nvSpPr>
        <p:spPr/>
        <p:txBody>
          <a:bodyPr/>
          <a:lstStyle/>
          <a:p>
            <a:pPr marL="533400" indent="-533400" eaLnBrk="1" hangingPunct="1"/>
            <a:endParaRPr lang="en-US" sz="1800" smtClean="0"/>
          </a:p>
          <a:p>
            <a:pPr marL="533400" indent="-533400" eaLnBrk="1" hangingPunct="1"/>
            <a:endParaRPr lang="en-US" sz="1800" smtClean="0"/>
          </a:p>
          <a:p>
            <a:pPr marL="533400" indent="-533400" eaLnBrk="1" hangingPunct="1">
              <a:buFontTx/>
              <a:buNone/>
            </a:pPr>
            <a:endParaRPr lang="en-US" sz="3200" smtClean="0"/>
          </a:p>
        </p:txBody>
      </p:sp>
      <p:sp>
        <p:nvSpPr>
          <p:cNvPr id="25605" name="Rectangle 5"/>
          <p:cNvSpPr>
            <a:spLocks noChangeArrowheads="1"/>
          </p:cNvSpPr>
          <p:nvPr/>
        </p:nvSpPr>
        <p:spPr bwMode="auto">
          <a:xfrm>
            <a:off x="4953000" y="2057400"/>
            <a:ext cx="4038600" cy="4454525"/>
          </a:xfrm>
          <a:prstGeom prst="rect">
            <a:avLst/>
          </a:prstGeom>
          <a:noFill/>
          <a:ln w="9525">
            <a:noFill/>
            <a:miter lim="800000"/>
            <a:headEnd/>
            <a:tailEnd/>
          </a:ln>
          <a:effectLst/>
        </p:spPr>
        <p:txBody>
          <a:bodyPr>
            <a:spAutoFit/>
          </a:bodyPr>
          <a:lstStyle/>
          <a:p>
            <a:pPr>
              <a:lnSpc>
                <a:spcPct val="90000"/>
              </a:lnSpc>
              <a:spcBef>
                <a:spcPct val="50000"/>
              </a:spcBef>
              <a:buClr>
                <a:schemeClr val="folHlink"/>
              </a:buClr>
              <a:buSzPct val="60000"/>
              <a:buFont typeface="Wingdings" pitchFamily="2" charset="2"/>
              <a:buChar char="n"/>
            </a:pPr>
            <a:r>
              <a:rPr lang="en-US" sz="2200" b="1"/>
              <a:t>Light mineral oils</a:t>
            </a:r>
          </a:p>
          <a:p>
            <a:pPr>
              <a:lnSpc>
                <a:spcPct val="90000"/>
              </a:lnSpc>
              <a:spcBef>
                <a:spcPct val="50000"/>
              </a:spcBef>
              <a:buClr>
                <a:schemeClr val="folHlink"/>
              </a:buClr>
              <a:buSzPct val="60000"/>
              <a:buFont typeface="Wingdings" pitchFamily="2" charset="2"/>
              <a:buChar char="n"/>
            </a:pPr>
            <a:r>
              <a:rPr lang="en-US" sz="2200" b="1"/>
              <a:t>Mechanical traps</a:t>
            </a:r>
          </a:p>
          <a:p>
            <a:pPr>
              <a:lnSpc>
                <a:spcPct val="90000"/>
              </a:lnSpc>
              <a:spcBef>
                <a:spcPct val="50000"/>
              </a:spcBef>
              <a:buClr>
                <a:schemeClr val="folHlink"/>
              </a:buClr>
              <a:buSzPct val="60000"/>
              <a:buFont typeface="Wingdings" pitchFamily="2" charset="2"/>
              <a:buChar char="n"/>
            </a:pPr>
            <a:r>
              <a:rPr lang="en-US" sz="2200" b="1"/>
              <a:t>Permanganate of potash</a:t>
            </a:r>
          </a:p>
          <a:p>
            <a:pPr>
              <a:lnSpc>
                <a:spcPct val="90000"/>
              </a:lnSpc>
              <a:spcBef>
                <a:spcPct val="50000"/>
              </a:spcBef>
              <a:buClr>
                <a:schemeClr val="folHlink"/>
              </a:buClr>
              <a:buSzPct val="60000"/>
              <a:buFont typeface="Wingdings" pitchFamily="2" charset="2"/>
              <a:buChar char="n"/>
            </a:pPr>
            <a:r>
              <a:rPr lang="en-US" sz="2200" b="1"/>
              <a:t>Pheromones traps</a:t>
            </a:r>
          </a:p>
          <a:p>
            <a:pPr>
              <a:lnSpc>
                <a:spcPct val="90000"/>
              </a:lnSpc>
              <a:spcBef>
                <a:spcPct val="50000"/>
              </a:spcBef>
              <a:buClr>
                <a:schemeClr val="folHlink"/>
              </a:buClr>
              <a:buSzPct val="60000"/>
              <a:buFont typeface="Wingdings" pitchFamily="2" charset="2"/>
              <a:buChar char="n"/>
            </a:pPr>
            <a:r>
              <a:rPr lang="en-US" sz="2200" b="1"/>
              <a:t>Animal and plant preparations</a:t>
            </a:r>
          </a:p>
          <a:p>
            <a:pPr>
              <a:lnSpc>
                <a:spcPct val="90000"/>
              </a:lnSpc>
              <a:spcBef>
                <a:spcPct val="50000"/>
              </a:spcBef>
              <a:buClr>
                <a:schemeClr val="folHlink"/>
              </a:buClr>
              <a:buSzPct val="60000"/>
              <a:buFont typeface="Wingdings" pitchFamily="2" charset="2"/>
              <a:buChar char="n"/>
            </a:pPr>
            <a:r>
              <a:rPr lang="en-US" sz="2200" b="1"/>
              <a:t>Plant based repellants</a:t>
            </a:r>
          </a:p>
          <a:p>
            <a:pPr>
              <a:lnSpc>
                <a:spcPct val="90000"/>
              </a:lnSpc>
              <a:spcBef>
                <a:spcPct val="50000"/>
              </a:spcBef>
              <a:buClr>
                <a:schemeClr val="folHlink"/>
              </a:buClr>
              <a:buSzPct val="60000"/>
              <a:buFont typeface="Wingdings" pitchFamily="2" charset="2"/>
              <a:buChar char="n"/>
            </a:pPr>
            <a:r>
              <a:rPr lang="en-US" sz="2200" b="1"/>
              <a:t>Propolis</a:t>
            </a:r>
          </a:p>
          <a:p>
            <a:pPr>
              <a:lnSpc>
                <a:spcPct val="90000"/>
              </a:lnSpc>
              <a:spcBef>
                <a:spcPct val="50000"/>
              </a:spcBef>
              <a:buClr>
                <a:schemeClr val="folHlink"/>
              </a:buClr>
              <a:buSzPct val="60000"/>
              <a:buFont typeface="Wingdings" pitchFamily="2" charset="2"/>
              <a:buChar char="n"/>
            </a:pPr>
            <a:r>
              <a:rPr lang="en-US" sz="2200" b="1" i="1"/>
              <a:t>Pyrethrum cinerrafolium</a:t>
            </a:r>
          </a:p>
          <a:p>
            <a:pPr>
              <a:lnSpc>
                <a:spcPct val="90000"/>
              </a:lnSpc>
              <a:spcBef>
                <a:spcPct val="50000"/>
              </a:spcBef>
              <a:buClr>
                <a:schemeClr val="folHlink"/>
              </a:buClr>
              <a:buSzPct val="60000"/>
              <a:buFont typeface="Wingdings" pitchFamily="2" charset="2"/>
              <a:buChar char="n"/>
            </a:pPr>
            <a:r>
              <a:rPr lang="en-US" sz="2200" b="1"/>
              <a:t>Quicklime</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pPr eaLnBrk="1" hangingPunct="1"/>
            <a:r>
              <a:rPr lang="en-US" sz="2400" smtClean="0"/>
              <a:t>Table 1. Products for plant pest and disease control</a:t>
            </a:r>
          </a:p>
        </p:txBody>
      </p:sp>
      <p:sp>
        <p:nvSpPr>
          <p:cNvPr id="26627" name="Rectangle 3"/>
          <p:cNvSpPr>
            <a:spLocks noGrp="1" noChangeArrowheads="1"/>
          </p:cNvSpPr>
          <p:nvPr>
            <p:ph type="body" sz="half" idx="1"/>
          </p:nvPr>
        </p:nvSpPr>
        <p:spPr/>
        <p:txBody>
          <a:bodyPr/>
          <a:lstStyle/>
          <a:p>
            <a:pPr eaLnBrk="1" hangingPunct="1"/>
            <a:r>
              <a:rPr lang="en-US" sz="2400" smtClean="0"/>
              <a:t>Release of parasite and predators of insect pests</a:t>
            </a:r>
          </a:p>
          <a:p>
            <a:pPr eaLnBrk="1" hangingPunct="1"/>
            <a:r>
              <a:rPr lang="en-US" sz="2400" smtClean="0"/>
              <a:t>Silicates</a:t>
            </a:r>
          </a:p>
          <a:p>
            <a:pPr eaLnBrk="1" hangingPunct="1"/>
            <a:r>
              <a:rPr lang="en-US" sz="2400" smtClean="0"/>
              <a:t>Sodium bicarbonate</a:t>
            </a:r>
          </a:p>
          <a:p>
            <a:pPr eaLnBrk="1" hangingPunct="1"/>
            <a:r>
              <a:rPr lang="en-US" sz="2400" smtClean="0"/>
              <a:t>Soft soap</a:t>
            </a:r>
          </a:p>
          <a:p>
            <a:pPr eaLnBrk="1" hangingPunct="1"/>
            <a:r>
              <a:rPr lang="en-US" sz="2400" smtClean="0"/>
              <a:t>Sulfur</a:t>
            </a:r>
          </a:p>
          <a:p>
            <a:pPr eaLnBrk="1" hangingPunct="1"/>
            <a:r>
              <a:rPr lang="en-US" sz="2400" smtClean="0"/>
              <a:t>Sterilized insects</a:t>
            </a:r>
          </a:p>
          <a:p>
            <a:pPr eaLnBrk="1" hangingPunct="1"/>
            <a:endParaRPr lang="en-US" sz="2400" smtClean="0"/>
          </a:p>
        </p:txBody>
      </p:sp>
      <p:sp>
        <p:nvSpPr>
          <p:cNvPr id="26628" name="Rectangle 4"/>
          <p:cNvSpPr>
            <a:spLocks noGrp="1" noChangeArrowheads="1"/>
          </p:cNvSpPr>
          <p:nvPr>
            <p:ph type="body" sz="half" idx="2"/>
          </p:nvPr>
        </p:nvSpPr>
        <p:spPr>
          <a:xfrm>
            <a:off x="5105400" y="1981200"/>
            <a:ext cx="3810000" cy="4114800"/>
          </a:xfrm>
        </p:spPr>
        <p:txBody>
          <a:bodyPr/>
          <a:lstStyle/>
          <a:p>
            <a:pPr eaLnBrk="1" hangingPunct="1">
              <a:lnSpc>
                <a:spcPct val="90000"/>
              </a:lnSpc>
            </a:pPr>
            <a:r>
              <a:rPr lang="en-US" sz="2400" smtClean="0"/>
              <a:t>Viral, fungal and bacterial preparations e.g.</a:t>
            </a:r>
            <a:r>
              <a:rPr lang="en-US" sz="2400" i="1" smtClean="0"/>
              <a:t> Bacillus thuringienses </a:t>
            </a:r>
            <a:r>
              <a:rPr lang="en-US" sz="2400" smtClean="0"/>
              <a:t>(Bt)</a:t>
            </a:r>
          </a:p>
          <a:p>
            <a:pPr eaLnBrk="1" hangingPunct="1">
              <a:lnSpc>
                <a:spcPct val="90000"/>
              </a:lnSpc>
            </a:pPr>
            <a:r>
              <a:rPr lang="en-US" sz="2400" smtClean="0"/>
              <a:t>Inorganic compounds (Bordeaux mixture, copper hydroxide, copper oxychloride)</a:t>
            </a:r>
          </a:p>
          <a:p>
            <a:pPr eaLnBrk="1" hangingPunct="1">
              <a:lnSpc>
                <a:spcPct val="90000"/>
              </a:lnSpc>
            </a:pPr>
            <a:r>
              <a:rPr lang="en-US" sz="2400" smtClean="0"/>
              <a:t>Parafin oil</a:t>
            </a:r>
          </a:p>
          <a:p>
            <a:pPr eaLnBrk="1" hangingPunct="1">
              <a:lnSpc>
                <a:spcPct val="90000"/>
              </a:lnSpc>
            </a:pPr>
            <a:r>
              <a:rPr lang="en-US" sz="2400" smtClean="0"/>
              <a:t>Ethyl alcohol</a:t>
            </a:r>
          </a:p>
          <a:p>
            <a:pPr eaLnBrk="1" hangingPunct="1">
              <a:lnSpc>
                <a:spcPct val="90000"/>
              </a:lnSpc>
            </a:pPr>
            <a:r>
              <a:rPr lang="en-US" sz="2400" smtClean="0"/>
              <a:t>Herbal preparations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sz="3200" smtClean="0"/>
              <a:t>Table 2. Products for use in fertilization and soil conditioning</a:t>
            </a:r>
          </a:p>
        </p:txBody>
      </p:sp>
      <p:pic>
        <p:nvPicPr>
          <p:cNvPr id="27651" name="Picture 2"/>
          <p:cNvPicPr>
            <a:picLocks noGrp="1" noChangeAspect="1" noChangeArrowheads="1"/>
          </p:cNvPicPr>
          <p:nvPr>
            <p:ph idx="1"/>
          </p:nvPr>
        </p:nvPicPr>
        <p:blipFill>
          <a:blip r:embed="rId2"/>
          <a:srcRect/>
          <a:stretch>
            <a:fillRect/>
          </a:stretch>
        </p:blipFill>
        <p:spPr>
          <a:xfrm>
            <a:off x="533400" y="2286000"/>
            <a:ext cx="5486400" cy="3298825"/>
          </a:xfrm>
          <a:noFill/>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sz="3200" smtClean="0"/>
              <a:t>Table 2. Products for use in fertilization and soil conditioning</a:t>
            </a:r>
          </a:p>
        </p:txBody>
      </p:sp>
      <p:sp>
        <p:nvSpPr>
          <p:cNvPr id="27651" name="Content Placeholder 2"/>
          <p:cNvSpPr>
            <a:spLocks noGrp="1"/>
          </p:cNvSpPr>
          <p:nvPr>
            <p:ph idx="1"/>
          </p:nvPr>
        </p:nvSpPr>
        <p:spPr/>
        <p:txBody>
          <a:bodyPr/>
          <a:lstStyle/>
          <a:p>
            <a:pPr eaLnBrk="1" hangingPunct="1">
              <a:defRPr/>
            </a:pPr>
            <a:r>
              <a:rPr lang="en-US" sz="2400" dirty="0" smtClean="0"/>
              <a:t>Wood ash</a:t>
            </a:r>
          </a:p>
          <a:p>
            <a:pPr eaLnBrk="1" hangingPunct="1">
              <a:defRPr/>
            </a:pPr>
            <a:r>
              <a:rPr lang="en-US" sz="2400" dirty="0" smtClean="0"/>
              <a:t>Natural phosphate rock</a:t>
            </a:r>
          </a:p>
          <a:p>
            <a:pPr eaLnBrk="1" hangingPunct="1">
              <a:defRPr/>
            </a:pPr>
            <a:r>
              <a:rPr lang="en-US" sz="2400" dirty="0" smtClean="0"/>
              <a:t>Calcium carbonate of natural origin (e.g. limestone)</a:t>
            </a:r>
          </a:p>
          <a:p>
            <a:pPr eaLnBrk="1" hangingPunct="1">
              <a:defRPr/>
            </a:pPr>
            <a:r>
              <a:rPr lang="en-US" sz="2400" dirty="0" smtClean="0"/>
              <a:t>Magnesium rock</a:t>
            </a:r>
          </a:p>
          <a:p>
            <a:pPr eaLnBrk="1" hangingPunct="1">
              <a:defRPr/>
            </a:pPr>
            <a:r>
              <a:rPr lang="en-US" sz="2400" dirty="0" smtClean="0"/>
              <a:t>Epsom salt (magnesium </a:t>
            </a:r>
            <a:r>
              <a:rPr lang="en-US" sz="2400" dirty="0" err="1" smtClean="0"/>
              <a:t>sulphate</a:t>
            </a:r>
            <a:r>
              <a:rPr lang="en-US" sz="2400" dirty="0" smtClean="0"/>
              <a:t>)</a:t>
            </a:r>
          </a:p>
          <a:p>
            <a:pPr eaLnBrk="1" hangingPunct="1">
              <a:defRPr/>
            </a:pPr>
            <a:r>
              <a:rPr lang="en-US" sz="2400" dirty="0" smtClean="0"/>
              <a:t>Sodium chloride</a:t>
            </a:r>
          </a:p>
          <a:p>
            <a:pPr eaLnBrk="1" hangingPunct="1">
              <a:defRPr/>
            </a:pPr>
            <a:r>
              <a:rPr lang="en-US" sz="2400" dirty="0" smtClean="0"/>
              <a:t>Clay, peat, Sulfur, Trace elements</a:t>
            </a:r>
            <a:r>
              <a:rPr lang="en-US" sz="2000" dirty="0" smtClean="0"/>
              <a:t> </a:t>
            </a:r>
          </a:p>
          <a:p>
            <a:pPr marL="0" indent="0">
              <a:buFont typeface="Wingdings" pitchFamily="2" charset="2"/>
              <a:buNone/>
              <a:defRPr/>
            </a:pPr>
            <a:endParaRPr lang="en-US" sz="2400" dirty="0" smtClean="0">
              <a:solidFill>
                <a:srgbClr val="FF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sz="3200" smtClean="0"/>
              <a:t>Criteria for amending the list of permitted chemicals</a:t>
            </a:r>
          </a:p>
        </p:txBody>
      </p:sp>
      <p:sp>
        <p:nvSpPr>
          <p:cNvPr id="30723" name="Content Placeholder 2"/>
          <p:cNvSpPr>
            <a:spLocks noGrp="1"/>
          </p:cNvSpPr>
          <p:nvPr>
            <p:ph idx="1"/>
          </p:nvPr>
        </p:nvSpPr>
        <p:spPr/>
        <p:txBody>
          <a:bodyPr/>
          <a:lstStyle/>
          <a:p>
            <a:r>
              <a:rPr lang="en-US" sz="2400" smtClean="0"/>
              <a:t>Consistent to the principles of organic production</a:t>
            </a:r>
          </a:p>
          <a:p>
            <a:r>
              <a:rPr lang="en-US" sz="2400" smtClean="0"/>
              <a:t>Approved chemicals are not available in sufficient quantity/and quality</a:t>
            </a:r>
          </a:p>
          <a:p>
            <a:r>
              <a:rPr lang="en-US" sz="2400" smtClean="0"/>
              <a:t>In the evaluation process of substances for inclusion on lists all stakeholders should have an opportunity to be in involved</a:t>
            </a:r>
          </a:p>
          <a:p>
            <a:r>
              <a:rPr lang="en-US" sz="2400" smtClean="0"/>
              <a:t>Any substance must comply with the relevant national regulations</a:t>
            </a:r>
          </a:p>
          <a:p>
            <a:r>
              <a:rPr lang="en-US" sz="2400" smtClean="0"/>
              <a:t>The list in the CODEX standards is not all inclusive or exclusive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pPr eaLnBrk="1" hangingPunct="1"/>
            <a:r>
              <a:rPr lang="en-US" sz="2800" smtClean="0"/>
              <a:t>7  Adoption of Organic agriculture</a:t>
            </a:r>
          </a:p>
        </p:txBody>
      </p:sp>
      <p:sp>
        <p:nvSpPr>
          <p:cNvPr id="31747" name="Rectangle 3"/>
          <p:cNvSpPr>
            <a:spLocks noGrp="1" noChangeArrowheads="1"/>
          </p:cNvSpPr>
          <p:nvPr>
            <p:ph type="body" idx="1"/>
          </p:nvPr>
        </p:nvSpPr>
        <p:spPr>
          <a:xfrm>
            <a:off x="609600" y="2017713"/>
            <a:ext cx="8345488" cy="4459287"/>
          </a:xfrm>
        </p:spPr>
        <p:txBody>
          <a:bodyPr/>
          <a:lstStyle/>
          <a:p>
            <a:pPr marL="609600" indent="-609600" eaLnBrk="1" hangingPunct="1">
              <a:lnSpc>
                <a:spcPct val="90000"/>
              </a:lnSpc>
              <a:buFont typeface="Wingdings" pitchFamily="2" charset="2"/>
              <a:buNone/>
            </a:pPr>
            <a:r>
              <a:rPr lang="en-US" sz="2400" smtClean="0"/>
              <a:t>The main factors affecting the adoption of organic techniques are:</a:t>
            </a:r>
          </a:p>
          <a:p>
            <a:pPr marL="609600" indent="-609600" eaLnBrk="1" hangingPunct="1">
              <a:lnSpc>
                <a:spcPct val="90000"/>
              </a:lnSpc>
            </a:pPr>
            <a:r>
              <a:rPr lang="en-US" sz="2400" smtClean="0"/>
              <a:t>Government policies promoting non-organic agriculture or discouraging organic agriculture</a:t>
            </a:r>
          </a:p>
          <a:p>
            <a:pPr marL="609600" indent="-609600" eaLnBrk="1" hangingPunct="1">
              <a:lnSpc>
                <a:spcPct val="90000"/>
              </a:lnSpc>
            </a:pPr>
            <a:r>
              <a:rPr lang="en-US" sz="2400" smtClean="0"/>
              <a:t>Promotion of non-organic techniques by extension staff</a:t>
            </a:r>
          </a:p>
          <a:p>
            <a:pPr marL="609600" indent="-609600" eaLnBrk="1" hangingPunct="1">
              <a:lnSpc>
                <a:spcPct val="90000"/>
              </a:lnSpc>
            </a:pPr>
            <a:r>
              <a:rPr lang="en-US" sz="2400" smtClean="0"/>
              <a:t>Promotion of non-organic techniques by commercial organizations</a:t>
            </a:r>
          </a:p>
          <a:p>
            <a:pPr marL="609600" indent="-609600" eaLnBrk="1" hangingPunct="1">
              <a:lnSpc>
                <a:spcPct val="90000"/>
              </a:lnSpc>
            </a:pPr>
            <a:r>
              <a:rPr lang="en-US" sz="2400" smtClean="0"/>
              <a:t>Effectiveness of non-organic techniques</a:t>
            </a:r>
          </a:p>
          <a:p>
            <a:pPr marL="609600" indent="-609600" eaLnBrk="1" hangingPunct="1">
              <a:lnSpc>
                <a:spcPct val="90000"/>
              </a:lnSpc>
            </a:pPr>
            <a:r>
              <a:rPr lang="en-US" sz="2400" smtClean="0"/>
              <a:t>Economic advantage of non-organic techniques</a:t>
            </a:r>
          </a:p>
          <a:p>
            <a:pPr marL="609600" indent="-609600" eaLnBrk="1" hangingPunct="1">
              <a:lnSpc>
                <a:spcPct val="90000"/>
              </a:lnSpc>
            </a:pPr>
            <a:r>
              <a:rPr lang="en-US" sz="2400" smtClean="0"/>
              <a:t>Lack of farmers knowledge of organic techniques</a:t>
            </a:r>
          </a:p>
          <a:p>
            <a:pPr marL="609600" indent="-609600" eaLnBrk="1" hangingPunct="1">
              <a:lnSpc>
                <a:spcPct val="90000"/>
              </a:lnSpc>
            </a:pPr>
            <a:r>
              <a:rPr lang="en-US" sz="2400" smtClean="0"/>
              <a:t>Aversion to organic techniques because they are perceived as long-term, old-fashioned or ineffective</a:t>
            </a:r>
          </a:p>
          <a:p>
            <a:pPr marL="609600" indent="-609600" eaLnBrk="1" hangingPunct="1">
              <a:lnSpc>
                <a:spcPct val="90000"/>
              </a:lnSpc>
            </a:pPr>
            <a:endParaRPr lang="en-US" sz="240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tabLst>
                <a:tab pos="5951538" algn="l"/>
              </a:tabLst>
            </a:pPr>
            <a:r>
              <a:rPr lang="en-US" sz="2800" smtClean="0"/>
              <a:t>7  Potential benefits of Organic agriculture</a:t>
            </a:r>
          </a:p>
        </p:txBody>
      </p:sp>
      <p:sp>
        <p:nvSpPr>
          <p:cNvPr id="32771" name="Rectangle 3"/>
          <p:cNvSpPr>
            <a:spLocks noGrp="1" noChangeArrowheads="1"/>
          </p:cNvSpPr>
          <p:nvPr>
            <p:ph type="body" idx="1"/>
          </p:nvPr>
        </p:nvSpPr>
        <p:spPr/>
        <p:txBody>
          <a:bodyPr/>
          <a:lstStyle/>
          <a:p>
            <a:pPr marL="609600" indent="-609600" eaLnBrk="1" hangingPunct="1">
              <a:buFont typeface="Wingdings" pitchFamily="2" charset="2"/>
              <a:buNone/>
            </a:pPr>
            <a:r>
              <a:rPr lang="en-US" sz="2800" smtClean="0"/>
              <a:t>Potential benefits for organic</a:t>
            </a:r>
          </a:p>
          <a:p>
            <a:pPr marL="609600" indent="-609600" eaLnBrk="1" hangingPunct="1">
              <a:buFontTx/>
              <a:buChar char="•"/>
            </a:pPr>
            <a:r>
              <a:rPr lang="en-US" sz="2800" smtClean="0"/>
              <a:t>Soil improvement: physical, chemical and biological</a:t>
            </a:r>
          </a:p>
          <a:p>
            <a:pPr marL="609600" indent="-609600" eaLnBrk="1" hangingPunct="1">
              <a:buFontTx/>
              <a:buChar char="•"/>
            </a:pPr>
            <a:r>
              <a:rPr lang="en-US" sz="2800" smtClean="0"/>
              <a:t>Environmental gains and pollution control through the elimination of chemicals</a:t>
            </a:r>
          </a:p>
          <a:p>
            <a:pPr marL="609600" indent="-609600" eaLnBrk="1" hangingPunct="1"/>
            <a:endParaRPr lang="en-US" sz="2800" smtClean="0"/>
          </a:p>
          <a:p>
            <a:pPr marL="609600" indent="-609600" eaLnBrk="1" hangingPunct="1"/>
            <a:endParaRPr lang="en-US"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eaLnBrk="1" hangingPunct="1"/>
            <a:endParaRPr lang="en-US" sz="2400" smtClean="0"/>
          </a:p>
        </p:txBody>
      </p:sp>
      <p:sp>
        <p:nvSpPr>
          <p:cNvPr id="33795" name="Rectangle 3"/>
          <p:cNvSpPr>
            <a:spLocks noGrp="1" noChangeArrowheads="1"/>
          </p:cNvSpPr>
          <p:nvPr>
            <p:ph type="body" idx="1"/>
          </p:nvPr>
        </p:nvSpPr>
        <p:spPr>
          <a:xfrm>
            <a:off x="762000" y="2017713"/>
            <a:ext cx="8193088" cy="4114800"/>
          </a:xfrm>
        </p:spPr>
        <p:txBody>
          <a:bodyPr/>
          <a:lstStyle/>
          <a:p>
            <a:pPr eaLnBrk="1" hangingPunct="1">
              <a:lnSpc>
                <a:spcPct val="90000"/>
              </a:lnSpc>
            </a:pPr>
            <a:r>
              <a:rPr lang="en-US" sz="2400" smtClean="0"/>
              <a:t>Increased bio-diversity through mixed cropping, use of traditional crop varieties and the elimination of pesticides and herbicides</a:t>
            </a:r>
          </a:p>
          <a:p>
            <a:pPr eaLnBrk="1" hangingPunct="1">
              <a:lnSpc>
                <a:spcPct val="90000"/>
              </a:lnSpc>
            </a:pPr>
            <a:r>
              <a:rPr lang="en-US" sz="2400" smtClean="0"/>
              <a:t>Increased plant resistance to pests and diseases</a:t>
            </a:r>
          </a:p>
          <a:p>
            <a:pPr eaLnBrk="1" hangingPunct="1">
              <a:lnSpc>
                <a:spcPct val="90000"/>
              </a:lnSpc>
            </a:pPr>
            <a:r>
              <a:rPr lang="en-US" sz="2400" smtClean="0"/>
              <a:t>Improved water management</a:t>
            </a:r>
          </a:p>
          <a:p>
            <a:pPr eaLnBrk="1" hangingPunct="1">
              <a:lnSpc>
                <a:spcPct val="90000"/>
              </a:lnSpc>
            </a:pPr>
            <a:r>
              <a:rPr lang="en-US" sz="2400" smtClean="0"/>
              <a:t>Increased productivity compared with traditional farming</a:t>
            </a:r>
          </a:p>
          <a:p>
            <a:pPr eaLnBrk="1" hangingPunct="1">
              <a:lnSpc>
                <a:spcPct val="90000"/>
              </a:lnSpc>
            </a:pPr>
            <a:r>
              <a:rPr lang="en-US" sz="2400" smtClean="0"/>
              <a:t>Reduced cost of cultivation and increased net returns</a:t>
            </a:r>
          </a:p>
          <a:p>
            <a:pPr eaLnBrk="1" hangingPunct="1">
              <a:lnSpc>
                <a:spcPct val="90000"/>
              </a:lnSpc>
            </a:pPr>
            <a:r>
              <a:rPr lang="en-US" sz="2400" smtClean="0"/>
              <a:t>Greater employment opportunities</a:t>
            </a:r>
          </a:p>
          <a:p>
            <a:pPr eaLnBrk="1" hangingPunct="1">
              <a:lnSpc>
                <a:spcPct val="90000"/>
              </a:lnSpc>
            </a:pPr>
            <a:r>
              <a:rPr lang="en-US" sz="2400" smtClean="0"/>
              <a:t>No risk of pesticide contamination and related illness in humans and animals</a:t>
            </a:r>
          </a:p>
          <a:p>
            <a:pPr eaLnBrk="1" hangingPunct="1">
              <a:lnSpc>
                <a:spcPct val="90000"/>
              </a:lnSpc>
            </a:pPr>
            <a:r>
              <a:rPr lang="en-US" sz="2400" smtClean="0"/>
              <a:t>Healthier food</a:t>
            </a:r>
          </a:p>
          <a:p>
            <a:pPr eaLnBrk="1" hangingPunct="1">
              <a:lnSpc>
                <a:spcPct val="90000"/>
              </a:lnSpc>
            </a:pPr>
            <a:endParaRPr lang="en-US" sz="1400" smtClean="0"/>
          </a:p>
          <a:p>
            <a:pPr eaLnBrk="1" hangingPunct="1">
              <a:lnSpc>
                <a:spcPct val="90000"/>
              </a:lnSpc>
              <a:buFont typeface="Wingdings" pitchFamily="2" charset="2"/>
              <a:buNone/>
            </a:pPr>
            <a:endParaRPr lang="en-US" sz="140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990600" y="165100"/>
            <a:ext cx="8153400" cy="977900"/>
            <a:chOff x="816" y="661"/>
            <a:chExt cx="4944" cy="499"/>
          </a:xfrm>
        </p:grpSpPr>
        <p:sp>
          <p:nvSpPr>
            <p:cNvPr id="89091" name="Rectangle 3"/>
            <p:cNvSpPr>
              <a:spLocks noChangeArrowheads="1"/>
            </p:cNvSpPr>
            <p:nvPr/>
          </p:nvSpPr>
          <p:spPr bwMode="auto">
            <a:xfrm>
              <a:off x="816" y="662"/>
              <a:ext cx="2122" cy="498"/>
            </a:xfrm>
            <a:prstGeom prst="rect">
              <a:avLst/>
            </a:prstGeom>
            <a:solidFill>
              <a:srgbClr val="99CC00"/>
            </a:solidFill>
            <a:ln w="9525">
              <a:solidFill>
                <a:srgbClr val="99CC00"/>
              </a:solidFill>
              <a:miter lim="800000"/>
              <a:headEnd/>
              <a:tailEnd/>
            </a:ln>
            <a:effectLst/>
          </p:spPr>
          <p:txBody>
            <a:bodyPr wrap="none" anchor="ctr"/>
            <a:lstStyle/>
            <a:p>
              <a:endParaRPr lang="en-US"/>
            </a:p>
          </p:txBody>
        </p:sp>
        <p:sp>
          <p:nvSpPr>
            <p:cNvPr id="89092" name="Rectangle 4"/>
            <p:cNvSpPr>
              <a:spLocks noChangeArrowheads="1"/>
            </p:cNvSpPr>
            <p:nvPr/>
          </p:nvSpPr>
          <p:spPr bwMode="auto">
            <a:xfrm>
              <a:off x="2592" y="662"/>
              <a:ext cx="1429"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89093" name="Rectangle 5"/>
            <p:cNvSpPr>
              <a:spLocks noChangeArrowheads="1"/>
            </p:cNvSpPr>
            <p:nvPr/>
          </p:nvSpPr>
          <p:spPr bwMode="auto">
            <a:xfrm>
              <a:off x="4021" y="662"/>
              <a:ext cx="1739" cy="498"/>
            </a:xfrm>
            <a:prstGeom prst="rect">
              <a:avLst/>
            </a:prstGeom>
            <a:solidFill>
              <a:srgbClr val="3333CC"/>
            </a:solidFill>
            <a:ln w="9525">
              <a:solidFill>
                <a:srgbClr val="3333CC"/>
              </a:solidFill>
              <a:miter lim="800000"/>
              <a:headEnd/>
              <a:tailEnd/>
            </a:ln>
            <a:effectLst/>
          </p:spPr>
          <p:txBody>
            <a:bodyPr wrap="none" anchor="ctr"/>
            <a:lstStyle/>
            <a:p>
              <a:endParaRPr lang="en-US"/>
            </a:p>
          </p:txBody>
        </p:sp>
        <p:sp>
          <p:nvSpPr>
            <p:cNvPr id="89094" name="Rectangle 6"/>
            <p:cNvSpPr>
              <a:spLocks noChangeArrowheads="1"/>
            </p:cNvSpPr>
            <p:nvPr/>
          </p:nvSpPr>
          <p:spPr bwMode="auto">
            <a:xfrm>
              <a:off x="4184" y="662"/>
              <a:ext cx="381" cy="498"/>
            </a:xfrm>
            <a:prstGeom prst="rect">
              <a:avLst/>
            </a:prstGeom>
            <a:solidFill>
              <a:srgbClr val="7575DD"/>
            </a:solidFill>
            <a:ln w="9525">
              <a:solidFill>
                <a:srgbClr val="7575DD"/>
              </a:solidFill>
              <a:miter lim="800000"/>
              <a:headEnd/>
              <a:tailEnd/>
            </a:ln>
            <a:effectLst/>
          </p:spPr>
          <p:txBody>
            <a:bodyPr wrap="none" anchor="ctr"/>
            <a:lstStyle/>
            <a:p>
              <a:endParaRPr lang="en-US"/>
            </a:p>
          </p:txBody>
        </p:sp>
        <p:sp>
          <p:nvSpPr>
            <p:cNvPr id="89095" name="Rectangle 7"/>
            <p:cNvSpPr>
              <a:spLocks noChangeArrowheads="1"/>
            </p:cNvSpPr>
            <p:nvPr/>
          </p:nvSpPr>
          <p:spPr bwMode="auto">
            <a:xfrm>
              <a:off x="2352" y="662"/>
              <a:ext cx="240" cy="498"/>
            </a:xfrm>
            <a:prstGeom prst="rect">
              <a:avLst/>
            </a:prstGeom>
            <a:solidFill>
              <a:srgbClr val="FF8029"/>
            </a:solidFill>
            <a:ln w="9525">
              <a:solidFill>
                <a:srgbClr val="FF8029"/>
              </a:solidFill>
              <a:miter lim="800000"/>
              <a:headEnd/>
              <a:tailEnd/>
            </a:ln>
            <a:effectLst/>
          </p:spPr>
          <p:txBody>
            <a:bodyPr wrap="none" anchor="ctr"/>
            <a:lstStyle/>
            <a:p>
              <a:endParaRPr lang="en-US"/>
            </a:p>
          </p:txBody>
        </p:sp>
        <p:sp>
          <p:nvSpPr>
            <p:cNvPr id="89096" name="Rectangle 8"/>
            <p:cNvSpPr>
              <a:spLocks noChangeArrowheads="1"/>
            </p:cNvSpPr>
            <p:nvPr/>
          </p:nvSpPr>
          <p:spPr bwMode="auto">
            <a:xfrm>
              <a:off x="2256" y="662"/>
              <a:ext cx="96"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89097" name="Rectangle 9"/>
            <p:cNvSpPr>
              <a:spLocks noChangeArrowheads="1"/>
            </p:cNvSpPr>
            <p:nvPr/>
          </p:nvSpPr>
          <p:spPr bwMode="auto">
            <a:xfrm>
              <a:off x="1963" y="662"/>
              <a:ext cx="144" cy="498"/>
            </a:xfrm>
            <a:prstGeom prst="rect">
              <a:avLst/>
            </a:prstGeom>
            <a:solidFill>
              <a:srgbClr val="A5E000"/>
            </a:solidFill>
            <a:ln w="9525">
              <a:solidFill>
                <a:srgbClr val="A5E000"/>
              </a:solidFill>
              <a:miter lim="800000"/>
              <a:headEnd/>
              <a:tailEnd/>
            </a:ln>
            <a:effectLst/>
          </p:spPr>
          <p:txBody>
            <a:bodyPr wrap="none" anchor="ctr"/>
            <a:lstStyle/>
            <a:p>
              <a:endParaRPr lang="en-US"/>
            </a:p>
          </p:txBody>
        </p:sp>
        <p:sp>
          <p:nvSpPr>
            <p:cNvPr id="89098" name="Text Box 10"/>
            <p:cNvSpPr txBox="1">
              <a:spLocks noChangeArrowheads="1"/>
            </p:cNvSpPr>
            <p:nvPr/>
          </p:nvSpPr>
          <p:spPr bwMode="auto">
            <a:xfrm>
              <a:off x="1009" y="715"/>
              <a:ext cx="3455" cy="234"/>
            </a:xfrm>
            <a:prstGeom prst="rect">
              <a:avLst/>
            </a:prstGeom>
            <a:noFill/>
            <a:ln w="9525">
              <a:noFill/>
              <a:miter lim="800000"/>
              <a:headEnd/>
              <a:tailEnd/>
            </a:ln>
            <a:effectLst/>
          </p:spPr>
          <p:txBody>
            <a:bodyPr>
              <a:spAutoFit/>
            </a:bodyPr>
            <a:lstStyle/>
            <a:p>
              <a:endParaRPr lang="en-GB" sz="2400" b="1">
                <a:solidFill>
                  <a:schemeClr val="bg1"/>
                </a:solidFill>
                <a:latin typeface="Tahoma" pitchFamily="34" charset="0"/>
                <a:cs typeface="Times New Roman" pitchFamily="18" charset="0"/>
              </a:endParaRPr>
            </a:p>
          </p:txBody>
        </p:sp>
        <p:sp>
          <p:nvSpPr>
            <p:cNvPr id="89099" name="Rectangle 11"/>
            <p:cNvSpPr>
              <a:spLocks noChangeArrowheads="1"/>
            </p:cNvSpPr>
            <p:nvPr/>
          </p:nvSpPr>
          <p:spPr bwMode="auto">
            <a:xfrm>
              <a:off x="4653" y="661"/>
              <a:ext cx="47" cy="498"/>
            </a:xfrm>
            <a:prstGeom prst="rect">
              <a:avLst/>
            </a:prstGeom>
            <a:solidFill>
              <a:srgbClr val="7477DE"/>
            </a:solidFill>
            <a:ln w="9525">
              <a:solidFill>
                <a:srgbClr val="7477DE"/>
              </a:solidFill>
              <a:miter lim="800000"/>
              <a:headEnd/>
              <a:tailEnd/>
            </a:ln>
            <a:effectLst/>
          </p:spPr>
          <p:txBody>
            <a:bodyPr wrap="none" anchor="ctr"/>
            <a:lstStyle/>
            <a:p>
              <a:endParaRPr lang="en-US"/>
            </a:p>
          </p:txBody>
        </p:sp>
      </p:grpSp>
      <p:sp>
        <p:nvSpPr>
          <p:cNvPr id="89100" name="Rectangle 12"/>
          <p:cNvSpPr>
            <a:spLocks noChangeArrowheads="1"/>
          </p:cNvSpPr>
          <p:nvPr/>
        </p:nvSpPr>
        <p:spPr bwMode="auto">
          <a:xfrm>
            <a:off x="990600" y="381000"/>
            <a:ext cx="7772400" cy="609600"/>
          </a:xfrm>
          <a:prstGeom prst="rect">
            <a:avLst/>
          </a:prstGeom>
          <a:noFill/>
          <a:ln w="9525">
            <a:noFill/>
            <a:miter lim="800000"/>
            <a:headEnd/>
            <a:tailEnd/>
          </a:ln>
          <a:effectLst>
            <a:prstShdw prst="shdw13" dist="53882" dir="13500000">
              <a:schemeClr val="bg2"/>
            </a:prstShdw>
          </a:effectLst>
        </p:spPr>
        <p:txBody>
          <a:bodyPr anchor="ctr"/>
          <a:lstStyle/>
          <a:p>
            <a:pPr algn="ctr"/>
            <a:r>
              <a:rPr lang="en-AU" sz="4400" b="1">
                <a:solidFill>
                  <a:schemeClr val="bg1"/>
                </a:solidFill>
                <a:latin typeface="Tempus Sans ITC" pitchFamily="82" charset="0"/>
              </a:rPr>
              <a:t> Organic Certification</a:t>
            </a:r>
          </a:p>
        </p:txBody>
      </p:sp>
      <p:sp>
        <p:nvSpPr>
          <p:cNvPr id="89101" name="Rectangle 13"/>
          <p:cNvSpPr>
            <a:spLocks noChangeArrowheads="1"/>
          </p:cNvSpPr>
          <p:nvPr/>
        </p:nvSpPr>
        <p:spPr bwMode="auto">
          <a:xfrm>
            <a:off x="685800" y="1905000"/>
            <a:ext cx="7772400" cy="2895600"/>
          </a:xfrm>
          <a:prstGeom prst="rect">
            <a:avLst/>
          </a:prstGeom>
          <a:noFill/>
          <a:ln w="9525">
            <a:noFill/>
            <a:miter lim="800000"/>
            <a:headEnd/>
            <a:tailEnd/>
          </a:ln>
          <a:effectLst/>
        </p:spPr>
        <p:txBody>
          <a:bodyPr/>
          <a:lstStyle/>
          <a:p>
            <a:pPr marL="342900" indent="-342900">
              <a:spcBef>
                <a:spcPct val="20000"/>
              </a:spcBef>
            </a:pPr>
            <a:endParaRPr lang="en-AU" sz="2800" b="1">
              <a:solidFill>
                <a:schemeClr val="bg1"/>
              </a:solidFill>
              <a:effectLst>
                <a:outerShdw blurRad="38100" dist="38100" dir="2700000" algn="tl">
                  <a:srgbClr val="000000"/>
                </a:outerShdw>
              </a:effectLst>
              <a:latin typeface="Tempus Sans ITC" pitchFamily="82" charset="0"/>
            </a:endParaRPr>
          </a:p>
        </p:txBody>
      </p:sp>
      <p:sp>
        <p:nvSpPr>
          <p:cNvPr id="89108" name="Rectangle 20"/>
          <p:cNvSpPr>
            <a:spLocks noChangeArrowheads="1"/>
          </p:cNvSpPr>
          <p:nvPr/>
        </p:nvSpPr>
        <p:spPr bwMode="auto">
          <a:xfrm>
            <a:off x="0" y="2057400"/>
            <a:ext cx="9144000" cy="4800600"/>
          </a:xfrm>
          <a:prstGeom prst="rect">
            <a:avLst/>
          </a:prstGeom>
          <a:gradFill rotWithShape="0">
            <a:gsLst>
              <a:gs pos="0">
                <a:schemeClr val="folHlink"/>
              </a:gs>
              <a:gs pos="100000">
                <a:srgbClr val="FFFF66"/>
              </a:gs>
            </a:gsLst>
            <a:lin ang="5400000" scaled="1"/>
          </a:gradFill>
          <a:ln w="63500">
            <a:solidFill>
              <a:srgbClr val="008000"/>
            </a:solidFill>
            <a:miter lim="800000"/>
            <a:headEnd/>
            <a:tailEnd/>
          </a:ln>
          <a:effectLst/>
        </p:spPr>
        <p:txBody>
          <a:bodyPr/>
          <a:lstStyle/>
          <a:p>
            <a:pPr marL="342900" indent="-342900">
              <a:spcBef>
                <a:spcPct val="20000"/>
              </a:spcBef>
              <a:buClr>
                <a:srgbClr val="ED9D45"/>
              </a:buClr>
            </a:pPr>
            <a:r>
              <a:rPr lang="en-US" sz="2800" b="1" dirty="0">
                <a:solidFill>
                  <a:schemeClr val="bg1"/>
                </a:solidFill>
                <a:latin typeface="Tempus Sans ITC" pitchFamily="82" charset="0"/>
              </a:rPr>
              <a:t>What is organic agriculture?</a:t>
            </a:r>
          </a:p>
          <a:p>
            <a:pPr marL="342900" indent="-342900">
              <a:spcBef>
                <a:spcPct val="20000"/>
              </a:spcBef>
              <a:buClr>
                <a:srgbClr val="ED9D45"/>
              </a:buClr>
            </a:pPr>
            <a:endParaRPr lang="en-US" sz="1400" dirty="0">
              <a:solidFill>
                <a:schemeClr val="bg1"/>
              </a:solidFill>
              <a:latin typeface="Tempus Sans ITC" pitchFamily="82" charset="0"/>
            </a:endParaRPr>
          </a:p>
          <a:p>
            <a:pPr marL="342900" indent="-342900">
              <a:spcBef>
                <a:spcPct val="20000"/>
              </a:spcBef>
              <a:buFontTx/>
              <a:buChar char="•"/>
            </a:pPr>
            <a:r>
              <a:rPr lang="en-US" sz="2300" b="1" dirty="0">
                <a:latin typeface="Tempus Sans ITC" pitchFamily="82" charset="0"/>
              </a:rPr>
              <a:t>A production system that sustains the health of soils, ecosystems and people. </a:t>
            </a:r>
          </a:p>
          <a:p>
            <a:pPr marL="342900" indent="-342900">
              <a:spcBef>
                <a:spcPct val="20000"/>
              </a:spcBef>
            </a:pPr>
            <a:endParaRPr lang="en-US" sz="1000" b="1" dirty="0">
              <a:latin typeface="Tempus Sans ITC" pitchFamily="82" charset="0"/>
            </a:endParaRPr>
          </a:p>
          <a:p>
            <a:pPr marL="342900" indent="-342900">
              <a:spcBef>
                <a:spcPct val="20000"/>
              </a:spcBef>
              <a:buFontTx/>
              <a:buChar char="•"/>
            </a:pPr>
            <a:r>
              <a:rPr lang="en-US" sz="2300" b="1" dirty="0">
                <a:latin typeface="Tempus Sans ITC" pitchFamily="82" charset="0"/>
              </a:rPr>
              <a:t>It relies on ecological processes, biodiversity and cycles adapted to local conditions, rather than the use of inputs with adverse effects. </a:t>
            </a:r>
          </a:p>
          <a:p>
            <a:pPr marL="342900" indent="-342900">
              <a:spcBef>
                <a:spcPct val="20000"/>
              </a:spcBef>
            </a:pPr>
            <a:endParaRPr lang="en-US" sz="1000" b="1" dirty="0">
              <a:latin typeface="Tempus Sans ITC" pitchFamily="82" charset="0"/>
            </a:endParaRPr>
          </a:p>
          <a:p>
            <a:pPr marL="342900" indent="-342900">
              <a:spcBef>
                <a:spcPct val="20000"/>
              </a:spcBef>
              <a:buFontTx/>
              <a:buChar char="•"/>
            </a:pPr>
            <a:r>
              <a:rPr lang="en-US" sz="2300" b="1" dirty="0">
                <a:latin typeface="Tempus Sans ITC" pitchFamily="82" charset="0"/>
              </a:rPr>
              <a:t>It combines tradition, innovation and science to benefit the shared environment and promote fair relationships and a good quality of life for all involved.</a:t>
            </a:r>
            <a:r>
              <a:rPr lang="en-US" sz="2400" b="1" i="1" dirty="0">
                <a:latin typeface="Tempus Sans ITC" pitchFamily="82" charset="0"/>
              </a:rPr>
              <a:t> </a:t>
            </a:r>
            <a:r>
              <a:rPr lang="en-US" b="1" i="1" dirty="0">
                <a:solidFill>
                  <a:schemeClr val="accent2"/>
                </a:solidFill>
                <a:latin typeface="Tempus Sans ITC" pitchFamily="82" charset="0"/>
              </a:rPr>
              <a:t>(</a:t>
            </a:r>
            <a:r>
              <a:rPr lang="en-US" b="1" i="1" dirty="0" smtClean="0">
                <a:solidFill>
                  <a:schemeClr val="accent2"/>
                </a:solidFill>
                <a:latin typeface="Tempus Sans ITC" pitchFamily="82" charset="0"/>
              </a:rPr>
              <a:t>IFOAM) </a:t>
            </a:r>
            <a:endParaRPr lang="en-US" b="1" dirty="0">
              <a:solidFill>
                <a:schemeClr val="accent2"/>
              </a:solidFill>
              <a:latin typeface="Tempus Sans ITC" pitchFamily="82" charset="0"/>
            </a:endParaRPr>
          </a:p>
          <a:p>
            <a:pPr marL="342900" indent="-342900">
              <a:spcBef>
                <a:spcPct val="50000"/>
              </a:spcBef>
            </a:pPr>
            <a:endParaRPr lang="en-US" b="1" dirty="0">
              <a:solidFill>
                <a:schemeClr val="accent2"/>
              </a:solidFill>
              <a:latin typeface="Tempus Sans ITC" pitchFamily="82" charset="0"/>
            </a:endParaRPr>
          </a:p>
        </p:txBody>
      </p:sp>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990600" y="165100"/>
            <a:ext cx="8153400" cy="977900"/>
            <a:chOff x="816" y="661"/>
            <a:chExt cx="4944" cy="499"/>
          </a:xfrm>
        </p:grpSpPr>
        <p:sp>
          <p:nvSpPr>
            <p:cNvPr id="90115" name="Rectangle 3"/>
            <p:cNvSpPr>
              <a:spLocks noChangeArrowheads="1"/>
            </p:cNvSpPr>
            <p:nvPr/>
          </p:nvSpPr>
          <p:spPr bwMode="auto">
            <a:xfrm>
              <a:off x="816" y="662"/>
              <a:ext cx="2122" cy="498"/>
            </a:xfrm>
            <a:prstGeom prst="rect">
              <a:avLst/>
            </a:prstGeom>
            <a:solidFill>
              <a:srgbClr val="99CC00"/>
            </a:solidFill>
            <a:ln w="9525">
              <a:solidFill>
                <a:srgbClr val="99CC00"/>
              </a:solidFill>
              <a:miter lim="800000"/>
              <a:headEnd/>
              <a:tailEnd/>
            </a:ln>
            <a:effectLst/>
          </p:spPr>
          <p:txBody>
            <a:bodyPr wrap="none" anchor="ctr"/>
            <a:lstStyle/>
            <a:p>
              <a:endParaRPr lang="en-US"/>
            </a:p>
          </p:txBody>
        </p:sp>
        <p:sp>
          <p:nvSpPr>
            <p:cNvPr id="90116" name="Rectangle 4"/>
            <p:cNvSpPr>
              <a:spLocks noChangeArrowheads="1"/>
            </p:cNvSpPr>
            <p:nvPr/>
          </p:nvSpPr>
          <p:spPr bwMode="auto">
            <a:xfrm>
              <a:off x="2592" y="662"/>
              <a:ext cx="1429"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90117" name="Rectangle 5"/>
            <p:cNvSpPr>
              <a:spLocks noChangeArrowheads="1"/>
            </p:cNvSpPr>
            <p:nvPr/>
          </p:nvSpPr>
          <p:spPr bwMode="auto">
            <a:xfrm>
              <a:off x="4021" y="662"/>
              <a:ext cx="1739" cy="498"/>
            </a:xfrm>
            <a:prstGeom prst="rect">
              <a:avLst/>
            </a:prstGeom>
            <a:solidFill>
              <a:srgbClr val="3333CC"/>
            </a:solidFill>
            <a:ln w="9525">
              <a:solidFill>
                <a:srgbClr val="3333CC"/>
              </a:solidFill>
              <a:miter lim="800000"/>
              <a:headEnd/>
              <a:tailEnd/>
            </a:ln>
            <a:effectLst/>
          </p:spPr>
          <p:txBody>
            <a:bodyPr wrap="none" anchor="ctr"/>
            <a:lstStyle/>
            <a:p>
              <a:endParaRPr lang="en-US"/>
            </a:p>
          </p:txBody>
        </p:sp>
        <p:sp>
          <p:nvSpPr>
            <p:cNvPr id="90118" name="Rectangle 6"/>
            <p:cNvSpPr>
              <a:spLocks noChangeArrowheads="1"/>
            </p:cNvSpPr>
            <p:nvPr/>
          </p:nvSpPr>
          <p:spPr bwMode="auto">
            <a:xfrm>
              <a:off x="4184" y="662"/>
              <a:ext cx="381" cy="498"/>
            </a:xfrm>
            <a:prstGeom prst="rect">
              <a:avLst/>
            </a:prstGeom>
            <a:solidFill>
              <a:srgbClr val="7575DD"/>
            </a:solidFill>
            <a:ln w="9525">
              <a:solidFill>
                <a:srgbClr val="7575DD"/>
              </a:solidFill>
              <a:miter lim="800000"/>
              <a:headEnd/>
              <a:tailEnd/>
            </a:ln>
            <a:effectLst/>
          </p:spPr>
          <p:txBody>
            <a:bodyPr wrap="none" anchor="ctr"/>
            <a:lstStyle/>
            <a:p>
              <a:endParaRPr lang="en-US"/>
            </a:p>
          </p:txBody>
        </p:sp>
        <p:sp>
          <p:nvSpPr>
            <p:cNvPr id="90119" name="Rectangle 7"/>
            <p:cNvSpPr>
              <a:spLocks noChangeArrowheads="1"/>
            </p:cNvSpPr>
            <p:nvPr/>
          </p:nvSpPr>
          <p:spPr bwMode="auto">
            <a:xfrm>
              <a:off x="2352" y="662"/>
              <a:ext cx="240" cy="498"/>
            </a:xfrm>
            <a:prstGeom prst="rect">
              <a:avLst/>
            </a:prstGeom>
            <a:solidFill>
              <a:srgbClr val="FF8029"/>
            </a:solidFill>
            <a:ln w="9525">
              <a:solidFill>
                <a:srgbClr val="FF8029"/>
              </a:solidFill>
              <a:miter lim="800000"/>
              <a:headEnd/>
              <a:tailEnd/>
            </a:ln>
            <a:effectLst/>
          </p:spPr>
          <p:txBody>
            <a:bodyPr wrap="none" anchor="ctr"/>
            <a:lstStyle/>
            <a:p>
              <a:endParaRPr lang="en-US"/>
            </a:p>
          </p:txBody>
        </p:sp>
        <p:sp>
          <p:nvSpPr>
            <p:cNvPr id="90120" name="Rectangle 8"/>
            <p:cNvSpPr>
              <a:spLocks noChangeArrowheads="1"/>
            </p:cNvSpPr>
            <p:nvPr/>
          </p:nvSpPr>
          <p:spPr bwMode="auto">
            <a:xfrm>
              <a:off x="2256" y="662"/>
              <a:ext cx="96"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90121" name="Rectangle 9"/>
            <p:cNvSpPr>
              <a:spLocks noChangeArrowheads="1"/>
            </p:cNvSpPr>
            <p:nvPr/>
          </p:nvSpPr>
          <p:spPr bwMode="auto">
            <a:xfrm>
              <a:off x="1963" y="662"/>
              <a:ext cx="144" cy="498"/>
            </a:xfrm>
            <a:prstGeom prst="rect">
              <a:avLst/>
            </a:prstGeom>
            <a:solidFill>
              <a:srgbClr val="A5E000"/>
            </a:solidFill>
            <a:ln w="9525">
              <a:solidFill>
                <a:srgbClr val="A5E000"/>
              </a:solidFill>
              <a:miter lim="800000"/>
              <a:headEnd/>
              <a:tailEnd/>
            </a:ln>
            <a:effectLst/>
          </p:spPr>
          <p:txBody>
            <a:bodyPr wrap="none" anchor="ctr"/>
            <a:lstStyle/>
            <a:p>
              <a:endParaRPr lang="en-US"/>
            </a:p>
          </p:txBody>
        </p:sp>
        <p:sp>
          <p:nvSpPr>
            <p:cNvPr id="90122" name="Text Box 10"/>
            <p:cNvSpPr txBox="1">
              <a:spLocks noChangeArrowheads="1"/>
            </p:cNvSpPr>
            <p:nvPr/>
          </p:nvSpPr>
          <p:spPr bwMode="auto">
            <a:xfrm>
              <a:off x="1009" y="715"/>
              <a:ext cx="3455" cy="234"/>
            </a:xfrm>
            <a:prstGeom prst="rect">
              <a:avLst/>
            </a:prstGeom>
            <a:noFill/>
            <a:ln w="9525">
              <a:noFill/>
              <a:miter lim="800000"/>
              <a:headEnd/>
              <a:tailEnd/>
            </a:ln>
            <a:effectLst/>
          </p:spPr>
          <p:txBody>
            <a:bodyPr>
              <a:spAutoFit/>
            </a:bodyPr>
            <a:lstStyle/>
            <a:p>
              <a:endParaRPr lang="en-GB" sz="2400" b="1">
                <a:solidFill>
                  <a:schemeClr val="bg1"/>
                </a:solidFill>
                <a:latin typeface="Tahoma" pitchFamily="34" charset="0"/>
                <a:cs typeface="Times New Roman" pitchFamily="18" charset="0"/>
              </a:endParaRPr>
            </a:p>
          </p:txBody>
        </p:sp>
        <p:sp>
          <p:nvSpPr>
            <p:cNvPr id="90123" name="Rectangle 11"/>
            <p:cNvSpPr>
              <a:spLocks noChangeArrowheads="1"/>
            </p:cNvSpPr>
            <p:nvPr/>
          </p:nvSpPr>
          <p:spPr bwMode="auto">
            <a:xfrm>
              <a:off x="4653" y="661"/>
              <a:ext cx="47" cy="498"/>
            </a:xfrm>
            <a:prstGeom prst="rect">
              <a:avLst/>
            </a:prstGeom>
            <a:solidFill>
              <a:srgbClr val="7477DE"/>
            </a:solidFill>
            <a:ln w="9525">
              <a:solidFill>
                <a:srgbClr val="7477DE"/>
              </a:solidFill>
              <a:miter lim="800000"/>
              <a:headEnd/>
              <a:tailEnd/>
            </a:ln>
            <a:effectLst/>
          </p:spPr>
          <p:txBody>
            <a:bodyPr wrap="none" anchor="ctr"/>
            <a:lstStyle/>
            <a:p>
              <a:endParaRPr lang="en-US"/>
            </a:p>
          </p:txBody>
        </p:sp>
      </p:grpSp>
      <p:sp>
        <p:nvSpPr>
          <p:cNvPr id="90124" name="Rectangle 12"/>
          <p:cNvSpPr>
            <a:spLocks noChangeArrowheads="1"/>
          </p:cNvSpPr>
          <p:nvPr/>
        </p:nvSpPr>
        <p:spPr bwMode="auto">
          <a:xfrm>
            <a:off x="990600" y="381000"/>
            <a:ext cx="7772400" cy="609600"/>
          </a:xfrm>
          <a:prstGeom prst="rect">
            <a:avLst/>
          </a:prstGeom>
          <a:noFill/>
          <a:ln w="9525">
            <a:noFill/>
            <a:miter lim="800000"/>
            <a:headEnd/>
            <a:tailEnd/>
          </a:ln>
          <a:effectLst>
            <a:prstShdw prst="shdw13" dist="53882" dir="13500000">
              <a:schemeClr val="bg2"/>
            </a:prstShdw>
          </a:effectLst>
        </p:spPr>
        <p:txBody>
          <a:bodyPr anchor="ctr"/>
          <a:lstStyle/>
          <a:p>
            <a:pPr marL="342900" indent="-342900">
              <a:lnSpc>
                <a:spcPct val="90000"/>
              </a:lnSpc>
              <a:spcBef>
                <a:spcPct val="20000"/>
              </a:spcBef>
            </a:pPr>
            <a:r>
              <a:rPr lang="en-US" sz="3600" b="1" i="1" dirty="0" smtClean="0">
                <a:solidFill>
                  <a:schemeClr val="bg1"/>
                </a:solidFill>
                <a:latin typeface="Tempus Sans ITC" pitchFamily="82" charset="0"/>
              </a:rPr>
              <a:t>Is there a need for organic certification?</a:t>
            </a:r>
            <a:endParaRPr lang="en-US" sz="3600" b="1" i="1" dirty="0">
              <a:solidFill>
                <a:schemeClr val="bg1"/>
              </a:solidFill>
              <a:latin typeface="Tempus Sans ITC" pitchFamily="82" charset="0"/>
            </a:endParaRPr>
          </a:p>
        </p:txBody>
      </p:sp>
      <p:sp>
        <p:nvSpPr>
          <p:cNvPr id="90127" name="Rectangle 15"/>
          <p:cNvSpPr>
            <a:spLocks noChangeArrowheads="1"/>
          </p:cNvSpPr>
          <p:nvPr/>
        </p:nvSpPr>
        <p:spPr bwMode="auto">
          <a:xfrm>
            <a:off x="381000" y="2057400"/>
            <a:ext cx="8534400" cy="4419600"/>
          </a:xfrm>
          <a:prstGeom prst="rect">
            <a:avLst/>
          </a:prstGeom>
          <a:gradFill rotWithShape="0">
            <a:gsLst>
              <a:gs pos="0">
                <a:schemeClr val="folHlink"/>
              </a:gs>
              <a:gs pos="100000">
                <a:srgbClr val="FFFF66"/>
              </a:gs>
            </a:gsLst>
            <a:lin ang="5400000" scaled="1"/>
          </a:gradFill>
          <a:ln w="63500">
            <a:solidFill>
              <a:srgbClr val="008000"/>
            </a:solidFill>
            <a:miter lim="800000"/>
            <a:headEnd/>
            <a:tailEnd/>
          </a:ln>
          <a:effectLst/>
        </p:spPr>
        <p:txBody>
          <a:bodyPr/>
          <a:lstStyle/>
          <a:p>
            <a:pPr marL="342900" indent="-342900">
              <a:lnSpc>
                <a:spcPct val="90000"/>
              </a:lnSpc>
              <a:spcBef>
                <a:spcPct val="20000"/>
              </a:spcBef>
            </a:pPr>
            <a:endParaRPr lang="en-US" sz="400" b="1" i="1" dirty="0">
              <a:solidFill>
                <a:schemeClr val="bg1"/>
              </a:solidFill>
              <a:latin typeface="Tempus Sans ITC" pitchFamily="82" charset="0"/>
            </a:endParaRPr>
          </a:p>
          <a:p>
            <a:pPr marL="342900" indent="-342900">
              <a:lnSpc>
                <a:spcPct val="90000"/>
              </a:lnSpc>
              <a:spcBef>
                <a:spcPct val="20000"/>
              </a:spcBef>
            </a:pPr>
            <a:endParaRPr lang="en-US" sz="1800" b="1" i="1" dirty="0">
              <a:latin typeface="Tempus Sans ITC" pitchFamily="82" charset="0"/>
            </a:endParaRPr>
          </a:p>
          <a:p>
            <a:pPr marL="342900" indent="-342900">
              <a:lnSpc>
                <a:spcPct val="90000"/>
              </a:lnSpc>
              <a:spcBef>
                <a:spcPct val="20000"/>
              </a:spcBef>
            </a:pPr>
            <a:r>
              <a:rPr lang="en-US" sz="2800" dirty="0" smtClean="0">
                <a:latin typeface="Tempus Sans ITC" pitchFamily="82" charset="0"/>
              </a:rPr>
              <a:t>	When </a:t>
            </a:r>
            <a:r>
              <a:rPr lang="en-US" sz="2800" dirty="0">
                <a:latin typeface="Tempus Sans ITC" pitchFamily="82" charset="0"/>
              </a:rPr>
              <a:t>organic farmers and traders are operating in an anonymous market, certification is developed to show and guarantee to consumers that a product has been produced in consistency with organic standards.</a:t>
            </a:r>
          </a:p>
          <a:p>
            <a:pPr marL="342900" indent="-342900">
              <a:lnSpc>
                <a:spcPct val="90000"/>
              </a:lnSpc>
              <a:spcBef>
                <a:spcPct val="20000"/>
              </a:spcBef>
            </a:pPr>
            <a:endParaRPr lang="en-US" sz="1100" dirty="0">
              <a:latin typeface="Tempus Sans ITC" pitchFamily="82" charset="0"/>
            </a:endParaRPr>
          </a:p>
          <a:p>
            <a:pPr marL="342900" indent="-342900">
              <a:lnSpc>
                <a:spcPct val="90000"/>
              </a:lnSpc>
              <a:spcBef>
                <a:spcPct val="20000"/>
              </a:spcBef>
            </a:pPr>
            <a:r>
              <a:rPr lang="en-US" sz="2800" dirty="0" smtClean="0">
                <a:latin typeface="Tempus Sans ITC" pitchFamily="82" charset="0"/>
              </a:rPr>
              <a:t>	For </a:t>
            </a:r>
            <a:r>
              <a:rPr lang="en-US" sz="2800" dirty="0">
                <a:latin typeface="Tempus Sans ITC" pitchFamily="82" charset="0"/>
              </a:rPr>
              <a:t>small farmers/producers - when there is surplus &amp; scale that that warrants new markets, certification becomes important.</a:t>
            </a:r>
          </a:p>
        </p:txBody>
      </p:sp>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sz="3200" smtClean="0"/>
              <a:t>OUTLINE</a:t>
            </a:r>
          </a:p>
        </p:txBody>
      </p:sp>
      <p:sp>
        <p:nvSpPr>
          <p:cNvPr id="16387" name="Content Placeholder 2"/>
          <p:cNvSpPr>
            <a:spLocks noGrp="1"/>
          </p:cNvSpPr>
          <p:nvPr>
            <p:ph idx="1"/>
          </p:nvPr>
        </p:nvSpPr>
        <p:spPr>
          <a:xfrm>
            <a:off x="1143000" y="1905000"/>
            <a:ext cx="7772400" cy="4114800"/>
          </a:xfrm>
        </p:spPr>
        <p:txBody>
          <a:bodyPr/>
          <a:lstStyle/>
          <a:p>
            <a:r>
              <a:rPr lang="en-US" sz="2400" dirty="0" smtClean="0"/>
              <a:t>Definitions</a:t>
            </a:r>
          </a:p>
          <a:p>
            <a:r>
              <a:rPr lang="en-US" sz="2400" dirty="0" smtClean="0"/>
              <a:t>Principles of organic agriculture</a:t>
            </a:r>
          </a:p>
          <a:p>
            <a:r>
              <a:rPr lang="en-US" sz="2400" dirty="0" smtClean="0"/>
              <a:t>Basic characteristics of organic </a:t>
            </a:r>
            <a:r>
              <a:rPr lang="en-US" sz="2400" dirty="0" smtClean="0"/>
              <a:t>production</a:t>
            </a:r>
            <a:endParaRPr lang="en-US" sz="2400" dirty="0" smtClean="0"/>
          </a:p>
          <a:p>
            <a:r>
              <a:rPr lang="en-US" sz="2400" dirty="0" smtClean="0"/>
              <a:t>Organic agriculture at the farm level</a:t>
            </a:r>
          </a:p>
          <a:p>
            <a:r>
              <a:rPr lang="en-US" sz="2400" dirty="0" smtClean="0"/>
              <a:t>Pests, diseases and weeds management in organic </a:t>
            </a:r>
            <a:r>
              <a:rPr lang="en-US" sz="2400" dirty="0" smtClean="0"/>
              <a:t>agriculture</a:t>
            </a:r>
            <a:endParaRPr lang="en-US" sz="2400" dirty="0" smtClean="0"/>
          </a:p>
          <a:p>
            <a:r>
              <a:rPr lang="en-US" sz="2400" dirty="0" smtClean="0"/>
              <a:t>Products for plant pest and disease control</a:t>
            </a:r>
          </a:p>
          <a:p>
            <a:endParaRPr lang="en-US" sz="2400" dirty="0" smtClean="0"/>
          </a:p>
          <a:p>
            <a:endParaRPr lang="en-US" sz="2400" dirty="0" smtClean="0"/>
          </a:p>
          <a:p>
            <a:endParaRPr lang="en-US" sz="2400" dirty="0" smtClean="0"/>
          </a:p>
          <a:p>
            <a:endParaRPr lang="en-US" sz="2400"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990600" y="165100"/>
            <a:ext cx="8153400" cy="977900"/>
            <a:chOff x="816" y="661"/>
            <a:chExt cx="4944" cy="499"/>
          </a:xfrm>
        </p:grpSpPr>
        <p:sp>
          <p:nvSpPr>
            <p:cNvPr id="92163" name="Rectangle 3"/>
            <p:cNvSpPr>
              <a:spLocks noChangeArrowheads="1"/>
            </p:cNvSpPr>
            <p:nvPr/>
          </p:nvSpPr>
          <p:spPr bwMode="auto">
            <a:xfrm>
              <a:off x="816" y="662"/>
              <a:ext cx="2122" cy="498"/>
            </a:xfrm>
            <a:prstGeom prst="rect">
              <a:avLst/>
            </a:prstGeom>
            <a:solidFill>
              <a:srgbClr val="99CC00"/>
            </a:solidFill>
            <a:ln w="9525">
              <a:solidFill>
                <a:srgbClr val="99CC00"/>
              </a:solidFill>
              <a:miter lim="800000"/>
              <a:headEnd/>
              <a:tailEnd/>
            </a:ln>
            <a:effectLst/>
          </p:spPr>
          <p:txBody>
            <a:bodyPr wrap="none" anchor="ctr"/>
            <a:lstStyle/>
            <a:p>
              <a:endParaRPr lang="en-US"/>
            </a:p>
          </p:txBody>
        </p:sp>
        <p:sp>
          <p:nvSpPr>
            <p:cNvPr id="92164" name="Rectangle 4"/>
            <p:cNvSpPr>
              <a:spLocks noChangeArrowheads="1"/>
            </p:cNvSpPr>
            <p:nvPr/>
          </p:nvSpPr>
          <p:spPr bwMode="auto">
            <a:xfrm>
              <a:off x="2592" y="662"/>
              <a:ext cx="1429"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92165" name="Rectangle 5"/>
            <p:cNvSpPr>
              <a:spLocks noChangeArrowheads="1"/>
            </p:cNvSpPr>
            <p:nvPr/>
          </p:nvSpPr>
          <p:spPr bwMode="auto">
            <a:xfrm>
              <a:off x="4021" y="662"/>
              <a:ext cx="1739" cy="498"/>
            </a:xfrm>
            <a:prstGeom prst="rect">
              <a:avLst/>
            </a:prstGeom>
            <a:solidFill>
              <a:srgbClr val="3333CC"/>
            </a:solidFill>
            <a:ln w="9525">
              <a:solidFill>
                <a:srgbClr val="3333CC"/>
              </a:solidFill>
              <a:miter lim="800000"/>
              <a:headEnd/>
              <a:tailEnd/>
            </a:ln>
            <a:effectLst/>
          </p:spPr>
          <p:txBody>
            <a:bodyPr wrap="none" anchor="ctr"/>
            <a:lstStyle/>
            <a:p>
              <a:endParaRPr lang="en-US"/>
            </a:p>
          </p:txBody>
        </p:sp>
        <p:sp>
          <p:nvSpPr>
            <p:cNvPr id="92166" name="Rectangle 6"/>
            <p:cNvSpPr>
              <a:spLocks noChangeArrowheads="1"/>
            </p:cNvSpPr>
            <p:nvPr/>
          </p:nvSpPr>
          <p:spPr bwMode="auto">
            <a:xfrm>
              <a:off x="4184" y="662"/>
              <a:ext cx="381" cy="498"/>
            </a:xfrm>
            <a:prstGeom prst="rect">
              <a:avLst/>
            </a:prstGeom>
            <a:solidFill>
              <a:srgbClr val="7575DD"/>
            </a:solidFill>
            <a:ln w="9525">
              <a:solidFill>
                <a:srgbClr val="7575DD"/>
              </a:solidFill>
              <a:miter lim="800000"/>
              <a:headEnd/>
              <a:tailEnd/>
            </a:ln>
            <a:effectLst/>
          </p:spPr>
          <p:txBody>
            <a:bodyPr wrap="none" anchor="ctr"/>
            <a:lstStyle/>
            <a:p>
              <a:endParaRPr lang="en-US"/>
            </a:p>
          </p:txBody>
        </p:sp>
        <p:sp>
          <p:nvSpPr>
            <p:cNvPr id="92167" name="Rectangle 7"/>
            <p:cNvSpPr>
              <a:spLocks noChangeArrowheads="1"/>
            </p:cNvSpPr>
            <p:nvPr/>
          </p:nvSpPr>
          <p:spPr bwMode="auto">
            <a:xfrm>
              <a:off x="2352" y="662"/>
              <a:ext cx="240" cy="498"/>
            </a:xfrm>
            <a:prstGeom prst="rect">
              <a:avLst/>
            </a:prstGeom>
            <a:solidFill>
              <a:srgbClr val="FF8029"/>
            </a:solidFill>
            <a:ln w="9525">
              <a:solidFill>
                <a:srgbClr val="FF8029"/>
              </a:solidFill>
              <a:miter lim="800000"/>
              <a:headEnd/>
              <a:tailEnd/>
            </a:ln>
            <a:effectLst/>
          </p:spPr>
          <p:txBody>
            <a:bodyPr wrap="none" anchor="ctr"/>
            <a:lstStyle/>
            <a:p>
              <a:endParaRPr lang="en-US"/>
            </a:p>
          </p:txBody>
        </p:sp>
        <p:sp>
          <p:nvSpPr>
            <p:cNvPr id="92168" name="Rectangle 8"/>
            <p:cNvSpPr>
              <a:spLocks noChangeArrowheads="1"/>
            </p:cNvSpPr>
            <p:nvPr/>
          </p:nvSpPr>
          <p:spPr bwMode="auto">
            <a:xfrm>
              <a:off x="2256" y="662"/>
              <a:ext cx="96"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92169" name="Rectangle 9"/>
            <p:cNvSpPr>
              <a:spLocks noChangeArrowheads="1"/>
            </p:cNvSpPr>
            <p:nvPr/>
          </p:nvSpPr>
          <p:spPr bwMode="auto">
            <a:xfrm>
              <a:off x="1963" y="662"/>
              <a:ext cx="144" cy="498"/>
            </a:xfrm>
            <a:prstGeom prst="rect">
              <a:avLst/>
            </a:prstGeom>
            <a:solidFill>
              <a:srgbClr val="A5E000"/>
            </a:solidFill>
            <a:ln w="9525">
              <a:solidFill>
                <a:srgbClr val="A5E000"/>
              </a:solidFill>
              <a:miter lim="800000"/>
              <a:headEnd/>
              <a:tailEnd/>
            </a:ln>
            <a:effectLst/>
          </p:spPr>
          <p:txBody>
            <a:bodyPr wrap="none" anchor="ctr"/>
            <a:lstStyle/>
            <a:p>
              <a:endParaRPr lang="en-US"/>
            </a:p>
          </p:txBody>
        </p:sp>
        <p:sp>
          <p:nvSpPr>
            <p:cNvPr id="92170" name="Text Box 10"/>
            <p:cNvSpPr txBox="1">
              <a:spLocks noChangeArrowheads="1"/>
            </p:cNvSpPr>
            <p:nvPr/>
          </p:nvSpPr>
          <p:spPr bwMode="auto">
            <a:xfrm>
              <a:off x="1009" y="715"/>
              <a:ext cx="3455" cy="234"/>
            </a:xfrm>
            <a:prstGeom prst="rect">
              <a:avLst/>
            </a:prstGeom>
            <a:noFill/>
            <a:ln w="9525">
              <a:noFill/>
              <a:miter lim="800000"/>
              <a:headEnd/>
              <a:tailEnd/>
            </a:ln>
            <a:effectLst/>
          </p:spPr>
          <p:txBody>
            <a:bodyPr>
              <a:spAutoFit/>
            </a:bodyPr>
            <a:lstStyle/>
            <a:p>
              <a:endParaRPr lang="en-GB" sz="2400" b="1">
                <a:solidFill>
                  <a:schemeClr val="bg1"/>
                </a:solidFill>
                <a:latin typeface="Tahoma" pitchFamily="34" charset="0"/>
                <a:cs typeface="Times New Roman" pitchFamily="18" charset="0"/>
              </a:endParaRPr>
            </a:p>
          </p:txBody>
        </p:sp>
        <p:sp>
          <p:nvSpPr>
            <p:cNvPr id="92171" name="Rectangle 11"/>
            <p:cNvSpPr>
              <a:spLocks noChangeArrowheads="1"/>
            </p:cNvSpPr>
            <p:nvPr/>
          </p:nvSpPr>
          <p:spPr bwMode="auto">
            <a:xfrm>
              <a:off x="4653" y="661"/>
              <a:ext cx="47" cy="498"/>
            </a:xfrm>
            <a:prstGeom prst="rect">
              <a:avLst/>
            </a:prstGeom>
            <a:solidFill>
              <a:srgbClr val="7477DE"/>
            </a:solidFill>
            <a:ln w="9525">
              <a:solidFill>
                <a:srgbClr val="7477DE"/>
              </a:solidFill>
              <a:miter lim="800000"/>
              <a:headEnd/>
              <a:tailEnd/>
            </a:ln>
            <a:effectLst/>
          </p:spPr>
          <p:txBody>
            <a:bodyPr wrap="none" anchor="ctr"/>
            <a:lstStyle/>
            <a:p>
              <a:endParaRPr lang="en-US"/>
            </a:p>
          </p:txBody>
        </p:sp>
      </p:grpSp>
      <p:sp>
        <p:nvSpPr>
          <p:cNvPr id="92172" name="Rectangle 12"/>
          <p:cNvSpPr>
            <a:spLocks noChangeArrowheads="1"/>
          </p:cNvSpPr>
          <p:nvPr/>
        </p:nvSpPr>
        <p:spPr bwMode="auto">
          <a:xfrm>
            <a:off x="990600" y="381000"/>
            <a:ext cx="7772400" cy="609600"/>
          </a:xfrm>
          <a:prstGeom prst="rect">
            <a:avLst/>
          </a:prstGeom>
          <a:noFill/>
          <a:ln w="9525">
            <a:noFill/>
            <a:miter lim="800000"/>
            <a:headEnd/>
            <a:tailEnd/>
          </a:ln>
          <a:effectLst>
            <a:prstShdw prst="shdw13" dist="53882" dir="13500000">
              <a:schemeClr val="bg2"/>
            </a:prstShdw>
          </a:effectLst>
        </p:spPr>
        <p:txBody>
          <a:bodyPr anchor="ctr"/>
          <a:lstStyle/>
          <a:p>
            <a:pPr algn="ctr"/>
            <a:r>
              <a:rPr lang="en-GB" sz="4400" b="1" dirty="0" smtClean="0">
                <a:latin typeface="Tempus Sans ITC" pitchFamily="82" charset="0"/>
              </a:rPr>
              <a:t> </a:t>
            </a:r>
            <a:r>
              <a:rPr lang="en-GB" sz="4400" b="1" dirty="0" smtClean="0">
                <a:solidFill>
                  <a:schemeClr val="bg1"/>
                </a:solidFill>
                <a:latin typeface="Tempus Sans ITC" pitchFamily="82" charset="0"/>
              </a:rPr>
              <a:t>Balance of interests</a:t>
            </a:r>
            <a:endParaRPr lang="en-AU" sz="4400" b="1" dirty="0">
              <a:solidFill>
                <a:schemeClr val="bg1"/>
              </a:solidFill>
              <a:latin typeface="Tempus Sans ITC" pitchFamily="82" charset="0"/>
            </a:endParaRPr>
          </a:p>
        </p:txBody>
      </p:sp>
      <p:sp>
        <p:nvSpPr>
          <p:cNvPr id="92175" name="Text Box 15"/>
          <p:cNvSpPr txBox="1">
            <a:spLocks noChangeArrowheads="1"/>
          </p:cNvSpPr>
          <p:nvPr/>
        </p:nvSpPr>
        <p:spPr bwMode="auto">
          <a:xfrm>
            <a:off x="381000" y="2641600"/>
            <a:ext cx="8534400" cy="1684338"/>
          </a:xfrm>
          <a:prstGeom prst="rect">
            <a:avLst/>
          </a:prstGeom>
          <a:noFill/>
          <a:ln w="9525">
            <a:noFill/>
            <a:miter lim="800000"/>
            <a:headEnd/>
            <a:tailEnd/>
          </a:ln>
          <a:effectLst/>
        </p:spPr>
        <p:txBody>
          <a:bodyPr>
            <a:spAutoFit/>
          </a:bodyPr>
          <a:lstStyle/>
          <a:p>
            <a:pPr>
              <a:lnSpc>
                <a:spcPct val="90000"/>
              </a:lnSpc>
              <a:spcBef>
                <a:spcPct val="20000"/>
              </a:spcBef>
              <a:spcAft>
                <a:spcPct val="70000"/>
              </a:spcAft>
              <a:buFontTx/>
              <a:buChar char="•"/>
            </a:pPr>
            <a:r>
              <a:rPr lang="en-GB" sz="3000" b="1" dirty="0">
                <a:solidFill>
                  <a:srgbClr val="FF0000"/>
                </a:solidFill>
                <a:latin typeface="Tempus Sans ITC" pitchFamily="82" charset="0"/>
              </a:rPr>
              <a:t>CONSUMER</a:t>
            </a:r>
            <a:r>
              <a:rPr lang="en-GB" sz="2500" b="1" dirty="0">
                <a:solidFill>
                  <a:srgbClr val="FF0000"/>
                </a:solidFill>
                <a:latin typeface="Tempus Sans ITC" pitchFamily="82" charset="0"/>
              </a:rPr>
              <a:t> </a:t>
            </a:r>
            <a:r>
              <a:rPr lang="en-GB" sz="2500" b="1" dirty="0">
                <a:solidFill>
                  <a:schemeClr val="bg1"/>
                </a:solidFill>
                <a:latin typeface="Tempus Sans ITC" pitchFamily="82" charset="0"/>
              </a:rPr>
              <a:t>requires healthy and environmentally sound products and is willing to pay premium price</a:t>
            </a:r>
            <a:r>
              <a:rPr lang="en-GB" sz="2500" b="1" dirty="0">
                <a:latin typeface="Tempus Sans ITC" pitchFamily="82" charset="0"/>
              </a:rPr>
              <a:t> </a:t>
            </a:r>
          </a:p>
          <a:p>
            <a:pPr>
              <a:spcBef>
                <a:spcPct val="50000"/>
              </a:spcBef>
            </a:pPr>
            <a:endParaRPr lang="en-US" sz="2500" dirty="0">
              <a:latin typeface="Tempus Sans ITC" pitchFamily="82" charset="0"/>
            </a:endParaRPr>
          </a:p>
        </p:txBody>
      </p:sp>
      <p:sp>
        <p:nvSpPr>
          <p:cNvPr id="92176" name="AutoShape 16"/>
          <p:cNvSpPr>
            <a:spLocks noChangeArrowheads="1"/>
          </p:cNvSpPr>
          <p:nvPr/>
        </p:nvSpPr>
        <p:spPr bwMode="auto">
          <a:xfrm>
            <a:off x="2819400" y="3810000"/>
            <a:ext cx="2895600" cy="1270000"/>
          </a:xfrm>
          <a:prstGeom prst="upDownArrow">
            <a:avLst>
              <a:gd name="adj1" fmla="val 50000"/>
              <a:gd name="adj2" fmla="val 20000"/>
            </a:avLst>
          </a:prstGeom>
          <a:solidFill>
            <a:srgbClr val="FF0000"/>
          </a:solidFill>
          <a:ln w="9525">
            <a:solidFill>
              <a:schemeClr val="tx1"/>
            </a:solidFill>
            <a:miter lim="800000"/>
            <a:headEnd/>
            <a:tailEnd/>
          </a:ln>
          <a:effectLst/>
        </p:spPr>
        <p:txBody>
          <a:bodyPr wrap="none" anchor="ctr"/>
          <a:lstStyle/>
          <a:p>
            <a:pPr algn="ctr" eaLnBrk="0" hangingPunct="0"/>
            <a:r>
              <a:rPr lang="de-DE" sz="2400" b="1" dirty="0">
                <a:latin typeface="Times New Roman" pitchFamily="18" charset="0"/>
              </a:rPr>
              <a:t>Trust</a:t>
            </a:r>
          </a:p>
        </p:txBody>
      </p:sp>
      <p:sp>
        <p:nvSpPr>
          <p:cNvPr id="92177" name="Text Box 17"/>
          <p:cNvSpPr txBox="1">
            <a:spLocks noChangeArrowheads="1"/>
          </p:cNvSpPr>
          <p:nvPr/>
        </p:nvSpPr>
        <p:spPr bwMode="auto">
          <a:xfrm>
            <a:off x="533400" y="5356225"/>
            <a:ext cx="7772400" cy="1189038"/>
          </a:xfrm>
          <a:prstGeom prst="rect">
            <a:avLst/>
          </a:prstGeom>
          <a:noFill/>
          <a:ln w="9525">
            <a:noFill/>
            <a:miter lim="800000"/>
            <a:headEnd/>
            <a:tailEnd/>
          </a:ln>
          <a:effectLst/>
        </p:spPr>
        <p:txBody>
          <a:bodyPr>
            <a:spAutoFit/>
          </a:bodyPr>
          <a:lstStyle/>
          <a:p>
            <a:pPr>
              <a:lnSpc>
                <a:spcPct val="90000"/>
              </a:lnSpc>
              <a:spcBef>
                <a:spcPct val="20000"/>
              </a:spcBef>
              <a:spcAft>
                <a:spcPct val="70000"/>
              </a:spcAft>
              <a:buFontTx/>
              <a:buChar char="•"/>
            </a:pPr>
            <a:r>
              <a:rPr lang="en-GB" sz="3000" b="1">
                <a:solidFill>
                  <a:srgbClr val="FF0000"/>
                </a:solidFill>
                <a:latin typeface="Tempus Sans ITC" pitchFamily="82" charset="0"/>
              </a:rPr>
              <a:t>FARMER/PROCESSOR</a:t>
            </a:r>
            <a:r>
              <a:rPr lang="en-GB" sz="2500" b="1">
                <a:latin typeface="Tempus Sans ITC" pitchFamily="82" charset="0"/>
              </a:rPr>
              <a:t> </a:t>
            </a:r>
            <a:r>
              <a:rPr lang="en-GB" sz="2500" b="1">
                <a:solidFill>
                  <a:schemeClr val="bg1"/>
                </a:solidFill>
                <a:latin typeface="Tempus Sans ITC" pitchFamily="82" charset="0"/>
              </a:rPr>
              <a:t>is producing according to certain standards (may be putting higher labour, etc.)  is getting access to premium price markets</a:t>
            </a:r>
            <a:endParaRPr lang="en-US" sz="2500" b="1">
              <a:solidFill>
                <a:schemeClr val="bg1"/>
              </a:solidFill>
              <a:latin typeface="Tempus Sans ITC" pitchFamily="82" charset="0"/>
            </a:endParaRPr>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990600" y="165100"/>
            <a:ext cx="8153400" cy="977900"/>
            <a:chOff x="816" y="661"/>
            <a:chExt cx="4944" cy="499"/>
          </a:xfrm>
        </p:grpSpPr>
        <p:sp>
          <p:nvSpPr>
            <p:cNvPr id="93187" name="Rectangle 3"/>
            <p:cNvSpPr>
              <a:spLocks noChangeArrowheads="1"/>
            </p:cNvSpPr>
            <p:nvPr/>
          </p:nvSpPr>
          <p:spPr bwMode="auto">
            <a:xfrm>
              <a:off x="816" y="662"/>
              <a:ext cx="2122" cy="498"/>
            </a:xfrm>
            <a:prstGeom prst="rect">
              <a:avLst/>
            </a:prstGeom>
            <a:solidFill>
              <a:srgbClr val="99CC00"/>
            </a:solidFill>
            <a:ln w="9525">
              <a:solidFill>
                <a:srgbClr val="99CC00"/>
              </a:solidFill>
              <a:miter lim="800000"/>
              <a:headEnd/>
              <a:tailEnd/>
            </a:ln>
            <a:effectLst/>
          </p:spPr>
          <p:txBody>
            <a:bodyPr wrap="none" anchor="ctr"/>
            <a:lstStyle/>
            <a:p>
              <a:endParaRPr lang="en-US"/>
            </a:p>
          </p:txBody>
        </p:sp>
        <p:sp>
          <p:nvSpPr>
            <p:cNvPr id="93188" name="Rectangle 4"/>
            <p:cNvSpPr>
              <a:spLocks noChangeArrowheads="1"/>
            </p:cNvSpPr>
            <p:nvPr/>
          </p:nvSpPr>
          <p:spPr bwMode="auto">
            <a:xfrm>
              <a:off x="2592" y="662"/>
              <a:ext cx="1429"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93189" name="Rectangle 5"/>
            <p:cNvSpPr>
              <a:spLocks noChangeArrowheads="1"/>
            </p:cNvSpPr>
            <p:nvPr/>
          </p:nvSpPr>
          <p:spPr bwMode="auto">
            <a:xfrm>
              <a:off x="4021" y="662"/>
              <a:ext cx="1739" cy="498"/>
            </a:xfrm>
            <a:prstGeom prst="rect">
              <a:avLst/>
            </a:prstGeom>
            <a:solidFill>
              <a:srgbClr val="3333CC"/>
            </a:solidFill>
            <a:ln w="9525">
              <a:solidFill>
                <a:srgbClr val="3333CC"/>
              </a:solidFill>
              <a:miter lim="800000"/>
              <a:headEnd/>
              <a:tailEnd/>
            </a:ln>
            <a:effectLst/>
          </p:spPr>
          <p:txBody>
            <a:bodyPr wrap="none" anchor="ctr"/>
            <a:lstStyle/>
            <a:p>
              <a:endParaRPr lang="en-US"/>
            </a:p>
          </p:txBody>
        </p:sp>
        <p:sp>
          <p:nvSpPr>
            <p:cNvPr id="93190" name="Rectangle 6"/>
            <p:cNvSpPr>
              <a:spLocks noChangeArrowheads="1"/>
            </p:cNvSpPr>
            <p:nvPr/>
          </p:nvSpPr>
          <p:spPr bwMode="auto">
            <a:xfrm>
              <a:off x="4184" y="662"/>
              <a:ext cx="381" cy="498"/>
            </a:xfrm>
            <a:prstGeom prst="rect">
              <a:avLst/>
            </a:prstGeom>
            <a:solidFill>
              <a:srgbClr val="7575DD"/>
            </a:solidFill>
            <a:ln w="9525">
              <a:solidFill>
                <a:srgbClr val="7575DD"/>
              </a:solidFill>
              <a:miter lim="800000"/>
              <a:headEnd/>
              <a:tailEnd/>
            </a:ln>
            <a:effectLst/>
          </p:spPr>
          <p:txBody>
            <a:bodyPr wrap="none" anchor="ctr"/>
            <a:lstStyle/>
            <a:p>
              <a:endParaRPr lang="en-US"/>
            </a:p>
          </p:txBody>
        </p:sp>
        <p:sp>
          <p:nvSpPr>
            <p:cNvPr id="93191" name="Rectangle 7"/>
            <p:cNvSpPr>
              <a:spLocks noChangeArrowheads="1"/>
            </p:cNvSpPr>
            <p:nvPr/>
          </p:nvSpPr>
          <p:spPr bwMode="auto">
            <a:xfrm>
              <a:off x="2352" y="662"/>
              <a:ext cx="240" cy="498"/>
            </a:xfrm>
            <a:prstGeom prst="rect">
              <a:avLst/>
            </a:prstGeom>
            <a:solidFill>
              <a:srgbClr val="FF8029"/>
            </a:solidFill>
            <a:ln w="9525">
              <a:solidFill>
                <a:srgbClr val="FF8029"/>
              </a:solidFill>
              <a:miter lim="800000"/>
              <a:headEnd/>
              <a:tailEnd/>
            </a:ln>
            <a:effectLst/>
          </p:spPr>
          <p:txBody>
            <a:bodyPr wrap="none" anchor="ctr"/>
            <a:lstStyle/>
            <a:p>
              <a:endParaRPr lang="en-US"/>
            </a:p>
          </p:txBody>
        </p:sp>
        <p:sp>
          <p:nvSpPr>
            <p:cNvPr id="93192" name="Rectangle 8"/>
            <p:cNvSpPr>
              <a:spLocks noChangeArrowheads="1"/>
            </p:cNvSpPr>
            <p:nvPr/>
          </p:nvSpPr>
          <p:spPr bwMode="auto">
            <a:xfrm>
              <a:off x="2256" y="662"/>
              <a:ext cx="96"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93193" name="Rectangle 9"/>
            <p:cNvSpPr>
              <a:spLocks noChangeArrowheads="1"/>
            </p:cNvSpPr>
            <p:nvPr/>
          </p:nvSpPr>
          <p:spPr bwMode="auto">
            <a:xfrm>
              <a:off x="1963" y="662"/>
              <a:ext cx="144" cy="498"/>
            </a:xfrm>
            <a:prstGeom prst="rect">
              <a:avLst/>
            </a:prstGeom>
            <a:solidFill>
              <a:srgbClr val="A5E000"/>
            </a:solidFill>
            <a:ln w="9525">
              <a:solidFill>
                <a:srgbClr val="A5E000"/>
              </a:solidFill>
              <a:miter lim="800000"/>
              <a:headEnd/>
              <a:tailEnd/>
            </a:ln>
            <a:effectLst/>
          </p:spPr>
          <p:txBody>
            <a:bodyPr wrap="none" anchor="ctr"/>
            <a:lstStyle/>
            <a:p>
              <a:endParaRPr lang="en-US"/>
            </a:p>
          </p:txBody>
        </p:sp>
        <p:sp>
          <p:nvSpPr>
            <p:cNvPr id="93194" name="Text Box 10"/>
            <p:cNvSpPr txBox="1">
              <a:spLocks noChangeArrowheads="1"/>
            </p:cNvSpPr>
            <p:nvPr/>
          </p:nvSpPr>
          <p:spPr bwMode="auto">
            <a:xfrm>
              <a:off x="1009" y="715"/>
              <a:ext cx="3455" cy="234"/>
            </a:xfrm>
            <a:prstGeom prst="rect">
              <a:avLst/>
            </a:prstGeom>
            <a:noFill/>
            <a:ln w="9525">
              <a:noFill/>
              <a:miter lim="800000"/>
              <a:headEnd/>
              <a:tailEnd/>
            </a:ln>
            <a:effectLst/>
          </p:spPr>
          <p:txBody>
            <a:bodyPr>
              <a:spAutoFit/>
            </a:bodyPr>
            <a:lstStyle/>
            <a:p>
              <a:endParaRPr lang="en-GB" sz="2400" b="1">
                <a:solidFill>
                  <a:schemeClr val="bg1"/>
                </a:solidFill>
                <a:latin typeface="Tahoma" pitchFamily="34" charset="0"/>
                <a:cs typeface="Times New Roman" pitchFamily="18" charset="0"/>
              </a:endParaRPr>
            </a:p>
          </p:txBody>
        </p:sp>
        <p:sp>
          <p:nvSpPr>
            <p:cNvPr id="93195" name="Rectangle 11"/>
            <p:cNvSpPr>
              <a:spLocks noChangeArrowheads="1"/>
            </p:cNvSpPr>
            <p:nvPr/>
          </p:nvSpPr>
          <p:spPr bwMode="auto">
            <a:xfrm>
              <a:off x="4653" y="661"/>
              <a:ext cx="47" cy="498"/>
            </a:xfrm>
            <a:prstGeom prst="rect">
              <a:avLst/>
            </a:prstGeom>
            <a:solidFill>
              <a:srgbClr val="7477DE"/>
            </a:solidFill>
            <a:ln w="9525">
              <a:solidFill>
                <a:srgbClr val="7477DE"/>
              </a:solidFill>
              <a:miter lim="800000"/>
              <a:headEnd/>
              <a:tailEnd/>
            </a:ln>
            <a:effectLst/>
          </p:spPr>
          <p:txBody>
            <a:bodyPr wrap="none" anchor="ctr"/>
            <a:lstStyle/>
            <a:p>
              <a:endParaRPr lang="en-US"/>
            </a:p>
          </p:txBody>
        </p:sp>
      </p:grpSp>
      <p:sp>
        <p:nvSpPr>
          <p:cNvPr id="93196" name="Rectangle 12"/>
          <p:cNvSpPr>
            <a:spLocks noChangeArrowheads="1"/>
          </p:cNvSpPr>
          <p:nvPr/>
        </p:nvSpPr>
        <p:spPr bwMode="auto">
          <a:xfrm>
            <a:off x="990600" y="381000"/>
            <a:ext cx="7772400" cy="609600"/>
          </a:xfrm>
          <a:prstGeom prst="rect">
            <a:avLst/>
          </a:prstGeom>
          <a:noFill/>
          <a:ln w="9525">
            <a:noFill/>
            <a:miter lim="800000"/>
            <a:headEnd/>
            <a:tailEnd/>
          </a:ln>
          <a:effectLst>
            <a:prstShdw prst="shdw13" dist="53882" dir="13500000">
              <a:schemeClr val="bg2"/>
            </a:prstShdw>
          </a:effectLst>
        </p:spPr>
        <p:txBody>
          <a:bodyPr anchor="ctr"/>
          <a:lstStyle/>
          <a:p>
            <a:pPr algn="ctr"/>
            <a:r>
              <a:rPr lang="en-AU" sz="4400" b="1">
                <a:solidFill>
                  <a:schemeClr val="bg1"/>
                </a:solidFill>
                <a:latin typeface="Tempus Sans ITC" pitchFamily="82" charset="0"/>
              </a:rPr>
              <a:t> Organic Certification</a:t>
            </a:r>
          </a:p>
        </p:txBody>
      </p:sp>
      <p:sp>
        <p:nvSpPr>
          <p:cNvPr id="93198" name="Rectangle 14"/>
          <p:cNvSpPr>
            <a:spLocks noChangeArrowheads="1"/>
          </p:cNvSpPr>
          <p:nvPr/>
        </p:nvSpPr>
        <p:spPr bwMode="auto">
          <a:xfrm>
            <a:off x="533400" y="1752600"/>
            <a:ext cx="8153400" cy="4876800"/>
          </a:xfrm>
          <a:prstGeom prst="rect">
            <a:avLst/>
          </a:prstGeom>
          <a:gradFill rotWithShape="0">
            <a:gsLst>
              <a:gs pos="0">
                <a:schemeClr val="folHlink"/>
              </a:gs>
              <a:gs pos="100000">
                <a:srgbClr val="FFFF66"/>
              </a:gs>
            </a:gsLst>
            <a:lin ang="5400000" scaled="1"/>
          </a:gradFill>
          <a:ln w="63500">
            <a:solidFill>
              <a:srgbClr val="008000"/>
            </a:solidFill>
            <a:miter lim="800000"/>
            <a:headEnd/>
            <a:tailEnd/>
          </a:ln>
          <a:effectLst/>
        </p:spPr>
        <p:txBody>
          <a:bodyPr/>
          <a:lstStyle/>
          <a:p>
            <a:pPr marL="342900" indent="-342900">
              <a:lnSpc>
                <a:spcPct val="90000"/>
              </a:lnSpc>
              <a:spcBef>
                <a:spcPct val="20000"/>
              </a:spcBef>
            </a:pPr>
            <a:r>
              <a:rPr lang="en-US" sz="3200" b="1" i="1">
                <a:solidFill>
                  <a:schemeClr val="bg1"/>
                </a:solidFill>
                <a:latin typeface="Tempus Sans ITC" pitchFamily="82" charset="0"/>
              </a:rPr>
              <a:t>What is organic certification…</a:t>
            </a:r>
          </a:p>
          <a:p>
            <a:pPr marL="342900" indent="-342900">
              <a:lnSpc>
                <a:spcPct val="90000"/>
              </a:lnSpc>
              <a:spcBef>
                <a:spcPct val="20000"/>
              </a:spcBef>
            </a:pPr>
            <a:endParaRPr lang="en-US" sz="1400">
              <a:latin typeface="Tempus Sans ITC" pitchFamily="82" charset="0"/>
            </a:endParaRPr>
          </a:p>
          <a:p>
            <a:pPr marL="742950" lvl="1" indent="-285750">
              <a:lnSpc>
                <a:spcPct val="90000"/>
              </a:lnSpc>
              <a:spcBef>
                <a:spcPct val="20000"/>
              </a:spcBef>
              <a:buFontTx/>
              <a:buChar char="–"/>
            </a:pPr>
            <a:r>
              <a:rPr lang="en-US" sz="2800">
                <a:latin typeface="Tempus Sans ITC" pitchFamily="82" charset="0"/>
              </a:rPr>
              <a:t>A procedure by which a third party gives written assurance that a product, process or service is in conformity with certain standards</a:t>
            </a:r>
          </a:p>
          <a:p>
            <a:pPr marL="742950" lvl="1" indent="-285750">
              <a:lnSpc>
                <a:spcPct val="90000"/>
              </a:lnSpc>
              <a:spcBef>
                <a:spcPct val="20000"/>
              </a:spcBef>
            </a:pPr>
            <a:endParaRPr lang="en-US" sz="1200">
              <a:latin typeface="Tempus Sans ITC" pitchFamily="82" charset="0"/>
            </a:endParaRPr>
          </a:p>
          <a:p>
            <a:pPr marL="742950" lvl="1" indent="-285750">
              <a:lnSpc>
                <a:spcPct val="90000"/>
              </a:lnSpc>
              <a:spcBef>
                <a:spcPct val="20000"/>
              </a:spcBef>
              <a:buFontTx/>
              <a:buChar char="–"/>
            </a:pPr>
            <a:r>
              <a:rPr lang="en-US" sz="2800">
                <a:latin typeface="Tempus Sans ITC" pitchFamily="82" charset="0"/>
              </a:rPr>
              <a:t>Intended to assure quality and prevent fraud</a:t>
            </a:r>
          </a:p>
          <a:p>
            <a:pPr marL="742950" lvl="1" indent="-285750">
              <a:lnSpc>
                <a:spcPct val="90000"/>
              </a:lnSpc>
              <a:spcBef>
                <a:spcPct val="20000"/>
              </a:spcBef>
            </a:pPr>
            <a:endParaRPr lang="en-US" sz="1200">
              <a:latin typeface="Tempus Sans ITC" pitchFamily="82" charset="0"/>
            </a:endParaRPr>
          </a:p>
          <a:p>
            <a:pPr marL="742950" lvl="1" indent="-285750">
              <a:lnSpc>
                <a:spcPct val="90000"/>
              </a:lnSpc>
              <a:spcBef>
                <a:spcPct val="20000"/>
              </a:spcBef>
              <a:buFontTx/>
              <a:buChar char="–"/>
            </a:pPr>
            <a:r>
              <a:rPr lang="en-US" sz="2800">
                <a:latin typeface="Tempus Sans ITC" pitchFamily="82" charset="0"/>
              </a:rPr>
              <a:t>A marketing initiative aimed at regulating and facilitating the sale of organic products to consumers</a:t>
            </a: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990600" y="165100"/>
            <a:ext cx="8153400" cy="977900"/>
            <a:chOff x="816" y="661"/>
            <a:chExt cx="4944" cy="499"/>
          </a:xfrm>
        </p:grpSpPr>
        <p:sp>
          <p:nvSpPr>
            <p:cNvPr id="94211" name="Rectangle 3"/>
            <p:cNvSpPr>
              <a:spLocks noChangeArrowheads="1"/>
            </p:cNvSpPr>
            <p:nvPr/>
          </p:nvSpPr>
          <p:spPr bwMode="auto">
            <a:xfrm>
              <a:off x="816" y="662"/>
              <a:ext cx="2122" cy="498"/>
            </a:xfrm>
            <a:prstGeom prst="rect">
              <a:avLst/>
            </a:prstGeom>
            <a:solidFill>
              <a:srgbClr val="99CC00"/>
            </a:solidFill>
            <a:ln w="9525">
              <a:solidFill>
                <a:srgbClr val="99CC00"/>
              </a:solidFill>
              <a:miter lim="800000"/>
              <a:headEnd/>
              <a:tailEnd/>
            </a:ln>
            <a:effectLst/>
          </p:spPr>
          <p:txBody>
            <a:bodyPr wrap="none" anchor="ctr"/>
            <a:lstStyle/>
            <a:p>
              <a:endParaRPr lang="en-US"/>
            </a:p>
          </p:txBody>
        </p:sp>
        <p:sp>
          <p:nvSpPr>
            <p:cNvPr id="94212" name="Rectangle 4"/>
            <p:cNvSpPr>
              <a:spLocks noChangeArrowheads="1"/>
            </p:cNvSpPr>
            <p:nvPr/>
          </p:nvSpPr>
          <p:spPr bwMode="auto">
            <a:xfrm>
              <a:off x="2592" y="662"/>
              <a:ext cx="1429"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94213" name="Rectangle 5"/>
            <p:cNvSpPr>
              <a:spLocks noChangeArrowheads="1"/>
            </p:cNvSpPr>
            <p:nvPr/>
          </p:nvSpPr>
          <p:spPr bwMode="auto">
            <a:xfrm>
              <a:off x="4021" y="662"/>
              <a:ext cx="1739" cy="498"/>
            </a:xfrm>
            <a:prstGeom prst="rect">
              <a:avLst/>
            </a:prstGeom>
            <a:solidFill>
              <a:srgbClr val="3333CC"/>
            </a:solidFill>
            <a:ln w="9525">
              <a:solidFill>
                <a:srgbClr val="3333CC"/>
              </a:solidFill>
              <a:miter lim="800000"/>
              <a:headEnd/>
              <a:tailEnd/>
            </a:ln>
            <a:effectLst/>
          </p:spPr>
          <p:txBody>
            <a:bodyPr wrap="none" anchor="ctr"/>
            <a:lstStyle/>
            <a:p>
              <a:endParaRPr lang="en-US"/>
            </a:p>
          </p:txBody>
        </p:sp>
        <p:sp>
          <p:nvSpPr>
            <p:cNvPr id="94214" name="Rectangle 6"/>
            <p:cNvSpPr>
              <a:spLocks noChangeArrowheads="1"/>
            </p:cNvSpPr>
            <p:nvPr/>
          </p:nvSpPr>
          <p:spPr bwMode="auto">
            <a:xfrm>
              <a:off x="4184" y="662"/>
              <a:ext cx="381" cy="498"/>
            </a:xfrm>
            <a:prstGeom prst="rect">
              <a:avLst/>
            </a:prstGeom>
            <a:solidFill>
              <a:srgbClr val="7575DD"/>
            </a:solidFill>
            <a:ln w="9525">
              <a:solidFill>
                <a:srgbClr val="7575DD"/>
              </a:solidFill>
              <a:miter lim="800000"/>
              <a:headEnd/>
              <a:tailEnd/>
            </a:ln>
            <a:effectLst/>
          </p:spPr>
          <p:txBody>
            <a:bodyPr wrap="none" anchor="ctr"/>
            <a:lstStyle/>
            <a:p>
              <a:endParaRPr lang="en-US"/>
            </a:p>
          </p:txBody>
        </p:sp>
        <p:sp>
          <p:nvSpPr>
            <p:cNvPr id="94215" name="Rectangle 7"/>
            <p:cNvSpPr>
              <a:spLocks noChangeArrowheads="1"/>
            </p:cNvSpPr>
            <p:nvPr/>
          </p:nvSpPr>
          <p:spPr bwMode="auto">
            <a:xfrm>
              <a:off x="2352" y="662"/>
              <a:ext cx="240" cy="498"/>
            </a:xfrm>
            <a:prstGeom prst="rect">
              <a:avLst/>
            </a:prstGeom>
            <a:solidFill>
              <a:srgbClr val="FF8029"/>
            </a:solidFill>
            <a:ln w="9525">
              <a:solidFill>
                <a:srgbClr val="FF8029"/>
              </a:solidFill>
              <a:miter lim="800000"/>
              <a:headEnd/>
              <a:tailEnd/>
            </a:ln>
            <a:effectLst/>
          </p:spPr>
          <p:txBody>
            <a:bodyPr wrap="none" anchor="ctr"/>
            <a:lstStyle/>
            <a:p>
              <a:endParaRPr lang="en-US"/>
            </a:p>
          </p:txBody>
        </p:sp>
        <p:sp>
          <p:nvSpPr>
            <p:cNvPr id="94216" name="Rectangle 8"/>
            <p:cNvSpPr>
              <a:spLocks noChangeArrowheads="1"/>
            </p:cNvSpPr>
            <p:nvPr/>
          </p:nvSpPr>
          <p:spPr bwMode="auto">
            <a:xfrm>
              <a:off x="2256" y="662"/>
              <a:ext cx="96"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94217" name="Rectangle 9"/>
            <p:cNvSpPr>
              <a:spLocks noChangeArrowheads="1"/>
            </p:cNvSpPr>
            <p:nvPr/>
          </p:nvSpPr>
          <p:spPr bwMode="auto">
            <a:xfrm>
              <a:off x="1963" y="662"/>
              <a:ext cx="144" cy="498"/>
            </a:xfrm>
            <a:prstGeom prst="rect">
              <a:avLst/>
            </a:prstGeom>
            <a:solidFill>
              <a:srgbClr val="A5E000"/>
            </a:solidFill>
            <a:ln w="9525">
              <a:solidFill>
                <a:srgbClr val="A5E000"/>
              </a:solidFill>
              <a:miter lim="800000"/>
              <a:headEnd/>
              <a:tailEnd/>
            </a:ln>
            <a:effectLst/>
          </p:spPr>
          <p:txBody>
            <a:bodyPr wrap="none" anchor="ctr"/>
            <a:lstStyle/>
            <a:p>
              <a:endParaRPr lang="en-US"/>
            </a:p>
          </p:txBody>
        </p:sp>
        <p:sp>
          <p:nvSpPr>
            <p:cNvPr id="94218" name="Text Box 10"/>
            <p:cNvSpPr txBox="1">
              <a:spLocks noChangeArrowheads="1"/>
            </p:cNvSpPr>
            <p:nvPr/>
          </p:nvSpPr>
          <p:spPr bwMode="auto">
            <a:xfrm>
              <a:off x="1009" y="715"/>
              <a:ext cx="3455" cy="234"/>
            </a:xfrm>
            <a:prstGeom prst="rect">
              <a:avLst/>
            </a:prstGeom>
            <a:noFill/>
            <a:ln w="9525">
              <a:noFill/>
              <a:miter lim="800000"/>
              <a:headEnd/>
              <a:tailEnd/>
            </a:ln>
            <a:effectLst/>
          </p:spPr>
          <p:txBody>
            <a:bodyPr>
              <a:spAutoFit/>
            </a:bodyPr>
            <a:lstStyle/>
            <a:p>
              <a:endParaRPr lang="en-GB" sz="2400" b="1">
                <a:solidFill>
                  <a:schemeClr val="bg1"/>
                </a:solidFill>
                <a:latin typeface="Tahoma" pitchFamily="34" charset="0"/>
                <a:cs typeface="Times New Roman" pitchFamily="18" charset="0"/>
              </a:endParaRPr>
            </a:p>
          </p:txBody>
        </p:sp>
        <p:sp>
          <p:nvSpPr>
            <p:cNvPr id="94219" name="Rectangle 11"/>
            <p:cNvSpPr>
              <a:spLocks noChangeArrowheads="1"/>
            </p:cNvSpPr>
            <p:nvPr/>
          </p:nvSpPr>
          <p:spPr bwMode="auto">
            <a:xfrm>
              <a:off x="4653" y="661"/>
              <a:ext cx="47" cy="498"/>
            </a:xfrm>
            <a:prstGeom prst="rect">
              <a:avLst/>
            </a:prstGeom>
            <a:solidFill>
              <a:srgbClr val="7477DE"/>
            </a:solidFill>
            <a:ln w="9525">
              <a:solidFill>
                <a:srgbClr val="7477DE"/>
              </a:solidFill>
              <a:miter lim="800000"/>
              <a:headEnd/>
              <a:tailEnd/>
            </a:ln>
            <a:effectLst/>
          </p:spPr>
          <p:txBody>
            <a:bodyPr wrap="none" anchor="ctr"/>
            <a:lstStyle/>
            <a:p>
              <a:endParaRPr lang="en-US"/>
            </a:p>
          </p:txBody>
        </p:sp>
      </p:grpSp>
      <p:sp>
        <p:nvSpPr>
          <p:cNvPr id="94220" name="Rectangle 12"/>
          <p:cNvSpPr>
            <a:spLocks noChangeArrowheads="1"/>
          </p:cNvSpPr>
          <p:nvPr/>
        </p:nvSpPr>
        <p:spPr bwMode="auto">
          <a:xfrm>
            <a:off x="990600" y="381000"/>
            <a:ext cx="7772400" cy="609600"/>
          </a:xfrm>
          <a:prstGeom prst="rect">
            <a:avLst/>
          </a:prstGeom>
          <a:noFill/>
          <a:ln w="9525">
            <a:noFill/>
            <a:miter lim="800000"/>
            <a:headEnd/>
            <a:tailEnd/>
          </a:ln>
          <a:effectLst>
            <a:prstShdw prst="shdw13" dist="53882" dir="13500000">
              <a:schemeClr val="bg2"/>
            </a:prstShdw>
          </a:effectLst>
        </p:spPr>
        <p:txBody>
          <a:bodyPr anchor="ctr"/>
          <a:lstStyle/>
          <a:p>
            <a:pPr algn="ctr"/>
            <a:r>
              <a:rPr lang="en-AU" sz="4400" b="1">
                <a:solidFill>
                  <a:schemeClr val="bg1"/>
                </a:solidFill>
                <a:latin typeface="Tempus Sans ITC" pitchFamily="82" charset="0"/>
              </a:rPr>
              <a:t> Organic Certification</a:t>
            </a:r>
          </a:p>
        </p:txBody>
      </p:sp>
      <p:sp>
        <p:nvSpPr>
          <p:cNvPr id="94222" name="Rectangle 14"/>
          <p:cNvSpPr>
            <a:spLocks noChangeArrowheads="1"/>
          </p:cNvSpPr>
          <p:nvPr/>
        </p:nvSpPr>
        <p:spPr bwMode="auto">
          <a:xfrm>
            <a:off x="533400" y="1752600"/>
            <a:ext cx="8305800" cy="4724400"/>
          </a:xfrm>
          <a:prstGeom prst="rect">
            <a:avLst/>
          </a:prstGeom>
          <a:gradFill rotWithShape="0">
            <a:gsLst>
              <a:gs pos="0">
                <a:schemeClr val="folHlink"/>
              </a:gs>
              <a:gs pos="100000">
                <a:srgbClr val="FFFF66"/>
              </a:gs>
            </a:gsLst>
            <a:lin ang="5400000" scaled="1"/>
          </a:gradFill>
          <a:ln w="63500">
            <a:solidFill>
              <a:srgbClr val="008000"/>
            </a:solidFill>
            <a:miter lim="800000"/>
            <a:headEnd/>
            <a:tailEnd/>
          </a:ln>
          <a:effectLst/>
        </p:spPr>
        <p:txBody>
          <a:bodyPr/>
          <a:lstStyle/>
          <a:p>
            <a:pPr marL="342900" indent="-342900">
              <a:lnSpc>
                <a:spcPct val="90000"/>
              </a:lnSpc>
              <a:spcBef>
                <a:spcPct val="20000"/>
              </a:spcBef>
            </a:pPr>
            <a:r>
              <a:rPr lang="en-US" sz="3200" b="1" i="1">
                <a:solidFill>
                  <a:schemeClr val="bg1"/>
                </a:solidFill>
                <a:latin typeface="Tempus Sans ITC" pitchFamily="82" charset="0"/>
              </a:rPr>
              <a:t>What is a Certification Body…</a:t>
            </a:r>
          </a:p>
          <a:p>
            <a:pPr marL="342900" indent="-342900">
              <a:lnSpc>
                <a:spcPct val="90000"/>
              </a:lnSpc>
              <a:spcBef>
                <a:spcPct val="20000"/>
              </a:spcBef>
            </a:pPr>
            <a:endParaRPr lang="en-US" sz="2000" b="1" i="1">
              <a:solidFill>
                <a:schemeClr val="bg1"/>
              </a:solidFill>
              <a:latin typeface="Tempus Sans ITC" pitchFamily="82" charset="0"/>
            </a:endParaRPr>
          </a:p>
          <a:p>
            <a:pPr marL="742950" lvl="1" indent="-285750">
              <a:lnSpc>
                <a:spcPct val="90000"/>
              </a:lnSpc>
              <a:spcBef>
                <a:spcPct val="20000"/>
              </a:spcBef>
              <a:buFontTx/>
              <a:buChar char="–"/>
            </a:pPr>
            <a:r>
              <a:rPr lang="en-US" sz="2800">
                <a:latin typeface="Tempus Sans ITC" pitchFamily="82" charset="0"/>
              </a:rPr>
              <a:t>The organization performing the certification</a:t>
            </a:r>
          </a:p>
          <a:p>
            <a:pPr marL="742950" lvl="1" indent="-285750">
              <a:lnSpc>
                <a:spcPct val="90000"/>
              </a:lnSpc>
              <a:spcBef>
                <a:spcPct val="20000"/>
              </a:spcBef>
            </a:pPr>
            <a:endParaRPr lang="en-US" sz="1200">
              <a:latin typeface="Tempus Sans ITC" pitchFamily="82" charset="0"/>
            </a:endParaRPr>
          </a:p>
          <a:p>
            <a:pPr marL="742950" lvl="1" indent="-285750">
              <a:lnSpc>
                <a:spcPct val="90000"/>
              </a:lnSpc>
              <a:spcBef>
                <a:spcPct val="20000"/>
              </a:spcBef>
              <a:buFontTx/>
              <a:buChar char="–"/>
            </a:pPr>
            <a:r>
              <a:rPr lang="en-US" sz="2800">
                <a:latin typeface="Tempus Sans ITC" pitchFamily="82" charset="0"/>
              </a:rPr>
              <a:t>Might do the actual inspection or contract the inspection to an inspector or inspector body</a:t>
            </a:r>
          </a:p>
          <a:p>
            <a:pPr marL="742950" lvl="1" indent="-285750">
              <a:lnSpc>
                <a:spcPct val="90000"/>
              </a:lnSpc>
              <a:spcBef>
                <a:spcPct val="20000"/>
              </a:spcBef>
            </a:pPr>
            <a:endParaRPr lang="en-US" sz="1200">
              <a:latin typeface="Tempus Sans ITC" pitchFamily="82" charset="0"/>
            </a:endParaRPr>
          </a:p>
          <a:p>
            <a:pPr marL="742950" lvl="1" indent="-285750">
              <a:lnSpc>
                <a:spcPct val="90000"/>
              </a:lnSpc>
              <a:spcBef>
                <a:spcPct val="20000"/>
              </a:spcBef>
              <a:buFontTx/>
              <a:buChar char="–"/>
            </a:pPr>
            <a:r>
              <a:rPr lang="en-US" sz="2800">
                <a:latin typeface="Tempus Sans ITC" pitchFamily="82" charset="0"/>
              </a:rPr>
              <a:t>Certification decision is based on the inspection report, compliance with the standards, farm documentation and possibly complemented by other information sources as provided by the applicant</a:t>
            </a:r>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990600" y="165100"/>
            <a:ext cx="8153400" cy="977900"/>
            <a:chOff x="816" y="661"/>
            <a:chExt cx="4944" cy="499"/>
          </a:xfrm>
        </p:grpSpPr>
        <p:sp>
          <p:nvSpPr>
            <p:cNvPr id="95235" name="Rectangle 3"/>
            <p:cNvSpPr>
              <a:spLocks noChangeArrowheads="1"/>
            </p:cNvSpPr>
            <p:nvPr/>
          </p:nvSpPr>
          <p:spPr bwMode="auto">
            <a:xfrm>
              <a:off x="816" y="662"/>
              <a:ext cx="2122" cy="498"/>
            </a:xfrm>
            <a:prstGeom prst="rect">
              <a:avLst/>
            </a:prstGeom>
            <a:solidFill>
              <a:srgbClr val="99CC00"/>
            </a:solidFill>
            <a:ln w="9525">
              <a:solidFill>
                <a:srgbClr val="99CC00"/>
              </a:solidFill>
              <a:miter lim="800000"/>
              <a:headEnd/>
              <a:tailEnd/>
            </a:ln>
            <a:effectLst/>
          </p:spPr>
          <p:txBody>
            <a:bodyPr wrap="none" anchor="ctr"/>
            <a:lstStyle/>
            <a:p>
              <a:endParaRPr lang="en-US"/>
            </a:p>
          </p:txBody>
        </p:sp>
        <p:sp>
          <p:nvSpPr>
            <p:cNvPr id="95236" name="Rectangle 4"/>
            <p:cNvSpPr>
              <a:spLocks noChangeArrowheads="1"/>
            </p:cNvSpPr>
            <p:nvPr/>
          </p:nvSpPr>
          <p:spPr bwMode="auto">
            <a:xfrm>
              <a:off x="2592" y="662"/>
              <a:ext cx="1429"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95237" name="Rectangle 5"/>
            <p:cNvSpPr>
              <a:spLocks noChangeArrowheads="1"/>
            </p:cNvSpPr>
            <p:nvPr/>
          </p:nvSpPr>
          <p:spPr bwMode="auto">
            <a:xfrm>
              <a:off x="4021" y="662"/>
              <a:ext cx="1739" cy="498"/>
            </a:xfrm>
            <a:prstGeom prst="rect">
              <a:avLst/>
            </a:prstGeom>
            <a:solidFill>
              <a:srgbClr val="3333CC"/>
            </a:solidFill>
            <a:ln w="9525">
              <a:solidFill>
                <a:srgbClr val="3333CC"/>
              </a:solidFill>
              <a:miter lim="800000"/>
              <a:headEnd/>
              <a:tailEnd/>
            </a:ln>
            <a:effectLst/>
          </p:spPr>
          <p:txBody>
            <a:bodyPr wrap="none" anchor="ctr"/>
            <a:lstStyle/>
            <a:p>
              <a:endParaRPr lang="en-US"/>
            </a:p>
          </p:txBody>
        </p:sp>
        <p:sp>
          <p:nvSpPr>
            <p:cNvPr id="95238" name="Rectangle 6"/>
            <p:cNvSpPr>
              <a:spLocks noChangeArrowheads="1"/>
            </p:cNvSpPr>
            <p:nvPr/>
          </p:nvSpPr>
          <p:spPr bwMode="auto">
            <a:xfrm>
              <a:off x="4184" y="662"/>
              <a:ext cx="381" cy="498"/>
            </a:xfrm>
            <a:prstGeom prst="rect">
              <a:avLst/>
            </a:prstGeom>
            <a:solidFill>
              <a:srgbClr val="7575DD"/>
            </a:solidFill>
            <a:ln w="9525">
              <a:solidFill>
                <a:srgbClr val="7575DD"/>
              </a:solidFill>
              <a:miter lim="800000"/>
              <a:headEnd/>
              <a:tailEnd/>
            </a:ln>
            <a:effectLst/>
          </p:spPr>
          <p:txBody>
            <a:bodyPr wrap="none" anchor="ctr"/>
            <a:lstStyle/>
            <a:p>
              <a:endParaRPr lang="en-US"/>
            </a:p>
          </p:txBody>
        </p:sp>
        <p:sp>
          <p:nvSpPr>
            <p:cNvPr id="95239" name="Rectangle 7"/>
            <p:cNvSpPr>
              <a:spLocks noChangeArrowheads="1"/>
            </p:cNvSpPr>
            <p:nvPr/>
          </p:nvSpPr>
          <p:spPr bwMode="auto">
            <a:xfrm>
              <a:off x="2352" y="662"/>
              <a:ext cx="240" cy="498"/>
            </a:xfrm>
            <a:prstGeom prst="rect">
              <a:avLst/>
            </a:prstGeom>
            <a:solidFill>
              <a:srgbClr val="FF8029"/>
            </a:solidFill>
            <a:ln w="9525">
              <a:solidFill>
                <a:srgbClr val="FF8029"/>
              </a:solidFill>
              <a:miter lim="800000"/>
              <a:headEnd/>
              <a:tailEnd/>
            </a:ln>
            <a:effectLst/>
          </p:spPr>
          <p:txBody>
            <a:bodyPr wrap="none" anchor="ctr"/>
            <a:lstStyle/>
            <a:p>
              <a:endParaRPr lang="en-US"/>
            </a:p>
          </p:txBody>
        </p:sp>
        <p:sp>
          <p:nvSpPr>
            <p:cNvPr id="95240" name="Rectangle 8"/>
            <p:cNvSpPr>
              <a:spLocks noChangeArrowheads="1"/>
            </p:cNvSpPr>
            <p:nvPr/>
          </p:nvSpPr>
          <p:spPr bwMode="auto">
            <a:xfrm>
              <a:off x="2256" y="662"/>
              <a:ext cx="96"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95241" name="Rectangle 9"/>
            <p:cNvSpPr>
              <a:spLocks noChangeArrowheads="1"/>
            </p:cNvSpPr>
            <p:nvPr/>
          </p:nvSpPr>
          <p:spPr bwMode="auto">
            <a:xfrm>
              <a:off x="1963" y="662"/>
              <a:ext cx="144" cy="498"/>
            </a:xfrm>
            <a:prstGeom prst="rect">
              <a:avLst/>
            </a:prstGeom>
            <a:solidFill>
              <a:srgbClr val="A5E000"/>
            </a:solidFill>
            <a:ln w="9525">
              <a:solidFill>
                <a:srgbClr val="A5E000"/>
              </a:solidFill>
              <a:miter lim="800000"/>
              <a:headEnd/>
              <a:tailEnd/>
            </a:ln>
            <a:effectLst/>
          </p:spPr>
          <p:txBody>
            <a:bodyPr wrap="none" anchor="ctr"/>
            <a:lstStyle/>
            <a:p>
              <a:endParaRPr lang="en-US"/>
            </a:p>
          </p:txBody>
        </p:sp>
        <p:sp>
          <p:nvSpPr>
            <p:cNvPr id="95242" name="Text Box 10"/>
            <p:cNvSpPr txBox="1">
              <a:spLocks noChangeArrowheads="1"/>
            </p:cNvSpPr>
            <p:nvPr/>
          </p:nvSpPr>
          <p:spPr bwMode="auto">
            <a:xfrm>
              <a:off x="1009" y="715"/>
              <a:ext cx="3455" cy="234"/>
            </a:xfrm>
            <a:prstGeom prst="rect">
              <a:avLst/>
            </a:prstGeom>
            <a:noFill/>
            <a:ln w="9525">
              <a:noFill/>
              <a:miter lim="800000"/>
              <a:headEnd/>
              <a:tailEnd/>
            </a:ln>
            <a:effectLst/>
          </p:spPr>
          <p:txBody>
            <a:bodyPr>
              <a:spAutoFit/>
            </a:bodyPr>
            <a:lstStyle/>
            <a:p>
              <a:endParaRPr lang="en-GB" sz="2400" b="1">
                <a:solidFill>
                  <a:schemeClr val="bg1"/>
                </a:solidFill>
                <a:latin typeface="Tahoma" pitchFamily="34" charset="0"/>
                <a:cs typeface="Times New Roman" pitchFamily="18" charset="0"/>
              </a:endParaRPr>
            </a:p>
          </p:txBody>
        </p:sp>
        <p:sp>
          <p:nvSpPr>
            <p:cNvPr id="95243" name="Rectangle 11"/>
            <p:cNvSpPr>
              <a:spLocks noChangeArrowheads="1"/>
            </p:cNvSpPr>
            <p:nvPr/>
          </p:nvSpPr>
          <p:spPr bwMode="auto">
            <a:xfrm>
              <a:off x="4653" y="661"/>
              <a:ext cx="47" cy="498"/>
            </a:xfrm>
            <a:prstGeom prst="rect">
              <a:avLst/>
            </a:prstGeom>
            <a:solidFill>
              <a:srgbClr val="7477DE"/>
            </a:solidFill>
            <a:ln w="9525">
              <a:solidFill>
                <a:srgbClr val="7477DE"/>
              </a:solidFill>
              <a:miter lim="800000"/>
              <a:headEnd/>
              <a:tailEnd/>
            </a:ln>
            <a:effectLst/>
          </p:spPr>
          <p:txBody>
            <a:bodyPr wrap="none" anchor="ctr"/>
            <a:lstStyle/>
            <a:p>
              <a:endParaRPr lang="en-US"/>
            </a:p>
          </p:txBody>
        </p:sp>
      </p:grpSp>
      <p:sp>
        <p:nvSpPr>
          <p:cNvPr id="95244" name="Rectangle 12"/>
          <p:cNvSpPr>
            <a:spLocks noChangeArrowheads="1"/>
          </p:cNvSpPr>
          <p:nvPr/>
        </p:nvSpPr>
        <p:spPr bwMode="auto">
          <a:xfrm>
            <a:off x="990600" y="381000"/>
            <a:ext cx="7772400" cy="609600"/>
          </a:xfrm>
          <a:prstGeom prst="rect">
            <a:avLst/>
          </a:prstGeom>
          <a:noFill/>
          <a:ln w="9525">
            <a:noFill/>
            <a:miter lim="800000"/>
            <a:headEnd/>
            <a:tailEnd/>
          </a:ln>
          <a:effectLst>
            <a:prstShdw prst="shdw13" dist="53882" dir="13500000">
              <a:schemeClr val="bg2"/>
            </a:prstShdw>
          </a:effectLst>
        </p:spPr>
        <p:txBody>
          <a:bodyPr anchor="ctr"/>
          <a:lstStyle/>
          <a:p>
            <a:pPr algn="ctr"/>
            <a:r>
              <a:rPr lang="en-AU" sz="4400" b="1">
                <a:solidFill>
                  <a:schemeClr val="bg1"/>
                </a:solidFill>
                <a:latin typeface="Tempus Sans ITC" pitchFamily="82" charset="0"/>
              </a:rPr>
              <a:t> Organic Certification</a:t>
            </a:r>
          </a:p>
        </p:txBody>
      </p:sp>
      <p:sp>
        <p:nvSpPr>
          <p:cNvPr id="95246" name="Rectangle 14"/>
          <p:cNvSpPr>
            <a:spLocks noChangeArrowheads="1"/>
          </p:cNvSpPr>
          <p:nvPr/>
        </p:nvSpPr>
        <p:spPr bwMode="auto">
          <a:xfrm>
            <a:off x="152400" y="1676400"/>
            <a:ext cx="4267200" cy="4724400"/>
          </a:xfrm>
          <a:prstGeom prst="rect">
            <a:avLst/>
          </a:prstGeom>
          <a:gradFill rotWithShape="0">
            <a:gsLst>
              <a:gs pos="0">
                <a:schemeClr val="folHlink"/>
              </a:gs>
              <a:gs pos="100000">
                <a:srgbClr val="FFFF66"/>
              </a:gs>
            </a:gsLst>
            <a:lin ang="5400000" scaled="1"/>
          </a:gradFill>
          <a:ln w="63500">
            <a:solidFill>
              <a:srgbClr val="008000"/>
            </a:solidFill>
            <a:miter lim="800000"/>
            <a:headEnd/>
            <a:tailEnd/>
          </a:ln>
          <a:effectLst/>
        </p:spPr>
        <p:txBody>
          <a:bodyPr/>
          <a:lstStyle/>
          <a:p>
            <a:pPr marL="342900" indent="-342900" algn="ctr">
              <a:lnSpc>
                <a:spcPct val="90000"/>
              </a:lnSpc>
              <a:spcBef>
                <a:spcPct val="20000"/>
              </a:spcBef>
            </a:pPr>
            <a:r>
              <a:rPr lang="en-US" sz="3200" b="1" dirty="0">
                <a:solidFill>
                  <a:schemeClr val="bg1"/>
                </a:solidFill>
                <a:latin typeface="Tempus Sans ITC" pitchFamily="82" charset="0"/>
              </a:rPr>
              <a:t>Government</a:t>
            </a:r>
          </a:p>
          <a:p>
            <a:pPr marL="742950" lvl="1" indent="-285750">
              <a:lnSpc>
                <a:spcPct val="90000"/>
              </a:lnSpc>
              <a:spcBef>
                <a:spcPct val="20000"/>
              </a:spcBef>
              <a:buFontTx/>
              <a:buChar char="–"/>
            </a:pPr>
            <a:r>
              <a:rPr lang="en-US" sz="2600" b="1" dirty="0">
                <a:latin typeface="Tempus Sans ITC" pitchFamily="82" charset="0"/>
              </a:rPr>
              <a:t>Europe (EU regulation EEC2092/91)</a:t>
            </a:r>
          </a:p>
          <a:p>
            <a:pPr marL="742950" lvl="1" indent="-285750">
              <a:lnSpc>
                <a:spcPct val="90000"/>
              </a:lnSpc>
              <a:spcBef>
                <a:spcPct val="20000"/>
              </a:spcBef>
              <a:buFontTx/>
              <a:buChar char="–"/>
            </a:pPr>
            <a:r>
              <a:rPr lang="en-US" sz="2600" b="1" dirty="0">
                <a:latin typeface="Tempus Sans ITC" pitchFamily="82" charset="0"/>
              </a:rPr>
              <a:t>US (USDA-NOP)</a:t>
            </a:r>
          </a:p>
          <a:p>
            <a:pPr marL="742950" lvl="1" indent="-285750">
              <a:lnSpc>
                <a:spcPct val="90000"/>
              </a:lnSpc>
              <a:spcBef>
                <a:spcPct val="20000"/>
              </a:spcBef>
              <a:buFontTx/>
              <a:buChar char="–"/>
            </a:pPr>
            <a:r>
              <a:rPr lang="en-US" sz="2600" b="1" dirty="0">
                <a:latin typeface="Tempus Sans ITC" pitchFamily="82" charset="0"/>
              </a:rPr>
              <a:t>Japan (JAS)</a:t>
            </a:r>
          </a:p>
          <a:p>
            <a:pPr marL="742950" lvl="1" indent="-285750">
              <a:lnSpc>
                <a:spcPct val="90000"/>
              </a:lnSpc>
              <a:spcBef>
                <a:spcPct val="20000"/>
              </a:spcBef>
              <a:buFontTx/>
              <a:buChar char="–"/>
            </a:pPr>
            <a:r>
              <a:rPr lang="en-US" sz="2600" b="1" dirty="0">
                <a:latin typeface="Tempus Sans ITC" pitchFamily="82" charset="0"/>
              </a:rPr>
              <a:t>Canada</a:t>
            </a:r>
          </a:p>
          <a:p>
            <a:pPr marL="742950" lvl="1" indent="-285750">
              <a:lnSpc>
                <a:spcPct val="90000"/>
              </a:lnSpc>
              <a:spcBef>
                <a:spcPct val="20000"/>
              </a:spcBef>
              <a:buFontTx/>
              <a:buChar char="–"/>
            </a:pPr>
            <a:r>
              <a:rPr lang="en-US" sz="2600" b="1" dirty="0">
                <a:latin typeface="Tempus Sans ITC" pitchFamily="82" charset="0"/>
              </a:rPr>
              <a:t>Australia</a:t>
            </a:r>
          </a:p>
          <a:p>
            <a:pPr marL="742950" lvl="1" indent="-285750">
              <a:lnSpc>
                <a:spcPct val="90000"/>
              </a:lnSpc>
              <a:spcBef>
                <a:spcPct val="20000"/>
              </a:spcBef>
              <a:buFontTx/>
              <a:buChar char="–"/>
            </a:pPr>
            <a:r>
              <a:rPr lang="en-US" sz="2600" b="1" dirty="0">
                <a:latin typeface="Tempus Sans ITC" pitchFamily="82" charset="0"/>
              </a:rPr>
              <a:t>Thailand</a:t>
            </a:r>
          </a:p>
          <a:p>
            <a:pPr marL="742950" lvl="1" indent="-285750">
              <a:lnSpc>
                <a:spcPct val="90000"/>
              </a:lnSpc>
              <a:spcBef>
                <a:spcPct val="20000"/>
              </a:spcBef>
              <a:buFontTx/>
              <a:buChar char="–"/>
            </a:pPr>
            <a:r>
              <a:rPr lang="en-US" sz="2600" b="1" dirty="0">
                <a:latin typeface="Tempus Sans ITC" pitchFamily="82" charset="0"/>
              </a:rPr>
              <a:t>India</a:t>
            </a:r>
          </a:p>
          <a:p>
            <a:pPr marL="742950" lvl="1" indent="-285750">
              <a:lnSpc>
                <a:spcPct val="90000"/>
              </a:lnSpc>
              <a:spcBef>
                <a:spcPct val="20000"/>
              </a:spcBef>
              <a:buFontTx/>
              <a:buChar char="–"/>
            </a:pPr>
            <a:r>
              <a:rPr lang="en-US" sz="2600" b="1" dirty="0" smtClean="0">
                <a:latin typeface="Tempus Sans ITC" pitchFamily="82" charset="0"/>
              </a:rPr>
              <a:t>China</a:t>
            </a:r>
          </a:p>
          <a:p>
            <a:pPr marL="742950" lvl="1" indent="-285750">
              <a:lnSpc>
                <a:spcPct val="90000"/>
              </a:lnSpc>
              <a:spcBef>
                <a:spcPct val="20000"/>
              </a:spcBef>
              <a:buFontTx/>
              <a:buChar char="–"/>
            </a:pPr>
            <a:r>
              <a:rPr lang="en-US" sz="2600" b="1" dirty="0" smtClean="0">
                <a:latin typeface="Tempus Sans ITC" pitchFamily="82" charset="0"/>
              </a:rPr>
              <a:t>Nepal</a:t>
            </a:r>
            <a:endParaRPr lang="en-US" sz="2600" b="1" dirty="0">
              <a:latin typeface="Tempus Sans ITC" pitchFamily="82" charset="0"/>
            </a:endParaRPr>
          </a:p>
        </p:txBody>
      </p:sp>
      <p:sp>
        <p:nvSpPr>
          <p:cNvPr id="95247" name="Rectangle 15"/>
          <p:cNvSpPr>
            <a:spLocks noChangeArrowheads="1"/>
          </p:cNvSpPr>
          <p:nvPr/>
        </p:nvSpPr>
        <p:spPr bwMode="auto">
          <a:xfrm>
            <a:off x="4572000" y="1676400"/>
            <a:ext cx="4343400" cy="4724400"/>
          </a:xfrm>
          <a:prstGeom prst="rect">
            <a:avLst/>
          </a:prstGeom>
          <a:gradFill rotWithShape="0">
            <a:gsLst>
              <a:gs pos="0">
                <a:schemeClr val="folHlink"/>
              </a:gs>
              <a:gs pos="100000">
                <a:srgbClr val="FFFF66"/>
              </a:gs>
            </a:gsLst>
            <a:lin ang="5400000" scaled="1"/>
          </a:gradFill>
          <a:ln w="63500">
            <a:solidFill>
              <a:srgbClr val="008000"/>
            </a:solidFill>
            <a:miter lim="800000"/>
            <a:headEnd/>
            <a:tailEnd/>
          </a:ln>
          <a:effectLst/>
        </p:spPr>
        <p:txBody>
          <a:bodyPr/>
          <a:lstStyle/>
          <a:p>
            <a:pPr marL="342900" indent="-342900" algn="ctr">
              <a:spcBef>
                <a:spcPct val="20000"/>
              </a:spcBef>
            </a:pPr>
            <a:r>
              <a:rPr lang="en-US" sz="3200" b="1">
                <a:solidFill>
                  <a:schemeClr val="bg1"/>
                </a:solidFill>
                <a:latin typeface="Tempus Sans ITC" pitchFamily="82" charset="0"/>
              </a:rPr>
              <a:t>Private Initiative</a:t>
            </a:r>
          </a:p>
          <a:p>
            <a:pPr marL="742950" lvl="1" indent="-285750">
              <a:spcBef>
                <a:spcPct val="20000"/>
              </a:spcBef>
              <a:buFontTx/>
              <a:buChar char="–"/>
            </a:pPr>
            <a:r>
              <a:rPr lang="en-US" sz="2600" b="1">
                <a:latin typeface="Tempus Sans ITC" pitchFamily="82" charset="0"/>
              </a:rPr>
              <a:t>IFOAM (</a:t>
            </a:r>
            <a:r>
              <a:rPr lang="en-US" sz="2600" b="1">
                <a:latin typeface="Tempus Sans ITC" pitchFamily="82" charset="0"/>
                <a:hlinkClick r:id="rId2"/>
              </a:rPr>
              <a:t>www.ifoam.org</a:t>
            </a:r>
            <a:r>
              <a:rPr lang="en-US" sz="2600" b="1">
                <a:latin typeface="Tempus Sans ITC" pitchFamily="82" charset="0"/>
              </a:rPr>
              <a:t>) </a:t>
            </a:r>
          </a:p>
          <a:p>
            <a:pPr marL="742950" lvl="1" indent="-285750">
              <a:spcBef>
                <a:spcPct val="20000"/>
              </a:spcBef>
              <a:buFontTx/>
              <a:buChar char="–"/>
            </a:pPr>
            <a:r>
              <a:rPr lang="en-US" sz="2600" b="1">
                <a:latin typeface="Tempus Sans ITC" pitchFamily="82" charset="0"/>
              </a:rPr>
              <a:t>Assurance system is based on IFOAM norms (includes the IFOAM basic standard and IFOAM accreditation criteria)</a:t>
            </a:r>
          </a:p>
          <a:p>
            <a:pPr marL="742950" lvl="1" indent="-285750">
              <a:spcBef>
                <a:spcPct val="20000"/>
              </a:spcBef>
              <a:buFontTx/>
              <a:buChar char="–"/>
            </a:pPr>
            <a:r>
              <a:rPr lang="en-US" sz="2600" b="1">
                <a:latin typeface="Tempus Sans ITC" pitchFamily="82" charset="0"/>
              </a:rPr>
              <a:t>CertAll</a:t>
            </a:r>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990600" y="165100"/>
            <a:ext cx="8153400" cy="977900"/>
            <a:chOff x="816" y="661"/>
            <a:chExt cx="4944" cy="499"/>
          </a:xfrm>
        </p:grpSpPr>
        <p:sp>
          <p:nvSpPr>
            <p:cNvPr id="96259" name="Rectangle 3"/>
            <p:cNvSpPr>
              <a:spLocks noChangeArrowheads="1"/>
            </p:cNvSpPr>
            <p:nvPr/>
          </p:nvSpPr>
          <p:spPr bwMode="auto">
            <a:xfrm>
              <a:off x="816" y="662"/>
              <a:ext cx="2122" cy="498"/>
            </a:xfrm>
            <a:prstGeom prst="rect">
              <a:avLst/>
            </a:prstGeom>
            <a:solidFill>
              <a:srgbClr val="99CC00"/>
            </a:solidFill>
            <a:ln w="9525">
              <a:solidFill>
                <a:srgbClr val="99CC00"/>
              </a:solidFill>
              <a:miter lim="800000"/>
              <a:headEnd/>
              <a:tailEnd/>
            </a:ln>
            <a:effectLst/>
          </p:spPr>
          <p:txBody>
            <a:bodyPr wrap="none" anchor="ctr"/>
            <a:lstStyle/>
            <a:p>
              <a:endParaRPr lang="en-US"/>
            </a:p>
          </p:txBody>
        </p:sp>
        <p:sp>
          <p:nvSpPr>
            <p:cNvPr id="96260" name="Rectangle 4"/>
            <p:cNvSpPr>
              <a:spLocks noChangeArrowheads="1"/>
            </p:cNvSpPr>
            <p:nvPr/>
          </p:nvSpPr>
          <p:spPr bwMode="auto">
            <a:xfrm>
              <a:off x="2592" y="662"/>
              <a:ext cx="1429"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96261" name="Rectangle 5"/>
            <p:cNvSpPr>
              <a:spLocks noChangeArrowheads="1"/>
            </p:cNvSpPr>
            <p:nvPr/>
          </p:nvSpPr>
          <p:spPr bwMode="auto">
            <a:xfrm>
              <a:off x="4021" y="662"/>
              <a:ext cx="1739" cy="498"/>
            </a:xfrm>
            <a:prstGeom prst="rect">
              <a:avLst/>
            </a:prstGeom>
            <a:solidFill>
              <a:srgbClr val="3333CC"/>
            </a:solidFill>
            <a:ln w="9525">
              <a:solidFill>
                <a:srgbClr val="3333CC"/>
              </a:solidFill>
              <a:miter lim="800000"/>
              <a:headEnd/>
              <a:tailEnd/>
            </a:ln>
            <a:effectLst/>
          </p:spPr>
          <p:txBody>
            <a:bodyPr wrap="none" anchor="ctr"/>
            <a:lstStyle/>
            <a:p>
              <a:endParaRPr lang="en-US"/>
            </a:p>
          </p:txBody>
        </p:sp>
        <p:sp>
          <p:nvSpPr>
            <p:cNvPr id="96262" name="Rectangle 6"/>
            <p:cNvSpPr>
              <a:spLocks noChangeArrowheads="1"/>
            </p:cNvSpPr>
            <p:nvPr/>
          </p:nvSpPr>
          <p:spPr bwMode="auto">
            <a:xfrm>
              <a:off x="4184" y="662"/>
              <a:ext cx="381" cy="498"/>
            </a:xfrm>
            <a:prstGeom prst="rect">
              <a:avLst/>
            </a:prstGeom>
            <a:solidFill>
              <a:srgbClr val="7575DD"/>
            </a:solidFill>
            <a:ln w="9525">
              <a:solidFill>
                <a:srgbClr val="7575DD"/>
              </a:solidFill>
              <a:miter lim="800000"/>
              <a:headEnd/>
              <a:tailEnd/>
            </a:ln>
            <a:effectLst/>
          </p:spPr>
          <p:txBody>
            <a:bodyPr wrap="none" anchor="ctr"/>
            <a:lstStyle/>
            <a:p>
              <a:endParaRPr lang="en-US"/>
            </a:p>
          </p:txBody>
        </p:sp>
        <p:sp>
          <p:nvSpPr>
            <p:cNvPr id="96263" name="Rectangle 7"/>
            <p:cNvSpPr>
              <a:spLocks noChangeArrowheads="1"/>
            </p:cNvSpPr>
            <p:nvPr/>
          </p:nvSpPr>
          <p:spPr bwMode="auto">
            <a:xfrm>
              <a:off x="2352" y="662"/>
              <a:ext cx="240" cy="498"/>
            </a:xfrm>
            <a:prstGeom prst="rect">
              <a:avLst/>
            </a:prstGeom>
            <a:solidFill>
              <a:srgbClr val="FF8029"/>
            </a:solidFill>
            <a:ln w="9525">
              <a:solidFill>
                <a:srgbClr val="FF8029"/>
              </a:solidFill>
              <a:miter lim="800000"/>
              <a:headEnd/>
              <a:tailEnd/>
            </a:ln>
            <a:effectLst/>
          </p:spPr>
          <p:txBody>
            <a:bodyPr wrap="none" anchor="ctr"/>
            <a:lstStyle/>
            <a:p>
              <a:endParaRPr lang="en-US"/>
            </a:p>
          </p:txBody>
        </p:sp>
        <p:sp>
          <p:nvSpPr>
            <p:cNvPr id="96264" name="Rectangle 8"/>
            <p:cNvSpPr>
              <a:spLocks noChangeArrowheads="1"/>
            </p:cNvSpPr>
            <p:nvPr/>
          </p:nvSpPr>
          <p:spPr bwMode="auto">
            <a:xfrm>
              <a:off x="2256" y="662"/>
              <a:ext cx="96"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96265" name="Rectangle 9"/>
            <p:cNvSpPr>
              <a:spLocks noChangeArrowheads="1"/>
            </p:cNvSpPr>
            <p:nvPr/>
          </p:nvSpPr>
          <p:spPr bwMode="auto">
            <a:xfrm>
              <a:off x="1963" y="662"/>
              <a:ext cx="144" cy="498"/>
            </a:xfrm>
            <a:prstGeom prst="rect">
              <a:avLst/>
            </a:prstGeom>
            <a:solidFill>
              <a:srgbClr val="A5E000"/>
            </a:solidFill>
            <a:ln w="9525">
              <a:solidFill>
                <a:srgbClr val="A5E000"/>
              </a:solidFill>
              <a:miter lim="800000"/>
              <a:headEnd/>
              <a:tailEnd/>
            </a:ln>
            <a:effectLst/>
          </p:spPr>
          <p:txBody>
            <a:bodyPr wrap="none" anchor="ctr"/>
            <a:lstStyle/>
            <a:p>
              <a:endParaRPr lang="en-US"/>
            </a:p>
          </p:txBody>
        </p:sp>
        <p:sp>
          <p:nvSpPr>
            <p:cNvPr id="96266" name="Text Box 10"/>
            <p:cNvSpPr txBox="1">
              <a:spLocks noChangeArrowheads="1"/>
            </p:cNvSpPr>
            <p:nvPr/>
          </p:nvSpPr>
          <p:spPr bwMode="auto">
            <a:xfrm>
              <a:off x="1009" y="715"/>
              <a:ext cx="3455" cy="234"/>
            </a:xfrm>
            <a:prstGeom prst="rect">
              <a:avLst/>
            </a:prstGeom>
            <a:noFill/>
            <a:ln w="9525">
              <a:noFill/>
              <a:miter lim="800000"/>
              <a:headEnd/>
              <a:tailEnd/>
            </a:ln>
            <a:effectLst/>
          </p:spPr>
          <p:txBody>
            <a:bodyPr>
              <a:spAutoFit/>
            </a:bodyPr>
            <a:lstStyle/>
            <a:p>
              <a:endParaRPr lang="en-GB" sz="2400" b="1">
                <a:solidFill>
                  <a:schemeClr val="bg1"/>
                </a:solidFill>
                <a:latin typeface="Tahoma" pitchFamily="34" charset="0"/>
                <a:cs typeface="Times New Roman" pitchFamily="18" charset="0"/>
              </a:endParaRPr>
            </a:p>
          </p:txBody>
        </p:sp>
        <p:sp>
          <p:nvSpPr>
            <p:cNvPr id="96267" name="Rectangle 11"/>
            <p:cNvSpPr>
              <a:spLocks noChangeArrowheads="1"/>
            </p:cNvSpPr>
            <p:nvPr/>
          </p:nvSpPr>
          <p:spPr bwMode="auto">
            <a:xfrm>
              <a:off x="4653" y="661"/>
              <a:ext cx="47" cy="498"/>
            </a:xfrm>
            <a:prstGeom prst="rect">
              <a:avLst/>
            </a:prstGeom>
            <a:solidFill>
              <a:srgbClr val="7477DE"/>
            </a:solidFill>
            <a:ln w="9525">
              <a:solidFill>
                <a:srgbClr val="7477DE"/>
              </a:solidFill>
              <a:miter lim="800000"/>
              <a:headEnd/>
              <a:tailEnd/>
            </a:ln>
            <a:effectLst/>
          </p:spPr>
          <p:txBody>
            <a:bodyPr wrap="none" anchor="ctr"/>
            <a:lstStyle/>
            <a:p>
              <a:endParaRPr lang="en-US"/>
            </a:p>
          </p:txBody>
        </p:sp>
      </p:grpSp>
      <p:sp>
        <p:nvSpPr>
          <p:cNvPr id="96268" name="Rectangle 12"/>
          <p:cNvSpPr>
            <a:spLocks noChangeArrowheads="1"/>
          </p:cNvSpPr>
          <p:nvPr/>
        </p:nvSpPr>
        <p:spPr bwMode="auto">
          <a:xfrm>
            <a:off x="990600" y="381000"/>
            <a:ext cx="7772400" cy="609600"/>
          </a:xfrm>
          <a:prstGeom prst="rect">
            <a:avLst/>
          </a:prstGeom>
          <a:noFill/>
          <a:ln w="9525">
            <a:noFill/>
            <a:miter lim="800000"/>
            <a:headEnd/>
            <a:tailEnd/>
          </a:ln>
          <a:effectLst>
            <a:prstShdw prst="shdw13" dist="53882" dir="13500000">
              <a:schemeClr val="bg2"/>
            </a:prstShdw>
          </a:effectLst>
        </p:spPr>
        <p:txBody>
          <a:bodyPr anchor="ctr"/>
          <a:lstStyle/>
          <a:p>
            <a:pPr marL="342900" indent="-342900">
              <a:spcBef>
                <a:spcPct val="20000"/>
              </a:spcBef>
            </a:pPr>
            <a:r>
              <a:rPr lang="en-US" sz="4400" b="1" dirty="0" smtClean="0">
                <a:solidFill>
                  <a:schemeClr val="bg1"/>
                </a:solidFill>
                <a:latin typeface="Tempus Sans ITC" pitchFamily="82" charset="0"/>
              </a:rPr>
              <a:t>Levels or Types of Certification</a:t>
            </a:r>
            <a:endParaRPr lang="en-US" sz="4400" b="1" dirty="0">
              <a:solidFill>
                <a:schemeClr val="bg1"/>
              </a:solidFill>
              <a:latin typeface="Tempus Sans ITC" pitchFamily="82" charset="0"/>
            </a:endParaRPr>
          </a:p>
        </p:txBody>
      </p:sp>
      <p:sp>
        <p:nvSpPr>
          <p:cNvPr id="96270" name="Rectangle 14"/>
          <p:cNvSpPr>
            <a:spLocks noChangeArrowheads="1"/>
          </p:cNvSpPr>
          <p:nvPr/>
        </p:nvSpPr>
        <p:spPr bwMode="auto">
          <a:xfrm>
            <a:off x="457200" y="1752600"/>
            <a:ext cx="8305800" cy="4724400"/>
          </a:xfrm>
          <a:prstGeom prst="rect">
            <a:avLst/>
          </a:prstGeom>
          <a:gradFill rotWithShape="0">
            <a:gsLst>
              <a:gs pos="0">
                <a:schemeClr val="folHlink"/>
              </a:gs>
              <a:gs pos="100000">
                <a:srgbClr val="FFFF66"/>
              </a:gs>
            </a:gsLst>
            <a:lin ang="5400000" scaled="1"/>
          </a:gradFill>
          <a:ln w="63500">
            <a:solidFill>
              <a:srgbClr val="008000"/>
            </a:solidFill>
            <a:miter lim="800000"/>
            <a:headEnd/>
            <a:tailEnd/>
          </a:ln>
          <a:effectLst/>
        </p:spPr>
        <p:txBody>
          <a:bodyPr/>
          <a:lstStyle/>
          <a:p>
            <a:pPr marL="342900" indent="-342900">
              <a:spcBef>
                <a:spcPct val="20000"/>
              </a:spcBef>
            </a:pPr>
            <a:endParaRPr lang="en-US" sz="1600" b="1" dirty="0">
              <a:solidFill>
                <a:schemeClr val="bg1"/>
              </a:solidFill>
              <a:latin typeface="Tempus Sans ITC" pitchFamily="82" charset="0"/>
            </a:endParaRPr>
          </a:p>
          <a:p>
            <a:pPr marL="342900" indent="-342900">
              <a:spcBef>
                <a:spcPct val="20000"/>
              </a:spcBef>
              <a:buFontTx/>
              <a:buChar char="•"/>
            </a:pPr>
            <a:r>
              <a:rPr lang="en-US" sz="2800" b="1" i="1" u="sng" dirty="0">
                <a:solidFill>
                  <a:schemeClr val="bg1"/>
                </a:solidFill>
                <a:latin typeface="Tempus Sans ITC" pitchFamily="82" charset="0"/>
              </a:rPr>
              <a:t>First Party Verification</a:t>
            </a:r>
          </a:p>
          <a:p>
            <a:pPr marL="742950" lvl="1" indent="-285750">
              <a:spcBef>
                <a:spcPct val="20000"/>
              </a:spcBef>
              <a:buFontTx/>
              <a:buChar char="–"/>
            </a:pPr>
            <a:r>
              <a:rPr lang="en-US" sz="2400" b="1" dirty="0">
                <a:latin typeface="Tempus Sans ITC" pitchFamily="82" charset="0"/>
              </a:rPr>
              <a:t>The producer with installed internal control system claims that the farm is organic</a:t>
            </a:r>
          </a:p>
          <a:p>
            <a:pPr marL="742950" lvl="1" indent="-285750">
              <a:spcBef>
                <a:spcPct val="20000"/>
              </a:spcBef>
              <a:buFontTx/>
              <a:buChar char="–"/>
            </a:pPr>
            <a:r>
              <a:rPr lang="en-US" sz="2400" b="1" dirty="0">
                <a:latin typeface="Tempus Sans ITC" pitchFamily="82" charset="0"/>
              </a:rPr>
              <a:t>The system exist in areas or communities where the producer and consumer know each other</a:t>
            </a:r>
          </a:p>
          <a:p>
            <a:pPr marL="742950" lvl="1" indent="-285750">
              <a:spcBef>
                <a:spcPct val="20000"/>
              </a:spcBef>
              <a:buFontTx/>
              <a:buChar char="–"/>
            </a:pPr>
            <a:r>
              <a:rPr lang="en-US" sz="2400" b="1" dirty="0">
                <a:latin typeface="Tempus Sans ITC" pitchFamily="82" charset="0"/>
              </a:rPr>
              <a:t>Farm or processing activity is open for consumer inspection</a:t>
            </a:r>
          </a:p>
          <a:p>
            <a:pPr marL="742950" lvl="1" indent="-285750">
              <a:spcBef>
                <a:spcPct val="20000"/>
              </a:spcBef>
              <a:buFontTx/>
              <a:buChar char="–"/>
            </a:pPr>
            <a:r>
              <a:rPr lang="en-US" sz="2400" b="1" dirty="0">
                <a:latin typeface="Tempus Sans ITC" pitchFamily="82" charset="0"/>
              </a:rPr>
              <a:t>Example is the Participatory Guarantee System (PGS)</a:t>
            </a:r>
          </a:p>
          <a:p>
            <a:pPr marL="342900" indent="-342900">
              <a:spcBef>
                <a:spcPct val="20000"/>
              </a:spcBef>
              <a:buFontTx/>
              <a:buChar char="•"/>
            </a:pPr>
            <a:endParaRPr lang="en-US" sz="2400" b="1" dirty="0">
              <a:latin typeface="Tempus Sans ITC" pitchFamily="82" charset="0"/>
            </a:endParaRPr>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990600" y="165100"/>
            <a:ext cx="8153400" cy="977900"/>
            <a:chOff x="816" y="661"/>
            <a:chExt cx="4944" cy="499"/>
          </a:xfrm>
        </p:grpSpPr>
        <p:sp>
          <p:nvSpPr>
            <p:cNvPr id="97283" name="Rectangle 3"/>
            <p:cNvSpPr>
              <a:spLocks noChangeArrowheads="1"/>
            </p:cNvSpPr>
            <p:nvPr/>
          </p:nvSpPr>
          <p:spPr bwMode="auto">
            <a:xfrm>
              <a:off x="816" y="662"/>
              <a:ext cx="2122" cy="498"/>
            </a:xfrm>
            <a:prstGeom prst="rect">
              <a:avLst/>
            </a:prstGeom>
            <a:solidFill>
              <a:srgbClr val="99CC00"/>
            </a:solidFill>
            <a:ln w="9525">
              <a:solidFill>
                <a:srgbClr val="99CC00"/>
              </a:solidFill>
              <a:miter lim="800000"/>
              <a:headEnd/>
              <a:tailEnd/>
            </a:ln>
            <a:effectLst/>
          </p:spPr>
          <p:txBody>
            <a:bodyPr wrap="none" anchor="ctr"/>
            <a:lstStyle/>
            <a:p>
              <a:endParaRPr lang="en-US"/>
            </a:p>
          </p:txBody>
        </p:sp>
        <p:sp>
          <p:nvSpPr>
            <p:cNvPr id="97284" name="Rectangle 4"/>
            <p:cNvSpPr>
              <a:spLocks noChangeArrowheads="1"/>
            </p:cNvSpPr>
            <p:nvPr/>
          </p:nvSpPr>
          <p:spPr bwMode="auto">
            <a:xfrm>
              <a:off x="2592" y="662"/>
              <a:ext cx="1429"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97285" name="Rectangle 5"/>
            <p:cNvSpPr>
              <a:spLocks noChangeArrowheads="1"/>
            </p:cNvSpPr>
            <p:nvPr/>
          </p:nvSpPr>
          <p:spPr bwMode="auto">
            <a:xfrm>
              <a:off x="4021" y="662"/>
              <a:ext cx="1739" cy="498"/>
            </a:xfrm>
            <a:prstGeom prst="rect">
              <a:avLst/>
            </a:prstGeom>
            <a:solidFill>
              <a:srgbClr val="3333CC"/>
            </a:solidFill>
            <a:ln w="9525">
              <a:solidFill>
                <a:srgbClr val="3333CC"/>
              </a:solidFill>
              <a:miter lim="800000"/>
              <a:headEnd/>
              <a:tailEnd/>
            </a:ln>
            <a:effectLst/>
          </p:spPr>
          <p:txBody>
            <a:bodyPr wrap="none" anchor="ctr"/>
            <a:lstStyle/>
            <a:p>
              <a:endParaRPr lang="en-US"/>
            </a:p>
          </p:txBody>
        </p:sp>
        <p:sp>
          <p:nvSpPr>
            <p:cNvPr id="97286" name="Rectangle 6"/>
            <p:cNvSpPr>
              <a:spLocks noChangeArrowheads="1"/>
            </p:cNvSpPr>
            <p:nvPr/>
          </p:nvSpPr>
          <p:spPr bwMode="auto">
            <a:xfrm>
              <a:off x="4184" y="662"/>
              <a:ext cx="381" cy="498"/>
            </a:xfrm>
            <a:prstGeom prst="rect">
              <a:avLst/>
            </a:prstGeom>
            <a:solidFill>
              <a:srgbClr val="7575DD"/>
            </a:solidFill>
            <a:ln w="9525">
              <a:solidFill>
                <a:srgbClr val="7575DD"/>
              </a:solidFill>
              <a:miter lim="800000"/>
              <a:headEnd/>
              <a:tailEnd/>
            </a:ln>
            <a:effectLst/>
          </p:spPr>
          <p:txBody>
            <a:bodyPr wrap="none" anchor="ctr"/>
            <a:lstStyle/>
            <a:p>
              <a:endParaRPr lang="en-US"/>
            </a:p>
          </p:txBody>
        </p:sp>
        <p:sp>
          <p:nvSpPr>
            <p:cNvPr id="97287" name="Rectangle 7"/>
            <p:cNvSpPr>
              <a:spLocks noChangeArrowheads="1"/>
            </p:cNvSpPr>
            <p:nvPr/>
          </p:nvSpPr>
          <p:spPr bwMode="auto">
            <a:xfrm>
              <a:off x="2352" y="662"/>
              <a:ext cx="240" cy="498"/>
            </a:xfrm>
            <a:prstGeom prst="rect">
              <a:avLst/>
            </a:prstGeom>
            <a:solidFill>
              <a:srgbClr val="FF8029"/>
            </a:solidFill>
            <a:ln w="9525">
              <a:solidFill>
                <a:srgbClr val="FF8029"/>
              </a:solidFill>
              <a:miter lim="800000"/>
              <a:headEnd/>
              <a:tailEnd/>
            </a:ln>
            <a:effectLst/>
          </p:spPr>
          <p:txBody>
            <a:bodyPr wrap="none" anchor="ctr"/>
            <a:lstStyle/>
            <a:p>
              <a:endParaRPr lang="en-US"/>
            </a:p>
          </p:txBody>
        </p:sp>
        <p:sp>
          <p:nvSpPr>
            <p:cNvPr id="97288" name="Rectangle 8"/>
            <p:cNvSpPr>
              <a:spLocks noChangeArrowheads="1"/>
            </p:cNvSpPr>
            <p:nvPr/>
          </p:nvSpPr>
          <p:spPr bwMode="auto">
            <a:xfrm>
              <a:off x="2256" y="662"/>
              <a:ext cx="96"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97289" name="Rectangle 9"/>
            <p:cNvSpPr>
              <a:spLocks noChangeArrowheads="1"/>
            </p:cNvSpPr>
            <p:nvPr/>
          </p:nvSpPr>
          <p:spPr bwMode="auto">
            <a:xfrm>
              <a:off x="1963" y="662"/>
              <a:ext cx="144" cy="498"/>
            </a:xfrm>
            <a:prstGeom prst="rect">
              <a:avLst/>
            </a:prstGeom>
            <a:solidFill>
              <a:srgbClr val="A5E000"/>
            </a:solidFill>
            <a:ln w="9525">
              <a:solidFill>
                <a:srgbClr val="A5E000"/>
              </a:solidFill>
              <a:miter lim="800000"/>
              <a:headEnd/>
              <a:tailEnd/>
            </a:ln>
            <a:effectLst/>
          </p:spPr>
          <p:txBody>
            <a:bodyPr wrap="none" anchor="ctr"/>
            <a:lstStyle/>
            <a:p>
              <a:endParaRPr lang="en-US"/>
            </a:p>
          </p:txBody>
        </p:sp>
        <p:sp>
          <p:nvSpPr>
            <p:cNvPr id="97290" name="Text Box 10"/>
            <p:cNvSpPr txBox="1">
              <a:spLocks noChangeArrowheads="1"/>
            </p:cNvSpPr>
            <p:nvPr/>
          </p:nvSpPr>
          <p:spPr bwMode="auto">
            <a:xfrm>
              <a:off x="1009" y="715"/>
              <a:ext cx="3455" cy="234"/>
            </a:xfrm>
            <a:prstGeom prst="rect">
              <a:avLst/>
            </a:prstGeom>
            <a:noFill/>
            <a:ln w="9525">
              <a:noFill/>
              <a:miter lim="800000"/>
              <a:headEnd/>
              <a:tailEnd/>
            </a:ln>
            <a:effectLst/>
          </p:spPr>
          <p:txBody>
            <a:bodyPr>
              <a:spAutoFit/>
            </a:bodyPr>
            <a:lstStyle/>
            <a:p>
              <a:endParaRPr lang="en-GB" sz="2400" b="1">
                <a:solidFill>
                  <a:schemeClr val="bg1"/>
                </a:solidFill>
                <a:latin typeface="Tahoma" pitchFamily="34" charset="0"/>
                <a:cs typeface="Times New Roman" pitchFamily="18" charset="0"/>
              </a:endParaRPr>
            </a:p>
          </p:txBody>
        </p:sp>
        <p:sp>
          <p:nvSpPr>
            <p:cNvPr id="97291" name="Rectangle 11"/>
            <p:cNvSpPr>
              <a:spLocks noChangeArrowheads="1"/>
            </p:cNvSpPr>
            <p:nvPr/>
          </p:nvSpPr>
          <p:spPr bwMode="auto">
            <a:xfrm>
              <a:off x="4653" y="661"/>
              <a:ext cx="47" cy="498"/>
            </a:xfrm>
            <a:prstGeom prst="rect">
              <a:avLst/>
            </a:prstGeom>
            <a:solidFill>
              <a:srgbClr val="7477DE"/>
            </a:solidFill>
            <a:ln w="9525">
              <a:solidFill>
                <a:srgbClr val="7477DE"/>
              </a:solidFill>
              <a:miter lim="800000"/>
              <a:headEnd/>
              <a:tailEnd/>
            </a:ln>
            <a:effectLst/>
          </p:spPr>
          <p:txBody>
            <a:bodyPr wrap="none" anchor="ctr"/>
            <a:lstStyle/>
            <a:p>
              <a:endParaRPr lang="en-US"/>
            </a:p>
          </p:txBody>
        </p:sp>
      </p:grpSp>
      <p:sp>
        <p:nvSpPr>
          <p:cNvPr id="97292" name="Rectangle 12"/>
          <p:cNvSpPr>
            <a:spLocks noChangeArrowheads="1"/>
          </p:cNvSpPr>
          <p:nvPr/>
        </p:nvSpPr>
        <p:spPr bwMode="auto">
          <a:xfrm>
            <a:off x="990600" y="381000"/>
            <a:ext cx="7772400" cy="609600"/>
          </a:xfrm>
          <a:prstGeom prst="rect">
            <a:avLst/>
          </a:prstGeom>
          <a:noFill/>
          <a:ln w="9525">
            <a:noFill/>
            <a:miter lim="800000"/>
            <a:headEnd/>
            <a:tailEnd/>
          </a:ln>
          <a:effectLst>
            <a:prstShdw prst="shdw13" dist="53882" dir="13500000">
              <a:schemeClr val="bg2"/>
            </a:prstShdw>
          </a:effectLst>
        </p:spPr>
        <p:txBody>
          <a:bodyPr anchor="ctr"/>
          <a:lstStyle/>
          <a:p>
            <a:pPr marL="342900" indent="-342900">
              <a:spcBef>
                <a:spcPct val="20000"/>
              </a:spcBef>
            </a:pPr>
            <a:r>
              <a:rPr lang="en-US" sz="4400" b="1" dirty="0" smtClean="0">
                <a:solidFill>
                  <a:schemeClr val="bg1"/>
                </a:solidFill>
                <a:latin typeface="Tempus Sans ITC" pitchFamily="82" charset="0"/>
              </a:rPr>
              <a:t>Levels or Types of Certification</a:t>
            </a:r>
            <a:endParaRPr lang="en-US" sz="4400" b="1" dirty="0">
              <a:solidFill>
                <a:schemeClr val="bg1"/>
              </a:solidFill>
              <a:latin typeface="Tempus Sans ITC" pitchFamily="82" charset="0"/>
            </a:endParaRPr>
          </a:p>
        </p:txBody>
      </p:sp>
      <p:sp>
        <p:nvSpPr>
          <p:cNvPr id="97294" name="Rectangle 14"/>
          <p:cNvSpPr>
            <a:spLocks noChangeArrowheads="1"/>
          </p:cNvSpPr>
          <p:nvPr/>
        </p:nvSpPr>
        <p:spPr bwMode="auto">
          <a:xfrm>
            <a:off x="381000" y="1676400"/>
            <a:ext cx="8458200" cy="4876800"/>
          </a:xfrm>
          <a:prstGeom prst="rect">
            <a:avLst/>
          </a:prstGeom>
          <a:gradFill rotWithShape="0">
            <a:gsLst>
              <a:gs pos="0">
                <a:schemeClr val="folHlink"/>
              </a:gs>
              <a:gs pos="100000">
                <a:srgbClr val="FFFF66"/>
              </a:gs>
            </a:gsLst>
            <a:lin ang="5400000" scaled="1"/>
          </a:gradFill>
          <a:ln w="63500">
            <a:solidFill>
              <a:srgbClr val="008000"/>
            </a:solidFill>
            <a:miter lim="800000"/>
            <a:headEnd/>
            <a:tailEnd/>
          </a:ln>
          <a:effectLst/>
        </p:spPr>
        <p:txBody>
          <a:bodyPr/>
          <a:lstStyle/>
          <a:p>
            <a:pPr marL="342900" indent="-342900">
              <a:lnSpc>
                <a:spcPct val="90000"/>
              </a:lnSpc>
              <a:spcBef>
                <a:spcPct val="20000"/>
              </a:spcBef>
            </a:pPr>
            <a:endParaRPr lang="en-US" sz="2000" dirty="0">
              <a:latin typeface="Tempus Sans ITC" pitchFamily="82" charset="0"/>
            </a:endParaRPr>
          </a:p>
          <a:p>
            <a:pPr marL="342900" indent="-342900">
              <a:lnSpc>
                <a:spcPct val="90000"/>
              </a:lnSpc>
              <a:spcBef>
                <a:spcPct val="20000"/>
              </a:spcBef>
              <a:buFontTx/>
              <a:buChar char="•"/>
            </a:pPr>
            <a:r>
              <a:rPr lang="en-US" sz="2800" b="1" i="1" u="sng" dirty="0">
                <a:solidFill>
                  <a:schemeClr val="bg1"/>
                </a:solidFill>
                <a:latin typeface="Tempus Sans ITC" pitchFamily="82" charset="0"/>
              </a:rPr>
              <a:t>Second Party Verification</a:t>
            </a:r>
          </a:p>
          <a:p>
            <a:pPr marL="742950" lvl="1" indent="-285750">
              <a:lnSpc>
                <a:spcPct val="90000"/>
              </a:lnSpc>
              <a:spcBef>
                <a:spcPct val="20000"/>
              </a:spcBef>
              <a:buFontTx/>
              <a:buChar char="–"/>
            </a:pPr>
            <a:r>
              <a:rPr lang="en-US" sz="2400" b="1" dirty="0">
                <a:latin typeface="Tempus Sans ITC" pitchFamily="82" charset="0"/>
              </a:rPr>
              <a:t>Occurs when the consumer verifies the production system and farmer/processor adheres to the standard set by the consumers</a:t>
            </a:r>
          </a:p>
          <a:p>
            <a:pPr marL="742950" lvl="1" indent="-285750">
              <a:lnSpc>
                <a:spcPct val="90000"/>
              </a:lnSpc>
              <a:spcBef>
                <a:spcPct val="20000"/>
              </a:spcBef>
            </a:pPr>
            <a:endParaRPr lang="en-US" sz="1000" b="1" dirty="0">
              <a:latin typeface="Tempus Sans ITC" pitchFamily="82" charset="0"/>
            </a:endParaRPr>
          </a:p>
          <a:p>
            <a:pPr marL="742950" lvl="1" indent="-285750">
              <a:lnSpc>
                <a:spcPct val="90000"/>
              </a:lnSpc>
              <a:spcBef>
                <a:spcPct val="20000"/>
              </a:spcBef>
              <a:buFontTx/>
              <a:buChar char="–"/>
            </a:pPr>
            <a:r>
              <a:rPr lang="en-US" sz="2400" b="1" dirty="0">
                <a:latin typeface="Tempus Sans ITC" pitchFamily="82" charset="0"/>
              </a:rPr>
              <a:t>Consumers inspect the farms before a marketing agreement and activity takes place</a:t>
            </a:r>
          </a:p>
          <a:p>
            <a:pPr marL="742950" lvl="1" indent="-285750">
              <a:lnSpc>
                <a:spcPct val="90000"/>
              </a:lnSpc>
              <a:spcBef>
                <a:spcPct val="20000"/>
              </a:spcBef>
            </a:pPr>
            <a:endParaRPr lang="en-US" sz="1000" b="1" dirty="0">
              <a:latin typeface="Tempus Sans ITC" pitchFamily="82" charset="0"/>
            </a:endParaRPr>
          </a:p>
          <a:p>
            <a:pPr marL="742950" lvl="1" indent="-285750">
              <a:lnSpc>
                <a:spcPct val="90000"/>
              </a:lnSpc>
              <a:spcBef>
                <a:spcPct val="20000"/>
              </a:spcBef>
              <a:buFontTx/>
              <a:buChar char="–"/>
            </a:pPr>
            <a:r>
              <a:rPr lang="en-US" sz="2400" b="1" dirty="0">
                <a:latin typeface="Tempus Sans ITC" pitchFamily="82" charset="0"/>
              </a:rPr>
              <a:t>This type of guarantee system sits in a situation where there exist an organized consumer and producer group</a:t>
            </a:r>
          </a:p>
          <a:p>
            <a:pPr marL="742950" lvl="1" indent="-285750">
              <a:lnSpc>
                <a:spcPct val="90000"/>
              </a:lnSpc>
              <a:spcBef>
                <a:spcPct val="20000"/>
              </a:spcBef>
            </a:pPr>
            <a:endParaRPr lang="en-US" sz="1000" b="1" dirty="0">
              <a:latin typeface="Tempus Sans ITC" pitchFamily="82" charset="0"/>
            </a:endParaRPr>
          </a:p>
          <a:p>
            <a:pPr marL="742950" lvl="1" indent="-285750">
              <a:lnSpc>
                <a:spcPct val="90000"/>
              </a:lnSpc>
              <a:spcBef>
                <a:spcPct val="20000"/>
              </a:spcBef>
              <a:buFontTx/>
              <a:buChar char="–"/>
            </a:pPr>
            <a:r>
              <a:rPr lang="en-US" sz="2400" b="1" dirty="0">
                <a:latin typeface="Tempus Sans ITC" pitchFamily="82" charset="0"/>
              </a:rPr>
              <a:t>Example is the Community Supported Agriculture (CSA)</a:t>
            </a:r>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990600" y="165100"/>
            <a:ext cx="8153400" cy="977900"/>
            <a:chOff x="816" y="661"/>
            <a:chExt cx="4944" cy="499"/>
          </a:xfrm>
        </p:grpSpPr>
        <p:sp>
          <p:nvSpPr>
            <p:cNvPr id="98307" name="Rectangle 3"/>
            <p:cNvSpPr>
              <a:spLocks noChangeArrowheads="1"/>
            </p:cNvSpPr>
            <p:nvPr/>
          </p:nvSpPr>
          <p:spPr bwMode="auto">
            <a:xfrm>
              <a:off x="816" y="662"/>
              <a:ext cx="2122" cy="498"/>
            </a:xfrm>
            <a:prstGeom prst="rect">
              <a:avLst/>
            </a:prstGeom>
            <a:solidFill>
              <a:srgbClr val="99CC00"/>
            </a:solidFill>
            <a:ln w="9525">
              <a:solidFill>
                <a:srgbClr val="99CC00"/>
              </a:solidFill>
              <a:miter lim="800000"/>
              <a:headEnd/>
              <a:tailEnd/>
            </a:ln>
            <a:effectLst/>
          </p:spPr>
          <p:txBody>
            <a:bodyPr wrap="none" anchor="ctr"/>
            <a:lstStyle/>
            <a:p>
              <a:endParaRPr lang="en-US"/>
            </a:p>
          </p:txBody>
        </p:sp>
        <p:sp>
          <p:nvSpPr>
            <p:cNvPr id="98308" name="Rectangle 4"/>
            <p:cNvSpPr>
              <a:spLocks noChangeArrowheads="1"/>
            </p:cNvSpPr>
            <p:nvPr/>
          </p:nvSpPr>
          <p:spPr bwMode="auto">
            <a:xfrm>
              <a:off x="2592" y="662"/>
              <a:ext cx="1429"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98309" name="Rectangle 5"/>
            <p:cNvSpPr>
              <a:spLocks noChangeArrowheads="1"/>
            </p:cNvSpPr>
            <p:nvPr/>
          </p:nvSpPr>
          <p:spPr bwMode="auto">
            <a:xfrm>
              <a:off x="4021" y="662"/>
              <a:ext cx="1739" cy="498"/>
            </a:xfrm>
            <a:prstGeom prst="rect">
              <a:avLst/>
            </a:prstGeom>
            <a:solidFill>
              <a:srgbClr val="3333CC"/>
            </a:solidFill>
            <a:ln w="9525">
              <a:solidFill>
                <a:srgbClr val="3333CC"/>
              </a:solidFill>
              <a:miter lim="800000"/>
              <a:headEnd/>
              <a:tailEnd/>
            </a:ln>
            <a:effectLst/>
          </p:spPr>
          <p:txBody>
            <a:bodyPr wrap="none" anchor="ctr"/>
            <a:lstStyle/>
            <a:p>
              <a:endParaRPr lang="en-US"/>
            </a:p>
          </p:txBody>
        </p:sp>
        <p:sp>
          <p:nvSpPr>
            <p:cNvPr id="98310" name="Rectangle 6"/>
            <p:cNvSpPr>
              <a:spLocks noChangeArrowheads="1"/>
            </p:cNvSpPr>
            <p:nvPr/>
          </p:nvSpPr>
          <p:spPr bwMode="auto">
            <a:xfrm>
              <a:off x="4184" y="662"/>
              <a:ext cx="381" cy="498"/>
            </a:xfrm>
            <a:prstGeom prst="rect">
              <a:avLst/>
            </a:prstGeom>
            <a:solidFill>
              <a:srgbClr val="7575DD"/>
            </a:solidFill>
            <a:ln w="9525">
              <a:solidFill>
                <a:srgbClr val="7575DD"/>
              </a:solidFill>
              <a:miter lim="800000"/>
              <a:headEnd/>
              <a:tailEnd/>
            </a:ln>
            <a:effectLst/>
          </p:spPr>
          <p:txBody>
            <a:bodyPr wrap="none" anchor="ctr"/>
            <a:lstStyle/>
            <a:p>
              <a:endParaRPr lang="en-US"/>
            </a:p>
          </p:txBody>
        </p:sp>
        <p:sp>
          <p:nvSpPr>
            <p:cNvPr id="98311" name="Rectangle 7"/>
            <p:cNvSpPr>
              <a:spLocks noChangeArrowheads="1"/>
            </p:cNvSpPr>
            <p:nvPr/>
          </p:nvSpPr>
          <p:spPr bwMode="auto">
            <a:xfrm>
              <a:off x="2352" y="662"/>
              <a:ext cx="240" cy="498"/>
            </a:xfrm>
            <a:prstGeom prst="rect">
              <a:avLst/>
            </a:prstGeom>
            <a:solidFill>
              <a:srgbClr val="FF8029"/>
            </a:solidFill>
            <a:ln w="9525">
              <a:solidFill>
                <a:srgbClr val="FF8029"/>
              </a:solidFill>
              <a:miter lim="800000"/>
              <a:headEnd/>
              <a:tailEnd/>
            </a:ln>
            <a:effectLst/>
          </p:spPr>
          <p:txBody>
            <a:bodyPr wrap="none" anchor="ctr"/>
            <a:lstStyle/>
            <a:p>
              <a:endParaRPr lang="en-US"/>
            </a:p>
          </p:txBody>
        </p:sp>
        <p:sp>
          <p:nvSpPr>
            <p:cNvPr id="98312" name="Rectangle 8"/>
            <p:cNvSpPr>
              <a:spLocks noChangeArrowheads="1"/>
            </p:cNvSpPr>
            <p:nvPr/>
          </p:nvSpPr>
          <p:spPr bwMode="auto">
            <a:xfrm>
              <a:off x="2256" y="662"/>
              <a:ext cx="96"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98313" name="Rectangle 9"/>
            <p:cNvSpPr>
              <a:spLocks noChangeArrowheads="1"/>
            </p:cNvSpPr>
            <p:nvPr/>
          </p:nvSpPr>
          <p:spPr bwMode="auto">
            <a:xfrm>
              <a:off x="1963" y="662"/>
              <a:ext cx="144" cy="498"/>
            </a:xfrm>
            <a:prstGeom prst="rect">
              <a:avLst/>
            </a:prstGeom>
            <a:solidFill>
              <a:srgbClr val="A5E000"/>
            </a:solidFill>
            <a:ln w="9525">
              <a:solidFill>
                <a:srgbClr val="A5E000"/>
              </a:solidFill>
              <a:miter lim="800000"/>
              <a:headEnd/>
              <a:tailEnd/>
            </a:ln>
            <a:effectLst/>
          </p:spPr>
          <p:txBody>
            <a:bodyPr wrap="none" anchor="ctr"/>
            <a:lstStyle/>
            <a:p>
              <a:endParaRPr lang="en-US"/>
            </a:p>
          </p:txBody>
        </p:sp>
        <p:sp>
          <p:nvSpPr>
            <p:cNvPr id="98314" name="Text Box 10"/>
            <p:cNvSpPr txBox="1">
              <a:spLocks noChangeArrowheads="1"/>
            </p:cNvSpPr>
            <p:nvPr/>
          </p:nvSpPr>
          <p:spPr bwMode="auto">
            <a:xfrm>
              <a:off x="1009" y="715"/>
              <a:ext cx="3455" cy="234"/>
            </a:xfrm>
            <a:prstGeom prst="rect">
              <a:avLst/>
            </a:prstGeom>
            <a:noFill/>
            <a:ln w="9525">
              <a:noFill/>
              <a:miter lim="800000"/>
              <a:headEnd/>
              <a:tailEnd/>
            </a:ln>
            <a:effectLst/>
          </p:spPr>
          <p:txBody>
            <a:bodyPr>
              <a:spAutoFit/>
            </a:bodyPr>
            <a:lstStyle/>
            <a:p>
              <a:endParaRPr lang="en-GB" sz="2400" b="1">
                <a:solidFill>
                  <a:schemeClr val="bg1"/>
                </a:solidFill>
                <a:latin typeface="Tahoma" pitchFamily="34" charset="0"/>
                <a:cs typeface="Times New Roman" pitchFamily="18" charset="0"/>
              </a:endParaRPr>
            </a:p>
          </p:txBody>
        </p:sp>
        <p:sp>
          <p:nvSpPr>
            <p:cNvPr id="98315" name="Rectangle 11"/>
            <p:cNvSpPr>
              <a:spLocks noChangeArrowheads="1"/>
            </p:cNvSpPr>
            <p:nvPr/>
          </p:nvSpPr>
          <p:spPr bwMode="auto">
            <a:xfrm>
              <a:off x="4653" y="661"/>
              <a:ext cx="47" cy="498"/>
            </a:xfrm>
            <a:prstGeom prst="rect">
              <a:avLst/>
            </a:prstGeom>
            <a:solidFill>
              <a:srgbClr val="7477DE"/>
            </a:solidFill>
            <a:ln w="9525">
              <a:solidFill>
                <a:srgbClr val="7477DE"/>
              </a:solidFill>
              <a:miter lim="800000"/>
              <a:headEnd/>
              <a:tailEnd/>
            </a:ln>
            <a:effectLst/>
          </p:spPr>
          <p:txBody>
            <a:bodyPr wrap="none" anchor="ctr"/>
            <a:lstStyle/>
            <a:p>
              <a:endParaRPr lang="en-US"/>
            </a:p>
          </p:txBody>
        </p:sp>
      </p:grpSp>
      <p:sp>
        <p:nvSpPr>
          <p:cNvPr id="98316" name="Rectangle 12"/>
          <p:cNvSpPr>
            <a:spLocks noChangeArrowheads="1"/>
          </p:cNvSpPr>
          <p:nvPr/>
        </p:nvSpPr>
        <p:spPr bwMode="auto">
          <a:xfrm>
            <a:off x="990600" y="381000"/>
            <a:ext cx="7772400" cy="609600"/>
          </a:xfrm>
          <a:prstGeom prst="rect">
            <a:avLst/>
          </a:prstGeom>
          <a:noFill/>
          <a:ln w="9525">
            <a:noFill/>
            <a:miter lim="800000"/>
            <a:headEnd/>
            <a:tailEnd/>
          </a:ln>
          <a:effectLst>
            <a:prstShdw prst="shdw13" dist="53882" dir="13500000">
              <a:schemeClr val="bg2"/>
            </a:prstShdw>
          </a:effectLst>
        </p:spPr>
        <p:txBody>
          <a:bodyPr anchor="ctr"/>
          <a:lstStyle/>
          <a:p>
            <a:pPr algn="ctr"/>
            <a:r>
              <a:rPr lang="en-AU" sz="4400" b="1">
                <a:solidFill>
                  <a:schemeClr val="bg1"/>
                </a:solidFill>
                <a:latin typeface="Tempus Sans ITC" pitchFamily="82" charset="0"/>
              </a:rPr>
              <a:t> Organic Certification</a:t>
            </a:r>
          </a:p>
        </p:txBody>
      </p:sp>
      <p:sp>
        <p:nvSpPr>
          <p:cNvPr id="98318" name="Rectangle 14"/>
          <p:cNvSpPr>
            <a:spLocks noChangeArrowheads="1"/>
          </p:cNvSpPr>
          <p:nvPr/>
        </p:nvSpPr>
        <p:spPr bwMode="auto">
          <a:xfrm>
            <a:off x="381000" y="1905000"/>
            <a:ext cx="8534400" cy="4191000"/>
          </a:xfrm>
          <a:prstGeom prst="rect">
            <a:avLst/>
          </a:prstGeom>
          <a:gradFill rotWithShape="0">
            <a:gsLst>
              <a:gs pos="0">
                <a:schemeClr val="folHlink"/>
              </a:gs>
              <a:gs pos="100000">
                <a:srgbClr val="FFFF66"/>
              </a:gs>
            </a:gsLst>
            <a:lin ang="5400000" scaled="1"/>
          </a:gradFill>
          <a:ln w="63500">
            <a:solidFill>
              <a:srgbClr val="008000"/>
            </a:solidFill>
            <a:miter lim="800000"/>
            <a:headEnd/>
            <a:tailEnd/>
          </a:ln>
          <a:effectLst/>
        </p:spPr>
        <p:txBody>
          <a:bodyPr/>
          <a:lstStyle/>
          <a:p>
            <a:pPr marL="342900" indent="-342900">
              <a:spcBef>
                <a:spcPct val="20000"/>
              </a:spcBef>
            </a:pPr>
            <a:r>
              <a:rPr lang="en-US" sz="3200" b="1">
                <a:solidFill>
                  <a:schemeClr val="bg1"/>
                </a:solidFill>
                <a:latin typeface="Tempus Sans ITC" pitchFamily="82" charset="0"/>
              </a:rPr>
              <a:t>Levels or Types of Certification</a:t>
            </a:r>
          </a:p>
          <a:p>
            <a:pPr marL="342900" indent="-342900">
              <a:spcBef>
                <a:spcPct val="20000"/>
              </a:spcBef>
            </a:pPr>
            <a:endParaRPr lang="en-US" sz="2000">
              <a:latin typeface="Tempus Sans ITC" pitchFamily="82" charset="0"/>
            </a:endParaRPr>
          </a:p>
          <a:p>
            <a:pPr marL="342900" indent="-342900">
              <a:spcBef>
                <a:spcPct val="20000"/>
              </a:spcBef>
              <a:buFontTx/>
              <a:buChar char="•"/>
            </a:pPr>
            <a:r>
              <a:rPr lang="en-US" sz="2800" b="1" i="1" u="sng">
                <a:solidFill>
                  <a:schemeClr val="bg1"/>
                </a:solidFill>
                <a:latin typeface="Tempus Sans ITC" pitchFamily="82" charset="0"/>
              </a:rPr>
              <a:t>Third Party Certification</a:t>
            </a:r>
          </a:p>
          <a:p>
            <a:pPr marL="742950" lvl="1" indent="-285750">
              <a:spcBef>
                <a:spcPct val="20000"/>
              </a:spcBef>
              <a:buFontTx/>
              <a:buChar char="–"/>
            </a:pPr>
            <a:r>
              <a:rPr lang="en-US" sz="2400" b="1">
                <a:latin typeface="Tempus Sans ITC" pitchFamily="82" charset="0"/>
              </a:rPr>
              <a:t>Is done by a third party without direct interest in the economic relationship between the supplier and the buyer</a:t>
            </a:r>
          </a:p>
          <a:p>
            <a:pPr marL="742950" lvl="1" indent="-285750">
              <a:spcBef>
                <a:spcPct val="20000"/>
              </a:spcBef>
            </a:pPr>
            <a:endParaRPr lang="en-US" sz="1000" b="1">
              <a:latin typeface="Tempus Sans ITC" pitchFamily="82" charset="0"/>
            </a:endParaRPr>
          </a:p>
          <a:p>
            <a:pPr marL="742950" lvl="1" indent="-285750">
              <a:spcBef>
                <a:spcPct val="20000"/>
              </a:spcBef>
              <a:buFontTx/>
              <a:buChar char="–"/>
            </a:pPr>
            <a:r>
              <a:rPr lang="en-US" sz="2400" b="1">
                <a:latin typeface="Tempus Sans ITC" pitchFamily="82" charset="0"/>
              </a:rPr>
              <a:t>The certification is the formal and documented procedure by which a third party assures that the organic production standards are followed</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990600" y="165100"/>
            <a:ext cx="8153400" cy="977900"/>
            <a:chOff x="816" y="661"/>
            <a:chExt cx="4944" cy="499"/>
          </a:xfrm>
        </p:grpSpPr>
        <p:sp>
          <p:nvSpPr>
            <p:cNvPr id="99331" name="Rectangle 3"/>
            <p:cNvSpPr>
              <a:spLocks noChangeArrowheads="1"/>
            </p:cNvSpPr>
            <p:nvPr/>
          </p:nvSpPr>
          <p:spPr bwMode="auto">
            <a:xfrm>
              <a:off x="816" y="662"/>
              <a:ext cx="2122" cy="498"/>
            </a:xfrm>
            <a:prstGeom prst="rect">
              <a:avLst/>
            </a:prstGeom>
            <a:solidFill>
              <a:srgbClr val="99CC00"/>
            </a:solidFill>
            <a:ln w="9525">
              <a:solidFill>
                <a:srgbClr val="99CC00"/>
              </a:solidFill>
              <a:miter lim="800000"/>
              <a:headEnd/>
              <a:tailEnd/>
            </a:ln>
            <a:effectLst/>
          </p:spPr>
          <p:txBody>
            <a:bodyPr wrap="none" anchor="ctr"/>
            <a:lstStyle/>
            <a:p>
              <a:endParaRPr lang="en-US"/>
            </a:p>
          </p:txBody>
        </p:sp>
        <p:sp>
          <p:nvSpPr>
            <p:cNvPr id="99332" name="Rectangle 4"/>
            <p:cNvSpPr>
              <a:spLocks noChangeArrowheads="1"/>
            </p:cNvSpPr>
            <p:nvPr/>
          </p:nvSpPr>
          <p:spPr bwMode="auto">
            <a:xfrm>
              <a:off x="2592" y="662"/>
              <a:ext cx="1429"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99333" name="Rectangle 5"/>
            <p:cNvSpPr>
              <a:spLocks noChangeArrowheads="1"/>
            </p:cNvSpPr>
            <p:nvPr/>
          </p:nvSpPr>
          <p:spPr bwMode="auto">
            <a:xfrm>
              <a:off x="4021" y="662"/>
              <a:ext cx="1739" cy="498"/>
            </a:xfrm>
            <a:prstGeom prst="rect">
              <a:avLst/>
            </a:prstGeom>
            <a:solidFill>
              <a:srgbClr val="3333CC"/>
            </a:solidFill>
            <a:ln w="9525">
              <a:solidFill>
                <a:srgbClr val="3333CC"/>
              </a:solidFill>
              <a:miter lim="800000"/>
              <a:headEnd/>
              <a:tailEnd/>
            </a:ln>
            <a:effectLst/>
          </p:spPr>
          <p:txBody>
            <a:bodyPr wrap="none" anchor="ctr"/>
            <a:lstStyle/>
            <a:p>
              <a:endParaRPr lang="en-US"/>
            </a:p>
          </p:txBody>
        </p:sp>
        <p:sp>
          <p:nvSpPr>
            <p:cNvPr id="99334" name="Rectangle 6"/>
            <p:cNvSpPr>
              <a:spLocks noChangeArrowheads="1"/>
            </p:cNvSpPr>
            <p:nvPr/>
          </p:nvSpPr>
          <p:spPr bwMode="auto">
            <a:xfrm>
              <a:off x="4184" y="662"/>
              <a:ext cx="381" cy="498"/>
            </a:xfrm>
            <a:prstGeom prst="rect">
              <a:avLst/>
            </a:prstGeom>
            <a:solidFill>
              <a:srgbClr val="7575DD"/>
            </a:solidFill>
            <a:ln w="9525">
              <a:solidFill>
                <a:srgbClr val="7575DD"/>
              </a:solidFill>
              <a:miter lim="800000"/>
              <a:headEnd/>
              <a:tailEnd/>
            </a:ln>
            <a:effectLst/>
          </p:spPr>
          <p:txBody>
            <a:bodyPr wrap="none" anchor="ctr"/>
            <a:lstStyle/>
            <a:p>
              <a:endParaRPr lang="en-US"/>
            </a:p>
          </p:txBody>
        </p:sp>
        <p:sp>
          <p:nvSpPr>
            <p:cNvPr id="99335" name="Rectangle 7"/>
            <p:cNvSpPr>
              <a:spLocks noChangeArrowheads="1"/>
            </p:cNvSpPr>
            <p:nvPr/>
          </p:nvSpPr>
          <p:spPr bwMode="auto">
            <a:xfrm>
              <a:off x="2352" y="662"/>
              <a:ext cx="240" cy="498"/>
            </a:xfrm>
            <a:prstGeom prst="rect">
              <a:avLst/>
            </a:prstGeom>
            <a:solidFill>
              <a:srgbClr val="FF8029"/>
            </a:solidFill>
            <a:ln w="9525">
              <a:solidFill>
                <a:srgbClr val="FF8029"/>
              </a:solidFill>
              <a:miter lim="800000"/>
              <a:headEnd/>
              <a:tailEnd/>
            </a:ln>
            <a:effectLst/>
          </p:spPr>
          <p:txBody>
            <a:bodyPr wrap="none" anchor="ctr"/>
            <a:lstStyle/>
            <a:p>
              <a:endParaRPr lang="en-US"/>
            </a:p>
          </p:txBody>
        </p:sp>
        <p:sp>
          <p:nvSpPr>
            <p:cNvPr id="99336" name="Rectangle 8"/>
            <p:cNvSpPr>
              <a:spLocks noChangeArrowheads="1"/>
            </p:cNvSpPr>
            <p:nvPr/>
          </p:nvSpPr>
          <p:spPr bwMode="auto">
            <a:xfrm>
              <a:off x="2256" y="662"/>
              <a:ext cx="96"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99337" name="Rectangle 9"/>
            <p:cNvSpPr>
              <a:spLocks noChangeArrowheads="1"/>
            </p:cNvSpPr>
            <p:nvPr/>
          </p:nvSpPr>
          <p:spPr bwMode="auto">
            <a:xfrm>
              <a:off x="1963" y="662"/>
              <a:ext cx="144" cy="498"/>
            </a:xfrm>
            <a:prstGeom prst="rect">
              <a:avLst/>
            </a:prstGeom>
            <a:solidFill>
              <a:srgbClr val="A5E000"/>
            </a:solidFill>
            <a:ln w="9525">
              <a:solidFill>
                <a:srgbClr val="A5E000"/>
              </a:solidFill>
              <a:miter lim="800000"/>
              <a:headEnd/>
              <a:tailEnd/>
            </a:ln>
            <a:effectLst/>
          </p:spPr>
          <p:txBody>
            <a:bodyPr wrap="none" anchor="ctr"/>
            <a:lstStyle/>
            <a:p>
              <a:endParaRPr lang="en-US"/>
            </a:p>
          </p:txBody>
        </p:sp>
        <p:sp>
          <p:nvSpPr>
            <p:cNvPr id="99338" name="Text Box 10"/>
            <p:cNvSpPr txBox="1">
              <a:spLocks noChangeArrowheads="1"/>
            </p:cNvSpPr>
            <p:nvPr/>
          </p:nvSpPr>
          <p:spPr bwMode="auto">
            <a:xfrm>
              <a:off x="1009" y="715"/>
              <a:ext cx="3455" cy="234"/>
            </a:xfrm>
            <a:prstGeom prst="rect">
              <a:avLst/>
            </a:prstGeom>
            <a:noFill/>
            <a:ln w="9525">
              <a:noFill/>
              <a:miter lim="800000"/>
              <a:headEnd/>
              <a:tailEnd/>
            </a:ln>
            <a:effectLst/>
          </p:spPr>
          <p:txBody>
            <a:bodyPr>
              <a:spAutoFit/>
            </a:bodyPr>
            <a:lstStyle/>
            <a:p>
              <a:endParaRPr lang="en-GB" sz="2400" b="1">
                <a:solidFill>
                  <a:schemeClr val="bg1"/>
                </a:solidFill>
                <a:latin typeface="Tahoma" pitchFamily="34" charset="0"/>
                <a:cs typeface="Times New Roman" pitchFamily="18" charset="0"/>
              </a:endParaRPr>
            </a:p>
          </p:txBody>
        </p:sp>
        <p:sp>
          <p:nvSpPr>
            <p:cNvPr id="99339" name="Rectangle 11"/>
            <p:cNvSpPr>
              <a:spLocks noChangeArrowheads="1"/>
            </p:cNvSpPr>
            <p:nvPr/>
          </p:nvSpPr>
          <p:spPr bwMode="auto">
            <a:xfrm>
              <a:off x="4653" y="661"/>
              <a:ext cx="47" cy="498"/>
            </a:xfrm>
            <a:prstGeom prst="rect">
              <a:avLst/>
            </a:prstGeom>
            <a:solidFill>
              <a:srgbClr val="7477DE"/>
            </a:solidFill>
            <a:ln w="9525">
              <a:solidFill>
                <a:srgbClr val="7477DE"/>
              </a:solidFill>
              <a:miter lim="800000"/>
              <a:headEnd/>
              <a:tailEnd/>
            </a:ln>
            <a:effectLst/>
          </p:spPr>
          <p:txBody>
            <a:bodyPr wrap="none" anchor="ctr"/>
            <a:lstStyle/>
            <a:p>
              <a:endParaRPr lang="en-US"/>
            </a:p>
          </p:txBody>
        </p:sp>
      </p:grpSp>
      <p:sp>
        <p:nvSpPr>
          <p:cNvPr id="99340" name="Rectangle 12"/>
          <p:cNvSpPr>
            <a:spLocks noChangeArrowheads="1"/>
          </p:cNvSpPr>
          <p:nvPr/>
        </p:nvSpPr>
        <p:spPr bwMode="auto">
          <a:xfrm>
            <a:off x="990600" y="381000"/>
            <a:ext cx="7772400" cy="609600"/>
          </a:xfrm>
          <a:prstGeom prst="rect">
            <a:avLst/>
          </a:prstGeom>
          <a:noFill/>
          <a:ln w="9525">
            <a:noFill/>
            <a:miter lim="800000"/>
            <a:headEnd/>
            <a:tailEnd/>
          </a:ln>
          <a:effectLst>
            <a:prstShdw prst="shdw13" dist="53882" dir="13500000">
              <a:schemeClr val="bg2"/>
            </a:prstShdw>
          </a:effectLst>
        </p:spPr>
        <p:txBody>
          <a:bodyPr anchor="ctr"/>
          <a:lstStyle/>
          <a:p>
            <a:pPr marL="342900" indent="-342900">
              <a:spcBef>
                <a:spcPct val="20000"/>
              </a:spcBef>
            </a:pPr>
            <a:r>
              <a:rPr lang="en-US" sz="4400" b="1" dirty="0" smtClean="0">
                <a:solidFill>
                  <a:schemeClr val="bg1"/>
                </a:solidFill>
                <a:latin typeface="Tempus Sans ITC" pitchFamily="82" charset="0"/>
              </a:rPr>
              <a:t>Levels or Types of Certification</a:t>
            </a:r>
            <a:endParaRPr lang="en-US" sz="4400" b="1" dirty="0">
              <a:solidFill>
                <a:schemeClr val="bg1"/>
              </a:solidFill>
              <a:latin typeface="Tempus Sans ITC" pitchFamily="82" charset="0"/>
            </a:endParaRPr>
          </a:p>
        </p:txBody>
      </p:sp>
      <p:sp>
        <p:nvSpPr>
          <p:cNvPr id="99342" name="Rectangle 14"/>
          <p:cNvSpPr>
            <a:spLocks noChangeArrowheads="1"/>
          </p:cNvSpPr>
          <p:nvPr/>
        </p:nvSpPr>
        <p:spPr bwMode="auto">
          <a:xfrm>
            <a:off x="533400" y="1981200"/>
            <a:ext cx="8229600" cy="4495800"/>
          </a:xfrm>
          <a:prstGeom prst="rect">
            <a:avLst/>
          </a:prstGeom>
          <a:gradFill rotWithShape="0">
            <a:gsLst>
              <a:gs pos="0">
                <a:schemeClr val="folHlink"/>
              </a:gs>
              <a:gs pos="100000">
                <a:srgbClr val="FFFF66"/>
              </a:gs>
            </a:gsLst>
            <a:lin ang="5400000" scaled="1"/>
          </a:gradFill>
          <a:ln w="63500">
            <a:solidFill>
              <a:srgbClr val="008000"/>
            </a:solidFill>
            <a:miter lim="800000"/>
            <a:headEnd/>
            <a:tailEnd/>
          </a:ln>
          <a:effectLst/>
        </p:spPr>
        <p:txBody>
          <a:bodyPr/>
          <a:lstStyle/>
          <a:p>
            <a:pPr marL="342900" indent="-342900">
              <a:lnSpc>
                <a:spcPct val="90000"/>
              </a:lnSpc>
              <a:spcBef>
                <a:spcPct val="20000"/>
              </a:spcBef>
              <a:buFontTx/>
              <a:buChar char="•"/>
            </a:pPr>
            <a:r>
              <a:rPr lang="en-US" sz="2800" b="1" i="1" u="sng">
                <a:solidFill>
                  <a:schemeClr val="bg1"/>
                </a:solidFill>
                <a:latin typeface="Tempus Sans ITC" pitchFamily="82" charset="0"/>
              </a:rPr>
              <a:t>Third Party Certification</a:t>
            </a:r>
          </a:p>
          <a:p>
            <a:pPr marL="342900" indent="-342900">
              <a:lnSpc>
                <a:spcPct val="90000"/>
              </a:lnSpc>
              <a:spcBef>
                <a:spcPct val="20000"/>
              </a:spcBef>
            </a:pPr>
            <a:endParaRPr lang="en-US" sz="2800" b="1" i="1">
              <a:solidFill>
                <a:schemeClr val="bg1"/>
              </a:solidFill>
              <a:latin typeface="Tempus Sans ITC" pitchFamily="82" charset="0"/>
            </a:endParaRPr>
          </a:p>
          <a:p>
            <a:pPr marL="342900" indent="-342900">
              <a:lnSpc>
                <a:spcPct val="90000"/>
              </a:lnSpc>
              <a:spcBef>
                <a:spcPct val="20000"/>
              </a:spcBef>
            </a:pPr>
            <a:r>
              <a:rPr lang="en-US" sz="2600" b="1">
                <a:latin typeface="Tempus Sans ITC" pitchFamily="82" charset="0"/>
              </a:rPr>
              <a:t>	</a:t>
            </a:r>
            <a:r>
              <a:rPr lang="en-US" sz="2400" b="1">
                <a:latin typeface="Tempus Sans ITC" pitchFamily="82" charset="0"/>
              </a:rPr>
              <a:t>For two basic types of clients –</a:t>
            </a:r>
          </a:p>
          <a:p>
            <a:pPr marL="342900" indent="-342900">
              <a:lnSpc>
                <a:spcPct val="90000"/>
              </a:lnSpc>
              <a:spcBef>
                <a:spcPct val="20000"/>
              </a:spcBef>
            </a:pPr>
            <a:endParaRPr lang="en-US" sz="1000" b="1">
              <a:latin typeface="Tempus Sans ITC" pitchFamily="82" charset="0"/>
            </a:endParaRPr>
          </a:p>
          <a:p>
            <a:pPr marL="742950" lvl="1" indent="-285750">
              <a:lnSpc>
                <a:spcPct val="90000"/>
              </a:lnSpc>
              <a:spcBef>
                <a:spcPct val="20000"/>
              </a:spcBef>
              <a:buFontTx/>
              <a:buChar char="–"/>
            </a:pPr>
            <a:r>
              <a:rPr lang="en-US" sz="2400" b="1">
                <a:latin typeface="Tempus Sans ITC" pitchFamily="82" charset="0"/>
              </a:rPr>
              <a:t>Individual farm or processing enterprise</a:t>
            </a:r>
          </a:p>
          <a:p>
            <a:pPr marL="742950" lvl="1" indent="-285750">
              <a:lnSpc>
                <a:spcPct val="90000"/>
              </a:lnSpc>
              <a:spcBef>
                <a:spcPct val="20000"/>
              </a:spcBef>
            </a:pPr>
            <a:endParaRPr lang="en-US" sz="1000" b="1">
              <a:latin typeface="Tempus Sans ITC" pitchFamily="82" charset="0"/>
            </a:endParaRPr>
          </a:p>
          <a:p>
            <a:pPr marL="742950" lvl="1" indent="-285750">
              <a:lnSpc>
                <a:spcPct val="90000"/>
              </a:lnSpc>
              <a:spcBef>
                <a:spcPct val="20000"/>
              </a:spcBef>
              <a:buFontTx/>
              <a:buChar char="–"/>
            </a:pPr>
            <a:r>
              <a:rPr lang="en-US" sz="2400" b="1">
                <a:latin typeface="Tempus Sans ITC" pitchFamily="82" charset="0"/>
              </a:rPr>
              <a:t>Group certification through the installation of the Internal Control System (ICS)</a:t>
            </a:r>
          </a:p>
          <a:p>
            <a:pPr marL="1143000" lvl="2" indent="-228600">
              <a:lnSpc>
                <a:spcPct val="90000"/>
              </a:lnSpc>
              <a:spcBef>
                <a:spcPct val="20000"/>
              </a:spcBef>
              <a:buFontTx/>
              <a:buChar char="•"/>
            </a:pPr>
            <a:r>
              <a:rPr lang="en-US" sz="2200" b="1">
                <a:latin typeface="Tempus Sans ITC" pitchFamily="82" charset="0"/>
              </a:rPr>
              <a:t>ICS is part of the documented quality assurance system that allows the external certification body to delegate the periodical inspection of individual group members to an identified body or unit within the certified operator</a:t>
            </a: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990600" y="165100"/>
            <a:ext cx="8153400" cy="977900"/>
            <a:chOff x="816" y="661"/>
            <a:chExt cx="4944" cy="499"/>
          </a:xfrm>
        </p:grpSpPr>
        <p:sp>
          <p:nvSpPr>
            <p:cNvPr id="100355" name="Rectangle 3"/>
            <p:cNvSpPr>
              <a:spLocks noChangeArrowheads="1"/>
            </p:cNvSpPr>
            <p:nvPr/>
          </p:nvSpPr>
          <p:spPr bwMode="auto">
            <a:xfrm>
              <a:off x="816" y="662"/>
              <a:ext cx="2122" cy="498"/>
            </a:xfrm>
            <a:prstGeom prst="rect">
              <a:avLst/>
            </a:prstGeom>
            <a:solidFill>
              <a:srgbClr val="99CC00"/>
            </a:solidFill>
            <a:ln w="9525">
              <a:solidFill>
                <a:srgbClr val="99CC00"/>
              </a:solidFill>
              <a:miter lim="800000"/>
              <a:headEnd/>
              <a:tailEnd/>
            </a:ln>
            <a:effectLst/>
          </p:spPr>
          <p:txBody>
            <a:bodyPr wrap="none" anchor="ctr"/>
            <a:lstStyle/>
            <a:p>
              <a:endParaRPr lang="en-US"/>
            </a:p>
          </p:txBody>
        </p:sp>
        <p:sp>
          <p:nvSpPr>
            <p:cNvPr id="100356" name="Rectangle 4"/>
            <p:cNvSpPr>
              <a:spLocks noChangeArrowheads="1"/>
            </p:cNvSpPr>
            <p:nvPr/>
          </p:nvSpPr>
          <p:spPr bwMode="auto">
            <a:xfrm>
              <a:off x="2592" y="662"/>
              <a:ext cx="1429"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100357" name="Rectangle 5"/>
            <p:cNvSpPr>
              <a:spLocks noChangeArrowheads="1"/>
            </p:cNvSpPr>
            <p:nvPr/>
          </p:nvSpPr>
          <p:spPr bwMode="auto">
            <a:xfrm>
              <a:off x="4021" y="662"/>
              <a:ext cx="1739" cy="498"/>
            </a:xfrm>
            <a:prstGeom prst="rect">
              <a:avLst/>
            </a:prstGeom>
            <a:solidFill>
              <a:srgbClr val="3333CC"/>
            </a:solidFill>
            <a:ln w="9525">
              <a:solidFill>
                <a:srgbClr val="3333CC"/>
              </a:solidFill>
              <a:miter lim="800000"/>
              <a:headEnd/>
              <a:tailEnd/>
            </a:ln>
            <a:effectLst/>
          </p:spPr>
          <p:txBody>
            <a:bodyPr wrap="none" anchor="ctr"/>
            <a:lstStyle/>
            <a:p>
              <a:endParaRPr lang="en-US"/>
            </a:p>
          </p:txBody>
        </p:sp>
        <p:sp>
          <p:nvSpPr>
            <p:cNvPr id="100358" name="Rectangle 6"/>
            <p:cNvSpPr>
              <a:spLocks noChangeArrowheads="1"/>
            </p:cNvSpPr>
            <p:nvPr/>
          </p:nvSpPr>
          <p:spPr bwMode="auto">
            <a:xfrm>
              <a:off x="4184" y="662"/>
              <a:ext cx="381" cy="498"/>
            </a:xfrm>
            <a:prstGeom prst="rect">
              <a:avLst/>
            </a:prstGeom>
            <a:solidFill>
              <a:srgbClr val="7575DD"/>
            </a:solidFill>
            <a:ln w="9525">
              <a:solidFill>
                <a:srgbClr val="7575DD"/>
              </a:solidFill>
              <a:miter lim="800000"/>
              <a:headEnd/>
              <a:tailEnd/>
            </a:ln>
            <a:effectLst/>
          </p:spPr>
          <p:txBody>
            <a:bodyPr wrap="none" anchor="ctr"/>
            <a:lstStyle/>
            <a:p>
              <a:endParaRPr lang="en-US"/>
            </a:p>
          </p:txBody>
        </p:sp>
        <p:sp>
          <p:nvSpPr>
            <p:cNvPr id="100359" name="Rectangle 7"/>
            <p:cNvSpPr>
              <a:spLocks noChangeArrowheads="1"/>
            </p:cNvSpPr>
            <p:nvPr/>
          </p:nvSpPr>
          <p:spPr bwMode="auto">
            <a:xfrm>
              <a:off x="2352" y="662"/>
              <a:ext cx="240" cy="498"/>
            </a:xfrm>
            <a:prstGeom prst="rect">
              <a:avLst/>
            </a:prstGeom>
            <a:solidFill>
              <a:srgbClr val="FF8029"/>
            </a:solidFill>
            <a:ln w="9525">
              <a:solidFill>
                <a:srgbClr val="FF8029"/>
              </a:solidFill>
              <a:miter lim="800000"/>
              <a:headEnd/>
              <a:tailEnd/>
            </a:ln>
            <a:effectLst/>
          </p:spPr>
          <p:txBody>
            <a:bodyPr wrap="none" anchor="ctr"/>
            <a:lstStyle/>
            <a:p>
              <a:endParaRPr lang="en-US"/>
            </a:p>
          </p:txBody>
        </p:sp>
        <p:sp>
          <p:nvSpPr>
            <p:cNvPr id="100360" name="Rectangle 8"/>
            <p:cNvSpPr>
              <a:spLocks noChangeArrowheads="1"/>
            </p:cNvSpPr>
            <p:nvPr/>
          </p:nvSpPr>
          <p:spPr bwMode="auto">
            <a:xfrm>
              <a:off x="2256" y="662"/>
              <a:ext cx="96"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100361" name="Rectangle 9"/>
            <p:cNvSpPr>
              <a:spLocks noChangeArrowheads="1"/>
            </p:cNvSpPr>
            <p:nvPr/>
          </p:nvSpPr>
          <p:spPr bwMode="auto">
            <a:xfrm>
              <a:off x="1963" y="662"/>
              <a:ext cx="144" cy="498"/>
            </a:xfrm>
            <a:prstGeom prst="rect">
              <a:avLst/>
            </a:prstGeom>
            <a:solidFill>
              <a:srgbClr val="A5E000"/>
            </a:solidFill>
            <a:ln w="9525">
              <a:solidFill>
                <a:srgbClr val="A5E000"/>
              </a:solidFill>
              <a:miter lim="800000"/>
              <a:headEnd/>
              <a:tailEnd/>
            </a:ln>
            <a:effectLst/>
          </p:spPr>
          <p:txBody>
            <a:bodyPr wrap="none" anchor="ctr"/>
            <a:lstStyle/>
            <a:p>
              <a:endParaRPr lang="en-US"/>
            </a:p>
          </p:txBody>
        </p:sp>
        <p:sp>
          <p:nvSpPr>
            <p:cNvPr id="100362" name="Text Box 10"/>
            <p:cNvSpPr txBox="1">
              <a:spLocks noChangeArrowheads="1"/>
            </p:cNvSpPr>
            <p:nvPr/>
          </p:nvSpPr>
          <p:spPr bwMode="auto">
            <a:xfrm>
              <a:off x="1009" y="715"/>
              <a:ext cx="3455" cy="234"/>
            </a:xfrm>
            <a:prstGeom prst="rect">
              <a:avLst/>
            </a:prstGeom>
            <a:noFill/>
            <a:ln w="9525">
              <a:noFill/>
              <a:miter lim="800000"/>
              <a:headEnd/>
              <a:tailEnd/>
            </a:ln>
            <a:effectLst/>
          </p:spPr>
          <p:txBody>
            <a:bodyPr>
              <a:spAutoFit/>
            </a:bodyPr>
            <a:lstStyle/>
            <a:p>
              <a:endParaRPr lang="en-GB" sz="2400" b="1">
                <a:solidFill>
                  <a:schemeClr val="bg1"/>
                </a:solidFill>
                <a:latin typeface="Tahoma" pitchFamily="34" charset="0"/>
                <a:cs typeface="Times New Roman" pitchFamily="18" charset="0"/>
              </a:endParaRPr>
            </a:p>
          </p:txBody>
        </p:sp>
        <p:sp>
          <p:nvSpPr>
            <p:cNvPr id="100363" name="Rectangle 11"/>
            <p:cNvSpPr>
              <a:spLocks noChangeArrowheads="1"/>
            </p:cNvSpPr>
            <p:nvPr/>
          </p:nvSpPr>
          <p:spPr bwMode="auto">
            <a:xfrm>
              <a:off x="4653" y="661"/>
              <a:ext cx="47" cy="498"/>
            </a:xfrm>
            <a:prstGeom prst="rect">
              <a:avLst/>
            </a:prstGeom>
            <a:solidFill>
              <a:srgbClr val="7477DE"/>
            </a:solidFill>
            <a:ln w="9525">
              <a:solidFill>
                <a:srgbClr val="7477DE"/>
              </a:solidFill>
              <a:miter lim="800000"/>
              <a:headEnd/>
              <a:tailEnd/>
            </a:ln>
            <a:effectLst/>
          </p:spPr>
          <p:txBody>
            <a:bodyPr wrap="none" anchor="ctr"/>
            <a:lstStyle/>
            <a:p>
              <a:endParaRPr lang="en-US"/>
            </a:p>
          </p:txBody>
        </p:sp>
      </p:grpSp>
      <p:sp>
        <p:nvSpPr>
          <p:cNvPr id="100364" name="Rectangle 12"/>
          <p:cNvSpPr>
            <a:spLocks noChangeArrowheads="1"/>
          </p:cNvSpPr>
          <p:nvPr/>
        </p:nvSpPr>
        <p:spPr bwMode="auto">
          <a:xfrm>
            <a:off x="990600" y="381000"/>
            <a:ext cx="7772400" cy="609600"/>
          </a:xfrm>
          <a:prstGeom prst="rect">
            <a:avLst/>
          </a:prstGeom>
          <a:noFill/>
          <a:ln w="9525">
            <a:noFill/>
            <a:miter lim="800000"/>
            <a:headEnd/>
            <a:tailEnd/>
          </a:ln>
          <a:effectLst>
            <a:prstShdw prst="shdw13" dist="53882" dir="13500000">
              <a:schemeClr val="bg2"/>
            </a:prstShdw>
          </a:effectLst>
        </p:spPr>
        <p:txBody>
          <a:bodyPr anchor="ctr"/>
          <a:lstStyle/>
          <a:p>
            <a:pPr marL="342900" indent="-342900">
              <a:lnSpc>
                <a:spcPct val="90000"/>
              </a:lnSpc>
              <a:spcBef>
                <a:spcPct val="20000"/>
              </a:spcBef>
            </a:pPr>
            <a:r>
              <a:rPr lang="en-US" sz="3600" b="1" dirty="0" smtClean="0">
                <a:solidFill>
                  <a:schemeClr val="bg1"/>
                </a:solidFill>
                <a:latin typeface="Tempus Sans ITC" pitchFamily="82" charset="0"/>
              </a:rPr>
              <a:t>Certification Requirement/Processes</a:t>
            </a:r>
            <a:endParaRPr lang="en-US" sz="3600" b="1" dirty="0">
              <a:solidFill>
                <a:schemeClr val="bg1"/>
              </a:solidFill>
              <a:latin typeface="Tempus Sans ITC" pitchFamily="82" charset="0"/>
            </a:endParaRPr>
          </a:p>
        </p:txBody>
      </p:sp>
      <p:sp>
        <p:nvSpPr>
          <p:cNvPr id="100366" name="Rectangle 14"/>
          <p:cNvSpPr>
            <a:spLocks noChangeArrowheads="1"/>
          </p:cNvSpPr>
          <p:nvPr/>
        </p:nvSpPr>
        <p:spPr bwMode="auto">
          <a:xfrm>
            <a:off x="533400" y="1828800"/>
            <a:ext cx="8229600" cy="4419600"/>
          </a:xfrm>
          <a:prstGeom prst="rect">
            <a:avLst/>
          </a:prstGeom>
          <a:gradFill rotWithShape="0">
            <a:gsLst>
              <a:gs pos="0">
                <a:schemeClr val="folHlink"/>
              </a:gs>
              <a:gs pos="100000">
                <a:srgbClr val="FFFF66"/>
              </a:gs>
            </a:gsLst>
            <a:lin ang="5400000" scaled="1"/>
          </a:gradFill>
          <a:ln w="63500">
            <a:solidFill>
              <a:srgbClr val="008000"/>
            </a:solidFill>
            <a:miter lim="800000"/>
            <a:headEnd/>
            <a:tailEnd/>
          </a:ln>
          <a:effectLst/>
        </p:spPr>
        <p:txBody>
          <a:bodyPr/>
          <a:lstStyle/>
          <a:p>
            <a:pPr marL="342900" indent="-342900">
              <a:lnSpc>
                <a:spcPct val="90000"/>
              </a:lnSpc>
              <a:spcBef>
                <a:spcPct val="20000"/>
              </a:spcBef>
            </a:pPr>
            <a:endParaRPr lang="en-US" sz="1600" b="1" dirty="0">
              <a:solidFill>
                <a:schemeClr val="bg1"/>
              </a:solidFill>
              <a:latin typeface="Tempus Sans ITC" pitchFamily="82" charset="0"/>
            </a:endParaRPr>
          </a:p>
          <a:p>
            <a:pPr marL="342900" indent="-342900">
              <a:lnSpc>
                <a:spcPct val="90000"/>
              </a:lnSpc>
              <a:spcBef>
                <a:spcPct val="20000"/>
              </a:spcBef>
              <a:buFontTx/>
              <a:buChar char="•"/>
            </a:pPr>
            <a:r>
              <a:rPr lang="en-US" sz="2600" b="1" dirty="0">
                <a:latin typeface="Tempus Sans ITC" pitchFamily="82" charset="0"/>
              </a:rPr>
              <a:t>Study the organic standards</a:t>
            </a:r>
          </a:p>
          <a:p>
            <a:pPr marL="342900" indent="-342900">
              <a:lnSpc>
                <a:spcPct val="90000"/>
              </a:lnSpc>
              <a:spcBef>
                <a:spcPct val="20000"/>
              </a:spcBef>
              <a:buFontTx/>
              <a:buChar char="•"/>
            </a:pPr>
            <a:r>
              <a:rPr lang="en-US" sz="2600" b="1" dirty="0">
                <a:latin typeface="Tempus Sans ITC" pitchFamily="82" charset="0"/>
              </a:rPr>
              <a:t>Compliance to the standards</a:t>
            </a:r>
          </a:p>
          <a:p>
            <a:pPr marL="342900" indent="-342900">
              <a:lnSpc>
                <a:spcPct val="90000"/>
              </a:lnSpc>
              <a:spcBef>
                <a:spcPct val="20000"/>
              </a:spcBef>
              <a:buFontTx/>
              <a:buChar char="•"/>
            </a:pPr>
            <a:r>
              <a:rPr lang="en-US" sz="2600" b="1" dirty="0">
                <a:latin typeface="Tempus Sans ITC" pitchFamily="82" charset="0"/>
              </a:rPr>
              <a:t>Documentation and record keeping (day to day farming and marketing records and other activities)</a:t>
            </a:r>
          </a:p>
          <a:p>
            <a:pPr marL="342900" indent="-342900">
              <a:lnSpc>
                <a:spcPct val="90000"/>
              </a:lnSpc>
              <a:spcBef>
                <a:spcPct val="20000"/>
              </a:spcBef>
              <a:buFontTx/>
              <a:buChar char="•"/>
            </a:pPr>
            <a:r>
              <a:rPr lang="en-US" sz="2600" b="1" dirty="0">
                <a:latin typeface="Tempus Sans ITC" pitchFamily="82" charset="0"/>
              </a:rPr>
              <a:t>Planning –written annual production plan</a:t>
            </a:r>
          </a:p>
          <a:p>
            <a:pPr marL="342900" indent="-342900">
              <a:lnSpc>
                <a:spcPct val="90000"/>
              </a:lnSpc>
              <a:spcBef>
                <a:spcPct val="20000"/>
              </a:spcBef>
              <a:buFontTx/>
              <a:buChar char="•"/>
            </a:pPr>
            <a:r>
              <a:rPr lang="en-US" sz="2600" b="1" dirty="0">
                <a:latin typeface="Tempus Sans ITC" pitchFamily="82" charset="0"/>
              </a:rPr>
              <a:t>Application</a:t>
            </a:r>
          </a:p>
          <a:p>
            <a:pPr marL="342900" indent="-342900">
              <a:lnSpc>
                <a:spcPct val="90000"/>
              </a:lnSpc>
              <a:spcBef>
                <a:spcPct val="20000"/>
              </a:spcBef>
              <a:buFontTx/>
              <a:buChar char="•"/>
            </a:pPr>
            <a:r>
              <a:rPr lang="en-US" sz="2600" b="1" dirty="0">
                <a:latin typeface="Tempus Sans ITC" pitchFamily="82" charset="0"/>
              </a:rPr>
              <a:t>Inspection</a:t>
            </a:r>
          </a:p>
          <a:p>
            <a:pPr marL="342900" indent="-342900">
              <a:lnSpc>
                <a:spcPct val="90000"/>
              </a:lnSpc>
              <a:spcBef>
                <a:spcPct val="20000"/>
              </a:spcBef>
              <a:buFontTx/>
              <a:buChar char="•"/>
            </a:pPr>
            <a:r>
              <a:rPr lang="en-US" sz="2600" b="1" dirty="0">
                <a:latin typeface="Tempus Sans ITC" pitchFamily="82" charset="0"/>
              </a:rPr>
              <a:t>Fees (need for costing and scale for cost recovery)</a:t>
            </a:r>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1676400" y="1477963"/>
            <a:ext cx="6045200" cy="655637"/>
            <a:chOff x="560" y="96"/>
            <a:chExt cx="4144" cy="413"/>
          </a:xfrm>
        </p:grpSpPr>
        <p:sp>
          <p:nvSpPr>
            <p:cNvPr id="102403" name="Text Box 3"/>
            <p:cNvSpPr txBox="1">
              <a:spLocks noChangeArrowheads="1"/>
            </p:cNvSpPr>
            <p:nvPr/>
          </p:nvSpPr>
          <p:spPr bwMode="auto">
            <a:xfrm>
              <a:off x="576" y="96"/>
              <a:ext cx="4128" cy="365"/>
            </a:xfrm>
            <a:prstGeom prst="rect">
              <a:avLst/>
            </a:prstGeom>
            <a:noFill/>
            <a:ln w="9525">
              <a:noFill/>
              <a:miter lim="800000"/>
              <a:headEnd/>
              <a:tailEnd/>
            </a:ln>
            <a:effectLst/>
          </p:spPr>
          <p:txBody>
            <a:bodyPr>
              <a:spAutoFit/>
            </a:bodyPr>
            <a:lstStyle/>
            <a:p>
              <a:pPr algn="ctr">
                <a:spcBef>
                  <a:spcPct val="50000"/>
                </a:spcBef>
              </a:pPr>
              <a:endParaRPr lang="en-US" sz="3200" b="1" dirty="0">
                <a:solidFill>
                  <a:schemeClr val="bg1"/>
                </a:solidFill>
                <a:latin typeface="Tempus Sans ITC" pitchFamily="82" charset="0"/>
              </a:endParaRPr>
            </a:p>
          </p:txBody>
        </p:sp>
        <p:sp>
          <p:nvSpPr>
            <p:cNvPr id="102404" name="Text Box 4"/>
            <p:cNvSpPr txBox="1">
              <a:spLocks noChangeArrowheads="1"/>
            </p:cNvSpPr>
            <p:nvPr/>
          </p:nvSpPr>
          <p:spPr bwMode="auto">
            <a:xfrm>
              <a:off x="560" y="105"/>
              <a:ext cx="4128" cy="404"/>
            </a:xfrm>
            <a:prstGeom prst="rect">
              <a:avLst/>
            </a:prstGeom>
            <a:noFill/>
            <a:ln w="9525">
              <a:noFill/>
              <a:miter lim="800000"/>
              <a:headEnd/>
              <a:tailEnd/>
            </a:ln>
            <a:effectLst/>
          </p:spPr>
          <p:txBody>
            <a:bodyPr>
              <a:spAutoFit/>
            </a:bodyPr>
            <a:lstStyle/>
            <a:p>
              <a:pPr algn="ctr">
                <a:spcBef>
                  <a:spcPct val="50000"/>
                </a:spcBef>
              </a:pPr>
              <a:endParaRPr lang="en-GB" sz="3600" b="1">
                <a:solidFill>
                  <a:srgbClr val="663300"/>
                </a:solidFill>
                <a:latin typeface="Tempus Sans ITC" pitchFamily="82" charset="0"/>
              </a:endParaRPr>
            </a:p>
          </p:txBody>
        </p:sp>
      </p:grpSp>
      <p:sp>
        <p:nvSpPr>
          <p:cNvPr id="102405" name="Text Box 5"/>
          <p:cNvSpPr txBox="1">
            <a:spLocks noChangeArrowheads="1"/>
          </p:cNvSpPr>
          <p:nvPr/>
        </p:nvSpPr>
        <p:spPr bwMode="auto">
          <a:xfrm>
            <a:off x="838200" y="2171700"/>
            <a:ext cx="1597025" cy="495300"/>
          </a:xfrm>
          <a:prstGeom prst="rect">
            <a:avLst/>
          </a:prstGeom>
          <a:solidFill>
            <a:schemeClr val="tx2">
              <a:lumMod val="60000"/>
              <a:lumOff val="40000"/>
            </a:schemeClr>
          </a:solidFill>
          <a:ln w="38100">
            <a:solidFill>
              <a:schemeClr val="accent2"/>
            </a:solidFill>
            <a:miter lim="800000"/>
            <a:headEnd/>
            <a:tailEnd/>
          </a:ln>
          <a:effectLst/>
        </p:spPr>
        <p:txBody>
          <a:bodyPr>
            <a:spAutoFit/>
          </a:bodyPr>
          <a:lstStyle/>
          <a:p>
            <a:pPr algn="ctr">
              <a:spcBef>
                <a:spcPct val="50000"/>
              </a:spcBef>
            </a:pPr>
            <a:r>
              <a:rPr lang="en-US" sz="2400" b="1" dirty="0">
                <a:latin typeface="Trebuchet MS" pitchFamily="34" charset="0"/>
              </a:rPr>
              <a:t>Farmer</a:t>
            </a:r>
            <a:endParaRPr lang="en-AU" sz="2400" b="1" dirty="0">
              <a:latin typeface="Trebuchet MS" pitchFamily="34" charset="0"/>
            </a:endParaRPr>
          </a:p>
        </p:txBody>
      </p:sp>
      <p:sp>
        <p:nvSpPr>
          <p:cNvPr id="102406" name="Text Box 6"/>
          <p:cNvSpPr txBox="1">
            <a:spLocks noChangeArrowheads="1"/>
          </p:cNvSpPr>
          <p:nvPr/>
        </p:nvSpPr>
        <p:spPr bwMode="auto">
          <a:xfrm>
            <a:off x="3127375" y="2209800"/>
            <a:ext cx="1825625" cy="495300"/>
          </a:xfrm>
          <a:prstGeom prst="rect">
            <a:avLst/>
          </a:prstGeom>
          <a:solidFill>
            <a:schemeClr val="tx2">
              <a:lumMod val="60000"/>
              <a:lumOff val="40000"/>
            </a:schemeClr>
          </a:solidFill>
          <a:ln w="38100">
            <a:solidFill>
              <a:schemeClr val="accent2"/>
            </a:solidFill>
            <a:miter lim="800000"/>
            <a:headEnd/>
            <a:tailEnd/>
          </a:ln>
          <a:effectLst/>
        </p:spPr>
        <p:txBody>
          <a:bodyPr>
            <a:spAutoFit/>
          </a:bodyPr>
          <a:lstStyle/>
          <a:p>
            <a:pPr algn="ctr">
              <a:spcBef>
                <a:spcPct val="50000"/>
              </a:spcBef>
            </a:pPr>
            <a:r>
              <a:rPr lang="en-US" sz="2400" b="1">
                <a:latin typeface="Trebuchet MS" pitchFamily="34" charset="0"/>
              </a:rPr>
              <a:t>Processor</a:t>
            </a:r>
            <a:endParaRPr lang="en-AU" sz="2400" b="1">
              <a:latin typeface="Trebuchet MS" pitchFamily="34" charset="0"/>
            </a:endParaRPr>
          </a:p>
        </p:txBody>
      </p:sp>
      <p:sp>
        <p:nvSpPr>
          <p:cNvPr id="102407" name="Text Box 7"/>
          <p:cNvSpPr txBox="1">
            <a:spLocks noChangeArrowheads="1"/>
          </p:cNvSpPr>
          <p:nvPr/>
        </p:nvSpPr>
        <p:spPr bwMode="auto">
          <a:xfrm>
            <a:off x="2346325" y="3924300"/>
            <a:ext cx="1539875" cy="495300"/>
          </a:xfrm>
          <a:prstGeom prst="rect">
            <a:avLst/>
          </a:prstGeom>
          <a:solidFill>
            <a:schemeClr val="tx2">
              <a:lumMod val="60000"/>
              <a:lumOff val="40000"/>
            </a:schemeClr>
          </a:solidFill>
          <a:ln w="38100">
            <a:solidFill>
              <a:schemeClr val="accent2"/>
            </a:solidFill>
            <a:miter lim="800000"/>
            <a:headEnd/>
            <a:tailEnd/>
          </a:ln>
          <a:effectLst/>
        </p:spPr>
        <p:txBody>
          <a:bodyPr>
            <a:spAutoFit/>
          </a:bodyPr>
          <a:lstStyle/>
          <a:p>
            <a:pPr algn="ctr">
              <a:spcBef>
                <a:spcPct val="50000"/>
              </a:spcBef>
            </a:pPr>
            <a:r>
              <a:rPr lang="en-US" sz="2400" b="1" dirty="0">
                <a:latin typeface="Trebuchet MS" pitchFamily="34" charset="0"/>
              </a:rPr>
              <a:t>Trader</a:t>
            </a:r>
            <a:endParaRPr lang="en-AU" sz="2400" b="1" dirty="0">
              <a:latin typeface="Trebuchet MS" pitchFamily="34" charset="0"/>
            </a:endParaRPr>
          </a:p>
        </p:txBody>
      </p:sp>
      <p:sp>
        <p:nvSpPr>
          <p:cNvPr id="102408" name="Text Box 8"/>
          <p:cNvSpPr txBox="1">
            <a:spLocks noChangeArrowheads="1"/>
          </p:cNvSpPr>
          <p:nvPr/>
        </p:nvSpPr>
        <p:spPr bwMode="auto">
          <a:xfrm>
            <a:off x="5765800" y="2201863"/>
            <a:ext cx="1930400" cy="465137"/>
          </a:xfrm>
          <a:prstGeom prst="rect">
            <a:avLst/>
          </a:prstGeom>
          <a:noFill/>
          <a:ln w="38100">
            <a:solidFill>
              <a:schemeClr val="accent2"/>
            </a:solidFill>
            <a:miter lim="800000"/>
            <a:headEnd/>
            <a:tailEnd/>
          </a:ln>
          <a:effectLst/>
        </p:spPr>
        <p:txBody>
          <a:bodyPr>
            <a:spAutoFit/>
          </a:bodyPr>
          <a:lstStyle/>
          <a:p>
            <a:pPr algn="ctr">
              <a:spcBef>
                <a:spcPct val="50000"/>
              </a:spcBef>
            </a:pPr>
            <a:r>
              <a:rPr lang="en-US" sz="2200" b="1">
                <a:solidFill>
                  <a:schemeClr val="bg1"/>
                </a:solidFill>
                <a:latin typeface="Trebuchet MS" pitchFamily="34" charset="0"/>
              </a:rPr>
              <a:t>Transporter</a:t>
            </a:r>
            <a:endParaRPr lang="en-AU" sz="2200" b="1">
              <a:solidFill>
                <a:schemeClr val="bg1"/>
              </a:solidFill>
              <a:latin typeface="Trebuchet MS" pitchFamily="34" charset="0"/>
            </a:endParaRPr>
          </a:p>
        </p:txBody>
      </p:sp>
      <p:sp>
        <p:nvSpPr>
          <p:cNvPr id="102409" name="Text Box 9"/>
          <p:cNvSpPr txBox="1">
            <a:spLocks noChangeArrowheads="1"/>
          </p:cNvSpPr>
          <p:nvPr/>
        </p:nvSpPr>
        <p:spPr bwMode="auto">
          <a:xfrm>
            <a:off x="6934200" y="3924300"/>
            <a:ext cx="1597025" cy="495300"/>
          </a:xfrm>
          <a:prstGeom prst="rect">
            <a:avLst/>
          </a:prstGeom>
          <a:solidFill>
            <a:schemeClr val="tx2">
              <a:lumMod val="60000"/>
              <a:lumOff val="40000"/>
            </a:schemeClr>
          </a:solidFill>
          <a:ln w="38100">
            <a:solidFill>
              <a:schemeClr val="accent2"/>
            </a:solidFill>
            <a:miter lim="800000"/>
            <a:headEnd/>
            <a:tailEnd/>
          </a:ln>
          <a:effectLst/>
        </p:spPr>
        <p:txBody>
          <a:bodyPr>
            <a:spAutoFit/>
          </a:bodyPr>
          <a:lstStyle/>
          <a:p>
            <a:pPr algn="ctr">
              <a:spcBef>
                <a:spcPct val="50000"/>
              </a:spcBef>
            </a:pPr>
            <a:r>
              <a:rPr lang="en-US" sz="2400" b="1" dirty="0">
                <a:latin typeface="Trebuchet MS" pitchFamily="34" charset="0"/>
              </a:rPr>
              <a:t>Exporter</a:t>
            </a:r>
            <a:endParaRPr lang="en-AU" sz="2400" b="1" dirty="0">
              <a:latin typeface="Trebuchet MS" pitchFamily="34" charset="0"/>
            </a:endParaRPr>
          </a:p>
        </p:txBody>
      </p:sp>
      <p:sp>
        <p:nvSpPr>
          <p:cNvPr id="102410" name="Text Box 10"/>
          <p:cNvSpPr txBox="1">
            <a:spLocks noChangeArrowheads="1"/>
          </p:cNvSpPr>
          <p:nvPr/>
        </p:nvSpPr>
        <p:spPr bwMode="auto">
          <a:xfrm>
            <a:off x="4479925" y="3886200"/>
            <a:ext cx="1844675" cy="831850"/>
          </a:xfrm>
          <a:prstGeom prst="rect">
            <a:avLst/>
          </a:prstGeom>
          <a:noFill/>
          <a:ln w="38100">
            <a:solidFill>
              <a:schemeClr val="accent2"/>
            </a:solidFill>
            <a:miter lim="800000"/>
            <a:headEnd/>
            <a:tailEnd/>
          </a:ln>
          <a:effectLst/>
        </p:spPr>
        <p:txBody>
          <a:bodyPr>
            <a:spAutoFit/>
          </a:bodyPr>
          <a:lstStyle/>
          <a:p>
            <a:pPr algn="ctr">
              <a:spcBef>
                <a:spcPct val="50000"/>
              </a:spcBef>
            </a:pPr>
            <a:r>
              <a:rPr lang="en-US" sz="2300" b="1">
                <a:solidFill>
                  <a:schemeClr val="bg1"/>
                </a:solidFill>
                <a:latin typeface="Trebuchet MS" pitchFamily="34" charset="0"/>
              </a:rPr>
              <a:t>Shipping transporter</a:t>
            </a:r>
            <a:endParaRPr lang="en-AU" sz="2300" b="1">
              <a:solidFill>
                <a:schemeClr val="bg1"/>
              </a:solidFill>
              <a:latin typeface="Trebuchet MS" pitchFamily="34" charset="0"/>
            </a:endParaRPr>
          </a:p>
        </p:txBody>
      </p:sp>
      <p:sp>
        <p:nvSpPr>
          <p:cNvPr id="102411" name="Text Box 11"/>
          <p:cNvSpPr txBox="1">
            <a:spLocks noChangeArrowheads="1"/>
          </p:cNvSpPr>
          <p:nvPr/>
        </p:nvSpPr>
        <p:spPr bwMode="auto">
          <a:xfrm>
            <a:off x="2362200" y="5448300"/>
            <a:ext cx="1482725" cy="495300"/>
          </a:xfrm>
          <a:prstGeom prst="rect">
            <a:avLst/>
          </a:prstGeom>
          <a:solidFill>
            <a:schemeClr val="tx2">
              <a:lumMod val="60000"/>
              <a:lumOff val="40000"/>
            </a:schemeClr>
          </a:solidFill>
          <a:ln w="38100">
            <a:solidFill>
              <a:schemeClr val="accent2"/>
            </a:solidFill>
            <a:miter lim="800000"/>
            <a:headEnd/>
            <a:tailEnd/>
          </a:ln>
          <a:effectLst/>
        </p:spPr>
        <p:txBody>
          <a:bodyPr>
            <a:spAutoFit/>
          </a:bodyPr>
          <a:lstStyle/>
          <a:p>
            <a:pPr algn="ctr">
              <a:spcBef>
                <a:spcPct val="50000"/>
              </a:spcBef>
            </a:pPr>
            <a:r>
              <a:rPr lang="en-US" sz="2400" b="1" dirty="0">
                <a:latin typeface="Trebuchet MS" pitchFamily="34" charset="0"/>
              </a:rPr>
              <a:t>Retailer</a:t>
            </a:r>
            <a:endParaRPr lang="en-AU" sz="2400" b="1" dirty="0">
              <a:latin typeface="Trebuchet MS" pitchFamily="34" charset="0"/>
            </a:endParaRPr>
          </a:p>
        </p:txBody>
      </p:sp>
      <p:sp>
        <p:nvSpPr>
          <p:cNvPr id="102412" name="Text Box 12"/>
          <p:cNvSpPr txBox="1">
            <a:spLocks noChangeArrowheads="1"/>
          </p:cNvSpPr>
          <p:nvPr/>
        </p:nvSpPr>
        <p:spPr bwMode="auto">
          <a:xfrm>
            <a:off x="4419600" y="5448300"/>
            <a:ext cx="2079625" cy="495300"/>
          </a:xfrm>
          <a:prstGeom prst="rect">
            <a:avLst/>
          </a:prstGeom>
          <a:noFill/>
          <a:ln w="38100">
            <a:solidFill>
              <a:schemeClr val="accent2"/>
            </a:solidFill>
            <a:miter lim="800000"/>
            <a:headEnd/>
            <a:tailEnd/>
          </a:ln>
          <a:effectLst/>
        </p:spPr>
        <p:txBody>
          <a:bodyPr>
            <a:spAutoFit/>
          </a:bodyPr>
          <a:lstStyle/>
          <a:p>
            <a:pPr algn="ctr">
              <a:spcBef>
                <a:spcPct val="50000"/>
              </a:spcBef>
            </a:pPr>
            <a:r>
              <a:rPr lang="en-US" sz="2400" b="1">
                <a:solidFill>
                  <a:schemeClr val="bg1"/>
                </a:solidFill>
                <a:latin typeface="Trebuchet MS" pitchFamily="34" charset="0"/>
              </a:rPr>
              <a:t>Consumer</a:t>
            </a:r>
            <a:endParaRPr lang="en-AU" sz="2400" b="1">
              <a:solidFill>
                <a:schemeClr val="bg1"/>
              </a:solidFill>
              <a:latin typeface="Trebuchet MS" pitchFamily="34" charset="0"/>
            </a:endParaRPr>
          </a:p>
        </p:txBody>
      </p:sp>
      <p:sp>
        <p:nvSpPr>
          <p:cNvPr id="102413" name="AutoShape 13"/>
          <p:cNvSpPr>
            <a:spLocks noChangeArrowheads="1"/>
          </p:cNvSpPr>
          <p:nvPr/>
        </p:nvSpPr>
        <p:spPr bwMode="auto">
          <a:xfrm>
            <a:off x="2667000" y="2362200"/>
            <a:ext cx="341313" cy="158750"/>
          </a:xfrm>
          <a:prstGeom prst="rightArrow">
            <a:avLst>
              <a:gd name="adj1" fmla="val 50000"/>
              <a:gd name="adj2" fmla="val 53750"/>
            </a:avLst>
          </a:prstGeom>
          <a:solidFill>
            <a:srgbClr val="FF0000"/>
          </a:solidFill>
          <a:ln w="9525">
            <a:solidFill>
              <a:srgbClr val="FF0000"/>
            </a:solidFill>
            <a:miter lim="800000"/>
            <a:headEnd/>
            <a:tailEnd/>
          </a:ln>
          <a:effectLst/>
        </p:spPr>
        <p:txBody>
          <a:bodyPr wrap="none" anchor="ctr"/>
          <a:lstStyle/>
          <a:p>
            <a:endParaRPr lang="en-US"/>
          </a:p>
        </p:txBody>
      </p:sp>
      <p:sp>
        <p:nvSpPr>
          <p:cNvPr id="102414" name="AutoShape 14"/>
          <p:cNvSpPr>
            <a:spLocks noChangeArrowheads="1"/>
          </p:cNvSpPr>
          <p:nvPr/>
        </p:nvSpPr>
        <p:spPr bwMode="auto">
          <a:xfrm>
            <a:off x="5105400" y="2355850"/>
            <a:ext cx="342900" cy="158750"/>
          </a:xfrm>
          <a:prstGeom prst="rightArrow">
            <a:avLst>
              <a:gd name="adj1" fmla="val 50000"/>
              <a:gd name="adj2" fmla="val 54000"/>
            </a:avLst>
          </a:prstGeom>
          <a:solidFill>
            <a:srgbClr val="FF0000"/>
          </a:solidFill>
          <a:ln w="9525">
            <a:solidFill>
              <a:srgbClr val="FF0000"/>
            </a:solidFill>
            <a:miter lim="800000"/>
            <a:headEnd/>
            <a:tailEnd/>
          </a:ln>
          <a:effectLst/>
        </p:spPr>
        <p:txBody>
          <a:bodyPr wrap="none" anchor="ctr"/>
          <a:lstStyle/>
          <a:p>
            <a:endParaRPr lang="en-US"/>
          </a:p>
        </p:txBody>
      </p:sp>
      <p:sp>
        <p:nvSpPr>
          <p:cNvPr id="102415" name="AutoShape 15"/>
          <p:cNvSpPr>
            <a:spLocks noChangeArrowheads="1"/>
          </p:cNvSpPr>
          <p:nvPr/>
        </p:nvSpPr>
        <p:spPr bwMode="auto">
          <a:xfrm rot="5400000">
            <a:off x="7084219" y="3378994"/>
            <a:ext cx="814387" cy="200025"/>
          </a:xfrm>
          <a:prstGeom prst="rightArrow">
            <a:avLst>
              <a:gd name="adj1" fmla="val 50000"/>
              <a:gd name="adj2" fmla="val 101786"/>
            </a:avLst>
          </a:prstGeom>
          <a:solidFill>
            <a:srgbClr val="FF0000"/>
          </a:solidFill>
          <a:ln w="9525">
            <a:solidFill>
              <a:srgbClr val="FF0000"/>
            </a:solidFill>
            <a:miter lim="800000"/>
            <a:headEnd/>
            <a:tailEnd/>
          </a:ln>
          <a:effectLst/>
        </p:spPr>
        <p:txBody>
          <a:bodyPr wrap="none" anchor="ctr"/>
          <a:lstStyle/>
          <a:p>
            <a:endParaRPr lang="en-US"/>
          </a:p>
        </p:txBody>
      </p:sp>
      <p:sp>
        <p:nvSpPr>
          <p:cNvPr id="102416" name="AutoShape 16"/>
          <p:cNvSpPr>
            <a:spLocks noChangeArrowheads="1"/>
          </p:cNvSpPr>
          <p:nvPr/>
        </p:nvSpPr>
        <p:spPr bwMode="auto">
          <a:xfrm rot="10800000">
            <a:off x="6400800" y="3957638"/>
            <a:ext cx="341313" cy="157162"/>
          </a:xfrm>
          <a:prstGeom prst="rightArrow">
            <a:avLst>
              <a:gd name="adj1" fmla="val 50000"/>
              <a:gd name="adj2" fmla="val 54293"/>
            </a:avLst>
          </a:prstGeom>
          <a:solidFill>
            <a:srgbClr val="FF0000"/>
          </a:solidFill>
          <a:ln w="9525">
            <a:solidFill>
              <a:srgbClr val="FF0000"/>
            </a:solidFill>
            <a:miter lim="800000"/>
            <a:headEnd/>
            <a:tailEnd/>
          </a:ln>
          <a:effectLst/>
        </p:spPr>
        <p:txBody>
          <a:bodyPr wrap="none" anchor="ctr"/>
          <a:lstStyle/>
          <a:p>
            <a:endParaRPr lang="en-US"/>
          </a:p>
        </p:txBody>
      </p:sp>
      <p:sp>
        <p:nvSpPr>
          <p:cNvPr id="102417" name="AutoShape 17"/>
          <p:cNvSpPr>
            <a:spLocks noChangeArrowheads="1"/>
          </p:cNvSpPr>
          <p:nvPr/>
        </p:nvSpPr>
        <p:spPr bwMode="auto">
          <a:xfrm rot="10800000">
            <a:off x="4002088" y="4033838"/>
            <a:ext cx="341312" cy="157162"/>
          </a:xfrm>
          <a:prstGeom prst="rightArrow">
            <a:avLst>
              <a:gd name="adj1" fmla="val 50000"/>
              <a:gd name="adj2" fmla="val 54293"/>
            </a:avLst>
          </a:prstGeom>
          <a:solidFill>
            <a:srgbClr val="FF0000"/>
          </a:solidFill>
          <a:ln w="9525">
            <a:solidFill>
              <a:srgbClr val="FF0000"/>
            </a:solidFill>
            <a:miter lim="800000"/>
            <a:headEnd/>
            <a:tailEnd/>
          </a:ln>
          <a:effectLst/>
        </p:spPr>
        <p:txBody>
          <a:bodyPr wrap="none" anchor="ctr"/>
          <a:lstStyle/>
          <a:p>
            <a:endParaRPr lang="en-US"/>
          </a:p>
        </p:txBody>
      </p:sp>
      <p:sp>
        <p:nvSpPr>
          <p:cNvPr id="102418" name="AutoShape 18"/>
          <p:cNvSpPr>
            <a:spLocks noChangeArrowheads="1"/>
          </p:cNvSpPr>
          <p:nvPr/>
        </p:nvSpPr>
        <p:spPr bwMode="auto">
          <a:xfrm rot="5400000">
            <a:off x="2586038" y="4824412"/>
            <a:ext cx="971550" cy="200025"/>
          </a:xfrm>
          <a:prstGeom prst="rightArrow">
            <a:avLst>
              <a:gd name="adj1" fmla="val 50000"/>
              <a:gd name="adj2" fmla="val 121429"/>
            </a:avLst>
          </a:prstGeom>
          <a:solidFill>
            <a:srgbClr val="FF0000"/>
          </a:solidFill>
          <a:ln w="9525">
            <a:solidFill>
              <a:srgbClr val="FF0000"/>
            </a:solidFill>
            <a:miter lim="800000"/>
            <a:headEnd/>
            <a:tailEnd/>
          </a:ln>
          <a:effectLst/>
        </p:spPr>
        <p:txBody>
          <a:bodyPr wrap="none" anchor="ctr"/>
          <a:lstStyle/>
          <a:p>
            <a:endParaRPr lang="en-US"/>
          </a:p>
        </p:txBody>
      </p:sp>
      <p:sp>
        <p:nvSpPr>
          <p:cNvPr id="102419" name="AutoShape 19"/>
          <p:cNvSpPr>
            <a:spLocks noChangeArrowheads="1"/>
          </p:cNvSpPr>
          <p:nvPr/>
        </p:nvSpPr>
        <p:spPr bwMode="auto">
          <a:xfrm>
            <a:off x="3962400" y="5557838"/>
            <a:ext cx="342900" cy="157162"/>
          </a:xfrm>
          <a:prstGeom prst="rightArrow">
            <a:avLst>
              <a:gd name="adj1" fmla="val 50000"/>
              <a:gd name="adj2" fmla="val 54546"/>
            </a:avLst>
          </a:prstGeom>
          <a:solidFill>
            <a:srgbClr val="FF0000"/>
          </a:solidFill>
          <a:ln w="9525">
            <a:solidFill>
              <a:srgbClr val="FF0000"/>
            </a:solidFill>
            <a:miter lim="800000"/>
            <a:headEnd/>
            <a:tailEnd/>
          </a:ln>
          <a:effectLst/>
        </p:spPr>
        <p:txBody>
          <a:bodyPr wrap="none" anchor="ctr"/>
          <a:lstStyle/>
          <a:p>
            <a:endParaRPr lang="en-US"/>
          </a:p>
        </p:txBody>
      </p:sp>
      <p:pic>
        <p:nvPicPr>
          <p:cNvPr id="102420" name="Picture 20" descr="j0186290"/>
          <p:cNvPicPr>
            <a:picLocks noChangeAspect="1" noChangeArrowheads="1"/>
          </p:cNvPicPr>
          <p:nvPr/>
        </p:nvPicPr>
        <p:blipFill>
          <a:blip r:embed="rId2"/>
          <a:srcRect/>
          <a:stretch>
            <a:fillRect/>
          </a:stretch>
        </p:blipFill>
        <p:spPr bwMode="auto">
          <a:xfrm>
            <a:off x="914400" y="2674938"/>
            <a:ext cx="1447800" cy="1135062"/>
          </a:xfrm>
          <a:prstGeom prst="rect">
            <a:avLst/>
          </a:prstGeom>
          <a:noFill/>
        </p:spPr>
      </p:pic>
      <p:pic>
        <p:nvPicPr>
          <p:cNvPr id="102421" name="Picture 21" descr="j0398005"/>
          <p:cNvPicPr>
            <a:picLocks noChangeAspect="1" noChangeArrowheads="1"/>
          </p:cNvPicPr>
          <p:nvPr/>
        </p:nvPicPr>
        <p:blipFill>
          <a:blip r:embed="rId3"/>
          <a:srcRect/>
          <a:stretch>
            <a:fillRect/>
          </a:stretch>
        </p:blipFill>
        <p:spPr bwMode="auto">
          <a:xfrm>
            <a:off x="6705600" y="5092700"/>
            <a:ext cx="1254125" cy="1155700"/>
          </a:xfrm>
          <a:prstGeom prst="rect">
            <a:avLst/>
          </a:prstGeom>
          <a:noFill/>
          <a:ln w="9525">
            <a:noFill/>
            <a:miter lim="800000"/>
            <a:headEnd/>
            <a:tailEnd/>
          </a:ln>
        </p:spPr>
      </p:pic>
      <p:pic>
        <p:nvPicPr>
          <p:cNvPr id="102422" name="Picture 22" descr="j0398541"/>
          <p:cNvPicPr>
            <a:picLocks noChangeAspect="1" noChangeArrowheads="1"/>
          </p:cNvPicPr>
          <p:nvPr/>
        </p:nvPicPr>
        <p:blipFill>
          <a:blip r:embed="rId4"/>
          <a:srcRect/>
          <a:stretch>
            <a:fillRect/>
          </a:stretch>
        </p:blipFill>
        <p:spPr bwMode="auto">
          <a:xfrm>
            <a:off x="4645025" y="2895600"/>
            <a:ext cx="1450975" cy="809625"/>
          </a:xfrm>
          <a:prstGeom prst="rect">
            <a:avLst/>
          </a:prstGeom>
          <a:noFill/>
        </p:spPr>
      </p:pic>
      <p:sp>
        <p:nvSpPr>
          <p:cNvPr id="102423" name="Text Box 23"/>
          <p:cNvSpPr txBox="1">
            <a:spLocks noChangeArrowheads="1"/>
          </p:cNvSpPr>
          <p:nvPr/>
        </p:nvSpPr>
        <p:spPr bwMode="auto">
          <a:xfrm>
            <a:off x="1752600" y="6330950"/>
            <a:ext cx="6248400" cy="374650"/>
          </a:xfrm>
          <a:prstGeom prst="rect">
            <a:avLst/>
          </a:prstGeom>
          <a:solidFill>
            <a:schemeClr val="accent1"/>
          </a:solidFill>
          <a:ln w="38100">
            <a:solidFill>
              <a:schemeClr val="accent2"/>
            </a:solidFill>
            <a:miter lim="800000"/>
            <a:headEnd/>
            <a:tailEnd/>
          </a:ln>
          <a:effectLst/>
        </p:spPr>
        <p:txBody>
          <a:bodyPr>
            <a:spAutoFit/>
          </a:bodyPr>
          <a:lstStyle/>
          <a:p>
            <a:pPr>
              <a:spcBef>
                <a:spcPct val="50000"/>
              </a:spcBef>
            </a:pPr>
            <a:r>
              <a:rPr lang="en-US" sz="1600" b="1" dirty="0">
                <a:latin typeface="Trebuchet MS" pitchFamily="34" charset="0"/>
              </a:rPr>
              <a:t>*Those shaded in blue needs organic agriculture certification</a:t>
            </a:r>
            <a:endParaRPr lang="en-AU" sz="1600" b="1" dirty="0">
              <a:latin typeface="Trebuchet MS" pitchFamily="34" charset="0"/>
            </a:endParaRPr>
          </a:p>
        </p:txBody>
      </p:sp>
      <p:grpSp>
        <p:nvGrpSpPr>
          <p:cNvPr id="3" name="Group 24"/>
          <p:cNvGrpSpPr>
            <a:grpSpLocks/>
          </p:cNvGrpSpPr>
          <p:nvPr/>
        </p:nvGrpSpPr>
        <p:grpSpPr bwMode="auto">
          <a:xfrm>
            <a:off x="990600" y="165100"/>
            <a:ext cx="8153400" cy="977900"/>
            <a:chOff x="816" y="661"/>
            <a:chExt cx="4944" cy="499"/>
          </a:xfrm>
        </p:grpSpPr>
        <p:sp>
          <p:nvSpPr>
            <p:cNvPr id="102425" name="Rectangle 25"/>
            <p:cNvSpPr>
              <a:spLocks noChangeArrowheads="1"/>
            </p:cNvSpPr>
            <p:nvPr/>
          </p:nvSpPr>
          <p:spPr bwMode="auto">
            <a:xfrm>
              <a:off x="816" y="662"/>
              <a:ext cx="2122" cy="498"/>
            </a:xfrm>
            <a:prstGeom prst="rect">
              <a:avLst/>
            </a:prstGeom>
            <a:solidFill>
              <a:srgbClr val="99CC00"/>
            </a:solidFill>
            <a:ln w="9525">
              <a:solidFill>
                <a:srgbClr val="99CC00"/>
              </a:solidFill>
              <a:miter lim="800000"/>
              <a:headEnd/>
              <a:tailEnd/>
            </a:ln>
            <a:effectLst/>
          </p:spPr>
          <p:txBody>
            <a:bodyPr wrap="none" anchor="ctr"/>
            <a:lstStyle/>
            <a:p>
              <a:endParaRPr lang="en-US"/>
            </a:p>
          </p:txBody>
        </p:sp>
        <p:sp>
          <p:nvSpPr>
            <p:cNvPr id="102426" name="Rectangle 26"/>
            <p:cNvSpPr>
              <a:spLocks noChangeArrowheads="1"/>
            </p:cNvSpPr>
            <p:nvPr/>
          </p:nvSpPr>
          <p:spPr bwMode="auto">
            <a:xfrm>
              <a:off x="2592" y="662"/>
              <a:ext cx="1429"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102427" name="Rectangle 27"/>
            <p:cNvSpPr>
              <a:spLocks noChangeArrowheads="1"/>
            </p:cNvSpPr>
            <p:nvPr/>
          </p:nvSpPr>
          <p:spPr bwMode="auto">
            <a:xfrm>
              <a:off x="4021" y="662"/>
              <a:ext cx="1739" cy="498"/>
            </a:xfrm>
            <a:prstGeom prst="rect">
              <a:avLst/>
            </a:prstGeom>
            <a:solidFill>
              <a:srgbClr val="3333CC"/>
            </a:solidFill>
            <a:ln w="9525">
              <a:solidFill>
                <a:srgbClr val="3333CC"/>
              </a:solidFill>
              <a:miter lim="800000"/>
              <a:headEnd/>
              <a:tailEnd/>
            </a:ln>
            <a:effectLst/>
          </p:spPr>
          <p:txBody>
            <a:bodyPr wrap="none" anchor="ctr"/>
            <a:lstStyle/>
            <a:p>
              <a:endParaRPr lang="en-US"/>
            </a:p>
          </p:txBody>
        </p:sp>
        <p:sp>
          <p:nvSpPr>
            <p:cNvPr id="102428" name="Rectangle 28"/>
            <p:cNvSpPr>
              <a:spLocks noChangeArrowheads="1"/>
            </p:cNvSpPr>
            <p:nvPr/>
          </p:nvSpPr>
          <p:spPr bwMode="auto">
            <a:xfrm>
              <a:off x="4184" y="662"/>
              <a:ext cx="381" cy="498"/>
            </a:xfrm>
            <a:prstGeom prst="rect">
              <a:avLst/>
            </a:prstGeom>
            <a:solidFill>
              <a:srgbClr val="7575DD"/>
            </a:solidFill>
            <a:ln w="9525">
              <a:solidFill>
                <a:srgbClr val="7575DD"/>
              </a:solidFill>
              <a:miter lim="800000"/>
              <a:headEnd/>
              <a:tailEnd/>
            </a:ln>
            <a:effectLst/>
          </p:spPr>
          <p:txBody>
            <a:bodyPr wrap="none" anchor="ctr"/>
            <a:lstStyle/>
            <a:p>
              <a:endParaRPr lang="en-US"/>
            </a:p>
          </p:txBody>
        </p:sp>
        <p:sp>
          <p:nvSpPr>
            <p:cNvPr id="102429" name="Rectangle 29"/>
            <p:cNvSpPr>
              <a:spLocks noChangeArrowheads="1"/>
            </p:cNvSpPr>
            <p:nvPr/>
          </p:nvSpPr>
          <p:spPr bwMode="auto">
            <a:xfrm>
              <a:off x="2352" y="662"/>
              <a:ext cx="240" cy="498"/>
            </a:xfrm>
            <a:prstGeom prst="rect">
              <a:avLst/>
            </a:prstGeom>
            <a:solidFill>
              <a:srgbClr val="FF8029"/>
            </a:solidFill>
            <a:ln w="9525">
              <a:solidFill>
                <a:srgbClr val="FF8029"/>
              </a:solidFill>
              <a:miter lim="800000"/>
              <a:headEnd/>
              <a:tailEnd/>
            </a:ln>
            <a:effectLst/>
          </p:spPr>
          <p:txBody>
            <a:bodyPr wrap="none" anchor="ctr"/>
            <a:lstStyle/>
            <a:p>
              <a:endParaRPr lang="en-US"/>
            </a:p>
          </p:txBody>
        </p:sp>
        <p:sp>
          <p:nvSpPr>
            <p:cNvPr id="102430" name="Rectangle 30"/>
            <p:cNvSpPr>
              <a:spLocks noChangeArrowheads="1"/>
            </p:cNvSpPr>
            <p:nvPr/>
          </p:nvSpPr>
          <p:spPr bwMode="auto">
            <a:xfrm>
              <a:off x="2256" y="662"/>
              <a:ext cx="96"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102431" name="Rectangle 31"/>
            <p:cNvSpPr>
              <a:spLocks noChangeArrowheads="1"/>
            </p:cNvSpPr>
            <p:nvPr/>
          </p:nvSpPr>
          <p:spPr bwMode="auto">
            <a:xfrm>
              <a:off x="1963" y="662"/>
              <a:ext cx="144" cy="498"/>
            </a:xfrm>
            <a:prstGeom prst="rect">
              <a:avLst/>
            </a:prstGeom>
            <a:solidFill>
              <a:srgbClr val="A5E000"/>
            </a:solidFill>
            <a:ln w="9525">
              <a:solidFill>
                <a:srgbClr val="A5E000"/>
              </a:solidFill>
              <a:miter lim="800000"/>
              <a:headEnd/>
              <a:tailEnd/>
            </a:ln>
            <a:effectLst/>
          </p:spPr>
          <p:txBody>
            <a:bodyPr wrap="none" anchor="ctr"/>
            <a:lstStyle/>
            <a:p>
              <a:endParaRPr lang="en-US"/>
            </a:p>
          </p:txBody>
        </p:sp>
        <p:sp>
          <p:nvSpPr>
            <p:cNvPr id="102432" name="Text Box 32"/>
            <p:cNvSpPr txBox="1">
              <a:spLocks noChangeArrowheads="1"/>
            </p:cNvSpPr>
            <p:nvPr/>
          </p:nvSpPr>
          <p:spPr bwMode="auto">
            <a:xfrm>
              <a:off x="1009" y="715"/>
              <a:ext cx="3455" cy="234"/>
            </a:xfrm>
            <a:prstGeom prst="rect">
              <a:avLst/>
            </a:prstGeom>
            <a:noFill/>
            <a:ln w="9525">
              <a:noFill/>
              <a:miter lim="800000"/>
              <a:headEnd/>
              <a:tailEnd/>
            </a:ln>
            <a:effectLst/>
          </p:spPr>
          <p:txBody>
            <a:bodyPr>
              <a:spAutoFit/>
            </a:bodyPr>
            <a:lstStyle/>
            <a:p>
              <a:endParaRPr lang="en-GB" sz="2400" b="1">
                <a:solidFill>
                  <a:schemeClr val="bg1"/>
                </a:solidFill>
                <a:latin typeface="Tahoma" pitchFamily="34" charset="0"/>
                <a:cs typeface="Times New Roman" pitchFamily="18" charset="0"/>
              </a:endParaRPr>
            </a:p>
          </p:txBody>
        </p:sp>
        <p:sp>
          <p:nvSpPr>
            <p:cNvPr id="102433" name="Rectangle 33"/>
            <p:cNvSpPr>
              <a:spLocks noChangeArrowheads="1"/>
            </p:cNvSpPr>
            <p:nvPr/>
          </p:nvSpPr>
          <p:spPr bwMode="auto">
            <a:xfrm>
              <a:off x="4653" y="661"/>
              <a:ext cx="47" cy="498"/>
            </a:xfrm>
            <a:prstGeom prst="rect">
              <a:avLst/>
            </a:prstGeom>
            <a:solidFill>
              <a:srgbClr val="7477DE"/>
            </a:solidFill>
            <a:ln w="9525">
              <a:solidFill>
                <a:srgbClr val="7477DE"/>
              </a:solidFill>
              <a:miter lim="800000"/>
              <a:headEnd/>
              <a:tailEnd/>
            </a:ln>
            <a:effectLst/>
          </p:spPr>
          <p:txBody>
            <a:bodyPr wrap="none" anchor="ctr"/>
            <a:lstStyle/>
            <a:p>
              <a:endParaRPr lang="en-US"/>
            </a:p>
          </p:txBody>
        </p:sp>
      </p:grpSp>
      <p:sp>
        <p:nvSpPr>
          <p:cNvPr id="102434" name="Rectangle 34"/>
          <p:cNvSpPr>
            <a:spLocks noChangeArrowheads="1"/>
          </p:cNvSpPr>
          <p:nvPr/>
        </p:nvSpPr>
        <p:spPr bwMode="auto">
          <a:xfrm>
            <a:off x="990600" y="381000"/>
            <a:ext cx="7772400" cy="609600"/>
          </a:xfrm>
          <a:prstGeom prst="rect">
            <a:avLst/>
          </a:prstGeom>
          <a:noFill/>
          <a:ln w="9525">
            <a:noFill/>
            <a:miter lim="800000"/>
            <a:headEnd/>
            <a:tailEnd/>
          </a:ln>
          <a:effectLst>
            <a:prstShdw prst="shdw13" dist="53882" dir="13500000">
              <a:schemeClr val="bg2"/>
            </a:prstShdw>
          </a:effectLst>
        </p:spPr>
        <p:txBody>
          <a:bodyPr anchor="ctr"/>
          <a:lstStyle/>
          <a:p>
            <a:pPr algn="ctr">
              <a:spcBef>
                <a:spcPct val="50000"/>
              </a:spcBef>
            </a:pPr>
            <a:r>
              <a:rPr lang="en-US" sz="4400" b="1" dirty="0" smtClean="0">
                <a:solidFill>
                  <a:schemeClr val="bg1"/>
                </a:solidFill>
                <a:latin typeface="Tempus Sans ITC" pitchFamily="82" charset="0"/>
              </a:rPr>
              <a:t>What must be certified?</a:t>
            </a:r>
            <a:endParaRPr lang="en-US" sz="4400" b="1" dirty="0">
              <a:solidFill>
                <a:schemeClr val="bg1"/>
              </a:solidFill>
              <a:latin typeface="Tempus Sans ITC" pitchFamily="82" charset="0"/>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sz="3200" smtClean="0"/>
              <a:t>OUTLINE (continue)</a:t>
            </a:r>
          </a:p>
        </p:txBody>
      </p:sp>
      <p:sp>
        <p:nvSpPr>
          <p:cNvPr id="3" name="Content Placeholder 2"/>
          <p:cNvSpPr>
            <a:spLocks noGrp="1"/>
          </p:cNvSpPr>
          <p:nvPr>
            <p:ph idx="1"/>
          </p:nvPr>
        </p:nvSpPr>
        <p:spPr/>
        <p:txBody>
          <a:bodyPr/>
          <a:lstStyle/>
          <a:p>
            <a:pPr>
              <a:defRPr/>
            </a:pPr>
            <a:r>
              <a:rPr lang="en-US" sz="2400" dirty="0"/>
              <a:t>Products for use in fertilization and soil </a:t>
            </a:r>
            <a:r>
              <a:rPr lang="en-US" sz="2400" dirty="0" smtClean="0"/>
              <a:t>conditioning</a:t>
            </a:r>
          </a:p>
          <a:p>
            <a:pPr>
              <a:defRPr/>
            </a:pPr>
            <a:r>
              <a:rPr lang="en-US" sz="2400" dirty="0" smtClean="0"/>
              <a:t>Adoption of Organic agriculture</a:t>
            </a:r>
          </a:p>
          <a:p>
            <a:pPr>
              <a:defRPr/>
            </a:pPr>
            <a:r>
              <a:rPr lang="en-US" sz="2400" dirty="0" smtClean="0"/>
              <a:t>Potential benefits of Organic agriculture</a:t>
            </a:r>
          </a:p>
          <a:p>
            <a:pPr>
              <a:defRPr/>
            </a:pPr>
            <a:r>
              <a:rPr lang="en-US" sz="2400" dirty="0" smtClean="0"/>
              <a:t>Organic Certification</a:t>
            </a:r>
          </a:p>
          <a:p>
            <a:pPr>
              <a:defRPr/>
            </a:pPr>
            <a:r>
              <a:rPr lang="en-US" sz="2400" dirty="0" smtClean="0"/>
              <a:t>Economic analysis of Organic Agriculture</a:t>
            </a:r>
          </a:p>
          <a:p>
            <a:pPr>
              <a:defRPr/>
            </a:pPr>
            <a:r>
              <a:rPr lang="en-US" sz="2400" dirty="0" smtClean="0"/>
              <a:t>Key Role of the government</a:t>
            </a:r>
          </a:p>
          <a:p>
            <a:pPr>
              <a:defRPr/>
            </a:pPr>
            <a:r>
              <a:rPr lang="en-US" sz="2400" dirty="0"/>
              <a:t>Q</a:t>
            </a:r>
            <a:r>
              <a:rPr lang="en-US" sz="2400" dirty="0" smtClean="0"/>
              <a:t>uestions for discussion</a:t>
            </a:r>
          </a:p>
          <a:p>
            <a:pPr>
              <a:defRPr/>
            </a:pPr>
            <a:r>
              <a:rPr lang="en-US" sz="2400" dirty="0" smtClean="0"/>
              <a:t>Reference</a:t>
            </a:r>
            <a:r>
              <a:rPr lang="en-US" sz="2400" b="1" dirty="0" smtClean="0"/>
              <a:t/>
            </a:r>
            <a:br>
              <a:rPr lang="en-US" sz="2400" b="1" dirty="0" smtClean="0"/>
            </a:br>
            <a:endParaRPr lang="en-US" sz="2400"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7" name="Text Box 3"/>
          <p:cNvSpPr txBox="1">
            <a:spLocks noChangeArrowheads="1"/>
          </p:cNvSpPr>
          <p:nvPr/>
        </p:nvSpPr>
        <p:spPr bwMode="auto">
          <a:xfrm>
            <a:off x="838200" y="2744788"/>
            <a:ext cx="1981200" cy="1446212"/>
          </a:xfrm>
          <a:prstGeom prst="rect">
            <a:avLst/>
          </a:prstGeom>
          <a:noFill/>
          <a:ln w="9525">
            <a:solidFill>
              <a:schemeClr val="bg1"/>
            </a:solidFill>
            <a:miter lim="800000"/>
            <a:headEnd/>
            <a:tailEnd/>
          </a:ln>
          <a:effectLst/>
        </p:spPr>
        <p:txBody>
          <a:bodyPr>
            <a:spAutoFit/>
          </a:bodyPr>
          <a:lstStyle/>
          <a:p>
            <a:pPr eaLnBrk="0" hangingPunct="0">
              <a:spcBef>
                <a:spcPct val="50000"/>
              </a:spcBef>
            </a:pPr>
            <a:r>
              <a:rPr lang="en-US" sz="1600" b="1">
                <a:solidFill>
                  <a:schemeClr val="bg1"/>
                </a:solidFill>
                <a:latin typeface="Tahoma" pitchFamily="34" charset="0"/>
              </a:rPr>
              <a:t>Applicant apply for certification</a:t>
            </a:r>
          </a:p>
          <a:p>
            <a:pPr eaLnBrk="0" hangingPunct="0">
              <a:spcBef>
                <a:spcPct val="50000"/>
              </a:spcBef>
              <a:buFontTx/>
              <a:buChar char="•"/>
            </a:pPr>
            <a:r>
              <a:rPr lang="en-US" sz="1600" b="1">
                <a:solidFill>
                  <a:schemeClr val="bg1"/>
                </a:solidFill>
                <a:latin typeface="Tahoma" pitchFamily="34" charset="0"/>
              </a:rPr>
              <a:t>Fill out forms and sign contracts</a:t>
            </a:r>
          </a:p>
        </p:txBody>
      </p:sp>
      <p:sp>
        <p:nvSpPr>
          <p:cNvPr id="103428" name="AutoShape 4"/>
          <p:cNvSpPr>
            <a:spLocks noChangeArrowheads="1"/>
          </p:cNvSpPr>
          <p:nvPr/>
        </p:nvSpPr>
        <p:spPr bwMode="auto">
          <a:xfrm>
            <a:off x="2971800" y="3581400"/>
            <a:ext cx="685800" cy="152400"/>
          </a:xfrm>
          <a:prstGeom prst="rightArrow">
            <a:avLst>
              <a:gd name="adj1" fmla="val 50000"/>
              <a:gd name="adj2" fmla="val 112500"/>
            </a:avLst>
          </a:prstGeom>
          <a:solidFill>
            <a:schemeClr val="accent1"/>
          </a:solidFill>
          <a:ln w="9525">
            <a:solidFill>
              <a:schemeClr val="tx1"/>
            </a:solidFill>
            <a:miter lim="800000"/>
            <a:headEnd/>
            <a:tailEnd/>
          </a:ln>
          <a:effectLst/>
        </p:spPr>
        <p:txBody>
          <a:bodyPr wrap="none" anchor="ctr"/>
          <a:lstStyle/>
          <a:p>
            <a:endParaRPr lang="en-US"/>
          </a:p>
        </p:txBody>
      </p:sp>
      <p:sp>
        <p:nvSpPr>
          <p:cNvPr id="103429" name="Text Box 5"/>
          <p:cNvSpPr txBox="1">
            <a:spLocks noChangeArrowheads="1"/>
          </p:cNvSpPr>
          <p:nvPr/>
        </p:nvSpPr>
        <p:spPr bwMode="auto">
          <a:xfrm>
            <a:off x="3657600" y="2133600"/>
            <a:ext cx="1676400" cy="366713"/>
          </a:xfrm>
          <a:prstGeom prst="rect">
            <a:avLst/>
          </a:prstGeom>
          <a:noFill/>
          <a:ln w="9525">
            <a:noFill/>
            <a:miter lim="800000"/>
            <a:headEnd/>
            <a:tailEnd/>
          </a:ln>
          <a:effectLst/>
        </p:spPr>
        <p:txBody>
          <a:bodyPr>
            <a:spAutoFit/>
          </a:bodyPr>
          <a:lstStyle/>
          <a:p>
            <a:pPr eaLnBrk="0" hangingPunct="0">
              <a:spcBef>
                <a:spcPct val="50000"/>
              </a:spcBef>
            </a:pPr>
            <a:endParaRPr lang="en-GB">
              <a:latin typeface="Tahoma" pitchFamily="34" charset="0"/>
            </a:endParaRPr>
          </a:p>
        </p:txBody>
      </p:sp>
      <p:sp>
        <p:nvSpPr>
          <p:cNvPr id="103430" name="AutoShape 6"/>
          <p:cNvSpPr>
            <a:spLocks noChangeArrowheads="1"/>
          </p:cNvSpPr>
          <p:nvPr/>
        </p:nvSpPr>
        <p:spPr bwMode="auto">
          <a:xfrm>
            <a:off x="5486400" y="3429000"/>
            <a:ext cx="685800" cy="152400"/>
          </a:xfrm>
          <a:prstGeom prst="rightArrow">
            <a:avLst>
              <a:gd name="adj1" fmla="val 50000"/>
              <a:gd name="adj2" fmla="val 112500"/>
            </a:avLst>
          </a:prstGeom>
          <a:solidFill>
            <a:schemeClr val="accent1"/>
          </a:solidFill>
          <a:ln w="9525">
            <a:solidFill>
              <a:schemeClr val="tx1"/>
            </a:solidFill>
            <a:miter lim="800000"/>
            <a:headEnd/>
            <a:tailEnd/>
          </a:ln>
          <a:effectLst/>
        </p:spPr>
        <p:txBody>
          <a:bodyPr wrap="none" anchor="ctr"/>
          <a:lstStyle/>
          <a:p>
            <a:endParaRPr lang="en-US"/>
          </a:p>
        </p:txBody>
      </p:sp>
      <p:sp>
        <p:nvSpPr>
          <p:cNvPr id="103431" name="AutoShape 7"/>
          <p:cNvSpPr>
            <a:spLocks noChangeArrowheads="1"/>
          </p:cNvSpPr>
          <p:nvPr/>
        </p:nvSpPr>
        <p:spPr bwMode="auto">
          <a:xfrm>
            <a:off x="5562600" y="4724400"/>
            <a:ext cx="609600" cy="152400"/>
          </a:xfrm>
          <a:prstGeom prst="leftArrow">
            <a:avLst>
              <a:gd name="adj1" fmla="val 50000"/>
              <a:gd name="adj2" fmla="val 100000"/>
            </a:avLst>
          </a:prstGeom>
          <a:solidFill>
            <a:schemeClr val="accent1"/>
          </a:solidFill>
          <a:ln w="9525">
            <a:solidFill>
              <a:schemeClr val="tx1"/>
            </a:solidFill>
            <a:miter lim="800000"/>
            <a:headEnd/>
            <a:tailEnd/>
          </a:ln>
          <a:effectLst/>
        </p:spPr>
        <p:txBody>
          <a:bodyPr wrap="none" anchor="ctr"/>
          <a:lstStyle/>
          <a:p>
            <a:endParaRPr lang="en-US"/>
          </a:p>
        </p:txBody>
      </p:sp>
      <p:sp>
        <p:nvSpPr>
          <p:cNvPr id="103432" name="Text Box 8"/>
          <p:cNvSpPr txBox="1">
            <a:spLocks noChangeArrowheads="1"/>
          </p:cNvSpPr>
          <p:nvPr/>
        </p:nvSpPr>
        <p:spPr bwMode="auto">
          <a:xfrm>
            <a:off x="3657600" y="3127375"/>
            <a:ext cx="1752600" cy="835025"/>
          </a:xfrm>
          <a:prstGeom prst="rect">
            <a:avLst/>
          </a:prstGeom>
          <a:noFill/>
          <a:ln w="9525">
            <a:solidFill>
              <a:schemeClr val="bg1"/>
            </a:solidFill>
            <a:miter lim="800000"/>
            <a:headEnd/>
            <a:tailEnd/>
          </a:ln>
          <a:effectLst/>
        </p:spPr>
        <p:txBody>
          <a:bodyPr>
            <a:spAutoFit/>
          </a:bodyPr>
          <a:lstStyle/>
          <a:p>
            <a:pPr eaLnBrk="0" hangingPunct="0">
              <a:spcBef>
                <a:spcPct val="50000"/>
              </a:spcBef>
            </a:pPr>
            <a:r>
              <a:rPr lang="en-US" sz="1600" b="1">
                <a:solidFill>
                  <a:schemeClr val="bg1"/>
                </a:solidFill>
                <a:latin typeface="Tahoma" pitchFamily="34" charset="0"/>
              </a:rPr>
              <a:t>Certification Comm. assigns inspector</a:t>
            </a:r>
          </a:p>
        </p:txBody>
      </p:sp>
      <p:sp>
        <p:nvSpPr>
          <p:cNvPr id="103433" name="AutoShape 9"/>
          <p:cNvSpPr>
            <a:spLocks noChangeArrowheads="1"/>
          </p:cNvSpPr>
          <p:nvPr/>
        </p:nvSpPr>
        <p:spPr bwMode="auto">
          <a:xfrm>
            <a:off x="2895600" y="4724400"/>
            <a:ext cx="609600" cy="152400"/>
          </a:xfrm>
          <a:prstGeom prst="leftArrow">
            <a:avLst>
              <a:gd name="adj1" fmla="val 50000"/>
              <a:gd name="adj2" fmla="val 100000"/>
            </a:avLst>
          </a:prstGeom>
          <a:solidFill>
            <a:schemeClr val="accent1"/>
          </a:solidFill>
          <a:ln w="9525">
            <a:solidFill>
              <a:schemeClr val="tx1"/>
            </a:solidFill>
            <a:miter lim="800000"/>
            <a:headEnd/>
            <a:tailEnd/>
          </a:ln>
          <a:effectLst/>
        </p:spPr>
        <p:txBody>
          <a:bodyPr wrap="none" anchor="ctr"/>
          <a:lstStyle/>
          <a:p>
            <a:endParaRPr lang="en-US"/>
          </a:p>
        </p:txBody>
      </p:sp>
      <p:sp>
        <p:nvSpPr>
          <p:cNvPr id="103434" name="Text Box 10"/>
          <p:cNvSpPr txBox="1">
            <a:spLocks noChangeArrowheads="1"/>
          </p:cNvSpPr>
          <p:nvPr/>
        </p:nvSpPr>
        <p:spPr bwMode="auto">
          <a:xfrm>
            <a:off x="6248400" y="2679700"/>
            <a:ext cx="1905000" cy="3035300"/>
          </a:xfrm>
          <a:prstGeom prst="rect">
            <a:avLst/>
          </a:prstGeom>
          <a:noFill/>
          <a:ln w="9525">
            <a:solidFill>
              <a:schemeClr val="bg1"/>
            </a:solidFill>
            <a:miter lim="800000"/>
            <a:headEnd/>
            <a:tailEnd/>
          </a:ln>
          <a:effectLst/>
        </p:spPr>
        <p:txBody>
          <a:bodyPr>
            <a:spAutoFit/>
          </a:bodyPr>
          <a:lstStyle/>
          <a:p>
            <a:pPr eaLnBrk="0" hangingPunct="0">
              <a:spcBef>
                <a:spcPct val="50000"/>
              </a:spcBef>
            </a:pPr>
            <a:r>
              <a:rPr lang="en-US" sz="1600" b="1">
                <a:solidFill>
                  <a:schemeClr val="bg1"/>
                </a:solidFill>
                <a:latin typeface="Tahoma" pitchFamily="34" charset="0"/>
              </a:rPr>
              <a:t>Inspector inspects the farm/processing plant</a:t>
            </a:r>
          </a:p>
          <a:p>
            <a:pPr eaLnBrk="0" hangingPunct="0">
              <a:spcBef>
                <a:spcPct val="50000"/>
              </a:spcBef>
              <a:buFontTx/>
              <a:buChar char="•"/>
            </a:pPr>
            <a:r>
              <a:rPr lang="en-US" sz="1600" b="1">
                <a:solidFill>
                  <a:schemeClr val="bg1"/>
                </a:solidFill>
                <a:latin typeface="Tahoma" pitchFamily="34" charset="0"/>
              </a:rPr>
              <a:t>Farm walk</a:t>
            </a:r>
          </a:p>
          <a:p>
            <a:pPr eaLnBrk="0" hangingPunct="0">
              <a:spcBef>
                <a:spcPct val="50000"/>
              </a:spcBef>
              <a:buFontTx/>
              <a:buChar char="•"/>
            </a:pPr>
            <a:r>
              <a:rPr lang="en-US" sz="1600" b="1">
                <a:solidFill>
                  <a:schemeClr val="bg1"/>
                </a:solidFill>
                <a:latin typeface="Tahoma" pitchFamily="34" charset="0"/>
              </a:rPr>
              <a:t>Check inputs and its sources</a:t>
            </a:r>
          </a:p>
          <a:p>
            <a:pPr eaLnBrk="0" hangingPunct="0">
              <a:spcBef>
                <a:spcPct val="50000"/>
              </a:spcBef>
              <a:buFontTx/>
              <a:buChar char="•"/>
            </a:pPr>
            <a:r>
              <a:rPr lang="en-US" sz="1600" b="1">
                <a:solidFill>
                  <a:schemeClr val="bg1"/>
                </a:solidFill>
                <a:latin typeface="Tahoma" pitchFamily="34" charset="0"/>
              </a:rPr>
              <a:t>Check documentation</a:t>
            </a:r>
          </a:p>
          <a:p>
            <a:pPr eaLnBrk="0" hangingPunct="0">
              <a:spcBef>
                <a:spcPct val="50000"/>
              </a:spcBef>
              <a:buFontTx/>
              <a:buChar char="•"/>
            </a:pPr>
            <a:r>
              <a:rPr lang="en-US" sz="1600" b="1">
                <a:solidFill>
                  <a:schemeClr val="bg1"/>
                </a:solidFill>
                <a:latin typeface="Tahoma" pitchFamily="34" charset="0"/>
              </a:rPr>
              <a:t>Exit meeting</a:t>
            </a:r>
          </a:p>
        </p:txBody>
      </p:sp>
      <p:sp>
        <p:nvSpPr>
          <p:cNvPr id="103435" name="AutoShape 11"/>
          <p:cNvSpPr>
            <a:spLocks noChangeArrowheads="1"/>
          </p:cNvSpPr>
          <p:nvPr/>
        </p:nvSpPr>
        <p:spPr bwMode="auto">
          <a:xfrm>
            <a:off x="1828800" y="5410200"/>
            <a:ext cx="152400" cy="381000"/>
          </a:xfrm>
          <a:prstGeom prst="downArrow">
            <a:avLst>
              <a:gd name="adj1" fmla="val 50000"/>
              <a:gd name="adj2" fmla="val 62500"/>
            </a:avLst>
          </a:prstGeom>
          <a:solidFill>
            <a:schemeClr val="accent1"/>
          </a:solidFill>
          <a:ln w="9525">
            <a:solidFill>
              <a:schemeClr val="tx1"/>
            </a:solidFill>
            <a:miter lim="800000"/>
            <a:headEnd/>
            <a:tailEnd/>
          </a:ln>
          <a:effectLst/>
        </p:spPr>
        <p:txBody>
          <a:bodyPr vert="eaVert" wrap="none" anchor="ctr"/>
          <a:lstStyle/>
          <a:p>
            <a:endParaRPr lang="en-US"/>
          </a:p>
        </p:txBody>
      </p:sp>
      <p:sp>
        <p:nvSpPr>
          <p:cNvPr id="103436" name="Text Box 12"/>
          <p:cNvSpPr txBox="1">
            <a:spLocks noChangeArrowheads="1"/>
          </p:cNvSpPr>
          <p:nvPr/>
        </p:nvSpPr>
        <p:spPr bwMode="auto">
          <a:xfrm>
            <a:off x="3657600" y="4238625"/>
            <a:ext cx="1600200" cy="1323975"/>
          </a:xfrm>
          <a:prstGeom prst="rect">
            <a:avLst/>
          </a:prstGeom>
          <a:noFill/>
          <a:ln w="9525">
            <a:solidFill>
              <a:schemeClr val="bg1"/>
            </a:solidFill>
            <a:miter lim="800000"/>
            <a:headEnd/>
            <a:tailEnd/>
          </a:ln>
          <a:effectLst/>
        </p:spPr>
        <p:txBody>
          <a:bodyPr>
            <a:spAutoFit/>
          </a:bodyPr>
          <a:lstStyle/>
          <a:p>
            <a:pPr eaLnBrk="0" hangingPunct="0">
              <a:spcBef>
                <a:spcPct val="50000"/>
              </a:spcBef>
            </a:pPr>
            <a:r>
              <a:rPr lang="en-US" sz="1600" b="1">
                <a:solidFill>
                  <a:schemeClr val="bg1"/>
                </a:solidFill>
                <a:latin typeface="Tahoma" pitchFamily="34" charset="0"/>
              </a:rPr>
              <a:t>Inspection report to be submitted to Certification Committee</a:t>
            </a:r>
          </a:p>
        </p:txBody>
      </p:sp>
      <p:sp>
        <p:nvSpPr>
          <p:cNvPr id="103437" name="Text Box 13"/>
          <p:cNvSpPr txBox="1">
            <a:spLocks noChangeArrowheads="1"/>
          </p:cNvSpPr>
          <p:nvPr/>
        </p:nvSpPr>
        <p:spPr bwMode="auto">
          <a:xfrm>
            <a:off x="838200" y="4408488"/>
            <a:ext cx="1828800" cy="923330"/>
          </a:xfrm>
          <a:prstGeom prst="rect">
            <a:avLst/>
          </a:prstGeom>
          <a:noFill/>
          <a:ln w="9525">
            <a:solidFill>
              <a:schemeClr val="bg1"/>
            </a:solidFill>
            <a:miter lim="800000"/>
            <a:headEnd/>
            <a:tailEnd/>
          </a:ln>
          <a:effectLst/>
        </p:spPr>
        <p:txBody>
          <a:bodyPr>
            <a:spAutoFit/>
          </a:bodyPr>
          <a:lstStyle/>
          <a:p>
            <a:pPr eaLnBrk="0" hangingPunct="0">
              <a:spcBef>
                <a:spcPct val="50000"/>
              </a:spcBef>
            </a:pPr>
            <a:r>
              <a:rPr lang="en-US" sz="1800" b="1" dirty="0">
                <a:solidFill>
                  <a:schemeClr val="bg1"/>
                </a:solidFill>
                <a:latin typeface="Tahoma" pitchFamily="34" charset="0"/>
              </a:rPr>
              <a:t>Certification Committee deliberation</a:t>
            </a:r>
          </a:p>
        </p:txBody>
      </p:sp>
      <p:sp>
        <p:nvSpPr>
          <p:cNvPr id="103438" name="Text Box 14"/>
          <p:cNvSpPr txBox="1">
            <a:spLocks noChangeArrowheads="1"/>
          </p:cNvSpPr>
          <p:nvPr/>
        </p:nvSpPr>
        <p:spPr bwMode="auto">
          <a:xfrm>
            <a:off x="990600" y="5780088"/>
            <a:ext cx="1676400" cy="830997"/>
          </a:xfrm>
          <a:prstGeom prst="rect">
            <a:avLst/>
          </a:prstGeom>
          <a:noFill/>
          <a:ln w="9525">
            <a:solidFill>
              <a:schemeClr val="bg1"/>
            </a:solidFill>
            <a:miter lim="800000"/>
            <a:headEnd/>
            <a:tailEnd/>
          </a:ln>
          <a:effectLst/>
        </p:spPr>
        <p:txBody>
          <a:bodyPr>
            <a:spAutoFit/>
          </a:bodyPr>
          <a:lstStyle/>
          <a:p>
            <a:pPr eaLnBrk="0" hangingPunct="0">
              <a:spcBef>
                <a:spcPct val="50000"/>
              </a:spcBef>
            </a:pPr>
            <a:r>
              <a:rPr lang="en-US" sz="1600" b="1" dirty="0">
                <a:solidFill>
                  <a:schemeClr val="bg1"/>
                </a:solidFill>
                <a:latin typeface="Tahoma" pitchFamily="34" charset="0"/>
              </a:rPr>
              <a:t>Release of Certification Decision</a:t>
            </a:r>
          </a:p>
        </p:txBody>
      </p:sp>
      <p:grpSp>
        <p:nvGrpSpPr>
          <p:cNvPr id="2" name="Group 15"/>
          <p:cNvGrpSpPr>
            <a:grpSpLocks/>
          </p:cNvGrpSpPr>
          <p:nvPr/>
        </p:nvGrpSpPr>
        <p:grpSpPr bwMode="auto">
          <a:xfrm>
            <a:off x="990600" y="165100"/>
            <a:ext cx="8153400" cy="977900"/>
            <a:chOff x="816" y="661"/>
            <a:chExt cx="4944" cy="499"/>
          </a:xfrm>
        </p:grpSpPr>
        <p:sp>
          <p:nvSpPr>
            <p:cNvPr id="103440" name="Rectangle 16"/>
            <p:cNvSpPr>
              <a:spLocks noChangeArrowheads="1"/>
            </p:cNvSpPr>
            <p:nvPr/>
          </p:nvSpPr>
          <p:spPr bwMode="auto">
            <a:xfrm>
              <a:off x="816" y="662"/>
              <a:ext cx="2122" cy="498"/>
            </a:xfrm>
            <a:prstGeom prst="rect">
              <a:avLst/>
            </a:prstGeom>
            <a:solidFill>
              <a:srgbClr val="99CC00"/>
            </a:solidFill>
            <a:ln w="9525">
              <a:solidFill>
                <a:srgbClr val="99CC00"/>
              </a:solidFill>
              <a:miter lim="800000"/>
              <a:headEnd/>
              <a:tailEnd/>
            </a:ln>
            <a:effectLst/>
          </p:spPr>
          <p:txBody>
            <a:bodyPr wrap="none" anchor="ctr"/>
            <a:lstStyle/>
            <a:p>
              <a:endParaRPr lang="en-US"/>
            </a:p>
          </p:txBody>
        </p:sp>
        <p:sp>
          <p:nvSpPr>
            <p:cNvPr id="103441" name="Rectangle 17"/>
            <p:cNvSpPr>
              <a:spLocks noChangeArrowheads="1"/>
            </p:cNvSpPr>
            <p:nvPr/>
          </p:nvSpPr>
          <p:spPr bwMode="auto">
            <a:xfrm>
              <a:off x="2592" y="662"/>
              <a:ext cx="1429"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103442" name="Rectangle 18"/>
            <p:cNvSpPr>
              <a:spLocks noChangeArrowheads="1"/>
            </p:cNvSpPr>
            <p:nvPr/>
          </p:nvSpPr>
          <p:spPr bwMode="auto">
            <a:xfrm>
              <a:off x="4021" y="662"/>
              <a:ext cx="1739" cy="498"/>
            </a:xfrm>
            <a:prstGeom prst="rect">
              <a:avLst/>
            </a:prstGeom>
            <a:solidFill>
              <a:srgbClr val="3333CC"/>
            </a:solidFill>
            <a:ln w="9525">
              <a:solidFill>
                <a:srgbClr val="3333CC"/>
              </a:solidFill>
              <a:miter lim="800000"/>
              <a:headEnd/>
              <a:tailEnd/>
            </a:ln>
            <a:effectLst/>
          </p:spPr>
          <p:txBody>
            <a:bodyPr wrap="none" anchor="ctr"/>
            <a:lstStyle/>
            <a:p>
              <a:endParaRPr lang="en-US"/>
            </a:p>
          </p:txBody>
        </p:sp>
        <p:sp>
          <p:nvSpPr>
            <p:cNvPr id="103443" name="Rectangle 19"/>
            <p:cNvSpPr>
              <a:spLocks noChangeArrowheads="1"/>
            </p:cNvSpPr>
            <p:nvPr/>
          </p:nvSpPr>
          <p:spPr bwMode="auto">
            <a:xfrm>
              <a:off x="4184" y="662"/>
              <a:ext cx="381" cy="498"/>
            </a:xfrm>
            <a:prstGeom prst="rect">
              <a:avLst/>
            </a:prstGeom>
            <a:solidFill>
              <a:srgbClr val="7575DD"/>
            </a:solidFill>
            <a:ln w="9525">
              <a:solidFill>
                <a:srgbClr val="7575DD"/>
              </a:solidFill>
              <a:miter lim="800000"/>
              <a:headEnd/>
              <a:tailEnd/>
            </a:ln>
            <a:effectLst/>
          </p:spPr>
          <p:txBody>
            <a:bodyPr wrap="none" anchor="ctr"/>
            <a:lstStyle/>
            <a:p>
              <a:endParaRPr lang="en-US"/>
            </a:p>
          </p:txBody>
        </p:sp>
        <p:sp>
          <p:nvSpPr>
            <p:cNvPr id="103444" name="Rectangle 20"/>
            <p:cNvSpPr>
              <a:spLocks noChangeArrowheads="1"/>
            </p:cNvSpPr>
            <p:nvPr/>
          </p:nvSpPr>
          <p:spPr bwMode="auto">
            <a:xfrm>
              <a:off x="2352" y="662"/>
              <a:ext cx="240" cy="498"/>
            </a:xfrm>
            <a:prstGeom prst="rect">
              <a:avLst/>
            </a:prstGeom>
            <a:solidFill>
              <a:srgbClr val="FF8029"/>
            </a:solidFill>
            <a:ln w="9525">
              <a:solidFill>
                <a:srgbClr val="FF8029"/>
              </a:solidFill>
              <a:miter lim="800000"/>
              <a:headEnd/>
              <a:tailEnd/>
            </a:ln>
            <a:effectLst/>
          </p:spPr>
          <p:txBody>
            <a:bodyPr wrap="none" anchor="ctr"/>
            <a:lstStyle/>
            <a:p>
              <a:endParaRPr lang="en-US"/>
            </a:p>
          </p:txBody>
        </p:sp>
        <p:sp>
          <p:nvSpPr>
            <p:cNvPr id="103445" name="Rectangle 21"/>
            <p:cNvSpPr>
              <a:spLocks noChangeArrowheads="1"/>
            </p:cNvSpPr>
            <p:nvPr/>
          </p:nvSpPr>
          <p:spPr bwMode="auto">
            <a:xfrm>
              <a:off x="2256" y="662"/>
              <a:ext cx="96"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103446" name="Rectangle 22"/>
            <p:cNvSpPr>
              <a:spLocks noChangeArrowheads="1"/>
            </p:cNvSpPr>
            <p:nvPr/>
          </p:nvSpPr>
          <p:spPr bwMode="auto">
            <a:xfrm>
              <a:off x="1963" y="662"/>
              <a:ext cx="144" cy="498"/>
            </a:xfrm>
            <a:prstGeom prst="rect">
              <a:avLst/>
            </a:prstGeom>
            <a:solidFill>
              <a:srgbClr val="A5E000"/>
            </a:solidFill>
            <a:ln w="9525">
              <a:solidFill>
                <a:srgbClr val="A5E000"/>
              </a:solidFill>
              <a:miter lim="800000"/>
              <a:headEnd/>
              <a:tailEnd/>
            </a:ln>
            <a:effectLst/>
          </p:spPr>
          <p:txBody>
            <a:bodyPr wrap="none" anchor="ctr"/>
            <a:lstStyle/>
            <a:p>
              <a:endParaRPr lang="en-US"/>
            </a:p>
          </p:txBody>
        </p:sp>
        <p:sp>
          <p:nvSpPr>
            <p:cNvPr id="103447" name="Text Box 23"/>
            <p:cNvSpPr txBox="1">
              <a:spLocks noChangeArrowheads="1"/>
            </p:cNvSpPr>
            <p:nvPr/>
          </p:nvSpPr>
          <p:spPr bwMode="auto">
            <a:xfrm>
              <a:off x="1009" y="715"/>
              <a:ext cx="3455" cy="234"/>
            </a:xfrm>
            <a:prstGeom prst="rect">
              <a:avLst/>
            </a:prstGeom>
            <a:noFill/>
            <a:ln w="9525">
              <a:noFill/>
              <a:miter lim="800000"/>
              <a:headEnd/>
              <a:tailEnd/>
            </a:ln>
            <a:effectLst/>
          </p:spPr>
          <p:txBody>
            <a:bodyPr>
              <a:spAutoFit/>
            </a:bodyPr>
            <a:lstStyle/>
            <a:p>
              <a:endParaRPr lang="en-GB" sz="2400" b="1">
                <a:solidFill>
                  <a:schemeClr val="bg1"/>
                </a:solidFill>
                <a:latin typeface="Tahoma" pitchFamily="34" charset="0"/>
                <a:cs typeface="Times New Roman" pitchFamily="18" charset="0"/>
              </a:endParaRPr>
            </a:p>
          </p:txBody>
        </p:sp>
        <p:sp>
          <p:nvSpPr>
            <p:cNvPr id="103448" name="Rectangle 24"/>
            <p:cNvSpPr>
              <a:spLocks noChangeArrowheads="1"/>
            </p:cNvSpPr>
            <p:nvPr/>
          </p:nvSpPr>
          <p:spPr bwMode="auto">
            <a:xfrm>
              <a:off x="4653" y="661"/>
              <a:ext cx="47" cy="498"/>
            </a:xfrm>
            <a:prstGeom prst="rect">
              <a:avLst/>
            </a:prstGeom>
            <a:solidFill>
              <a:srgbClr val="7477DE"/>
            </a:solidFill>
            <a:ln w="9525">
              <a:solidFill>
                <a:srgbClr val="7477DE"/>
              </a:solidFill>
              <a:miter lim="800000"/>
              <a:headEnd/>
              <a:tailEnd/>
            </a:ln>
            <a:effectLst/>
          </p:spPr>
          <p:txBody>
            <a:bodyPr wrap="none" anchor="ctr"/>
            <a:lstStyle/>
            <a:p>
              <a:endParaRPr lang="en-US"/>
            </a:p>
          </p:txBody>
        </p:sp>
      </p:grpSp>
      <p:sp>
        <p:nvSpPr>
          <p:cNvPr id="103449" name="Rectangle 25"/>
          <p:cNvSpPr>
            <a:spLocks noChangeArrowheads="1"/>
          </p:cNvSpPr>
          <p:nvPr/>
        </p:nvSpPr>
        <p:spPr bwMode="auto">
          <a:xfrm>
            <a:off x="990600" y="381000"/>
            <a:ext cx="7772400" cy="609600"/>
          </a:xfrm>
          <a:prstGeom prst="rect">
            <a:avLst/>
          </a:prstGeom>
          <a:noFill/>
          <a:ln w="9525">
            <a:noFill/>
            <a:miter lim="800000"/>
            <a:headEnd/>
            <a:tailEnd/>
          </a:ln>
          <a:effectLst>
            <a:prstShdw prst="shdw13" dist="53882" dir="13500000">
              <a:schemeClr val="bg2"/>
            </a:prstShdw>
          </a:effectLst>
        </p:spPr>
        <p:txBody>
          <a:bodyPr anchor="ctr"/>
          <a:lstStyle/>
          <a:p>
            <a:pPr algn="ctr"/>
            <a:r>
              <a:rPr lang="en-US" sz="3200" b="1" dirty="0" smtClean="0">
                <a:solidFill>
                  <a:schemeClr val="bg1"/>
                </a:solidFill>
                <a:latin typeface="Tempus Sans ITC" pitchFamily="82" charset="0"/>
              </a:rPr>
              <a:t>Certification Process for </a:t>
            </a:r>
            <a:br>
              <a:rPr lang="en-US" sz="3200" b="1" dirty="0" smtClean="0">
                <a:solidFill>
                  <a:schemeClr val="bg1"/>
                </a:solidFill>
                <a:latin typeface="Tempus Sans ITC" pitchFamily="82" charset="0"/>
              </a:rPr>
            </a:br>
            <a:r>
              <a:rPr lang="en-US" sz="3200" b="1" i="1" dirty="0" smtClean="0">
                <a:solidFill>
                  <a:schemeClr val="bg1"/>
                </a:solidFill>
                <a:latin typeface="Tempus Sans ITC" pitchFamily="82" charset="0"/>
              </a:rPr>
              <a:t>Individual Farm or Processor</a:t>
            </a:r>
            <a:endParaRPr lang="en-AU" sz="3200" b="1" dirty="0">
              <a:solidFill>
                <a:schemeClr val="bg1"/>
              </a:solidFill>
              <a:latin typeface="Tempus Sans ITC" pitchFamily="82"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103427"/>
                                        </p:tgtEl>
                                        <p:attrNameLst>
                                          <p:attrName>style.visibility</p:attrName>
                                        </p:attrNameLst>
                                      </p:cBhvr>
                                      <p:to>
                                        <p:strVal val="visible"/>
                                      </p:to>
                                    </p:set>
                                    <p:anim calcmode="lin" valueType="num">
                                      <p:cBhvr>
                                        <p:cTn id="7" dur="1000" fill="hold"/>
                                        <p:tgtEl>
                                          <p:spTgt spid="103427"/>
                                        </p:tgtEl>
                                        <p:attrNameLst>
                                          <p:attrName>ppt_w</p:attrName>
                                        </p:attrNameLst>
                                      </p:cBhvr>
                                      <p:tavLst>
                                        <p:tav tm="0">
                                          <p:val>
                                            <p:strVal val="#ppt_w*0.70"/>
                                          </p:val>
                                        </p:tav>
                                        <p:tav tm="100000">
                                          <p:val>
                                            <p:strVal val="#ppt_w"/>
                                          </p:val>
                                        </p:tav>
                                      </p:tavLst>
                                    </p:anim>
                                    <p:anim calcmode="lin" valueType="num">
                                      <p:cBhvr>
                                        <p:cTn id="8" dur="1000" fill="hold"/>
                                        <p:tgtEl>
                                          <p:spTgt spid="103427"/>
                                        </p:tgtEl>
                                        <p:attrNameLst>
                                          <p:attrName>ppt_h</p:attrName>
                                        </p:attrNameLst>
                                      </p:cBhvr>
                                      <p:tavLst>
                                        <p:tav tm="0">
                                          <p:val>
                                            <p:strVal val="#ppt_h"/>
                                          </p:val>
                                        </p:tav>
                                        <p:tav tm="100000">
                                          <p:val>
                                            <p:strVal val="#ppt_h"/>
                                          </p:val>
                                        </p:tav>
                                      </p:tavLst>
                                    </p:anim>
                                    <p:animEffect transition="in" filter="fade">
                                      <p:cBhvr>
                                        <p:cTn id="9" dur="1000"/>
                                        <p:tgtEl>
                                          <p:spTgt spid="103427"/>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103428"/>
                                        </p:tgtEl>
                                        <p:attrNameLst>
                                          <p:attrName>style.visibility</p:attrName>
                                        </p:attrNameLst>
                                      </p:cBhvr>
                                      <p:to>
                                        <p:strVal val="visible"/>
                                      </p:to>
                                    </p:set>
                                    <p:anim calcmode="lin" valueType="num">
                                      <p:cBhvr>
                                        <p:cTn id="14" dur="1000" fill="hold"/>
                                        <p:tgtEl>
                                          <p:spTgt spid="103428"/>
                                        </p:tgtEl>
                                        <p:attrNameLst>
                                          <p:attrName>ppt_w</p:attrName>
                                        </p:attrNameLst>
                                      </p:cBhvr>
                                      <p:tavLst>
                                        <p:tav tm="0">
                                          <p:val>
                                            <p:strVal val="#ppt_w*0.70"/>
                                          </p:val>
                                        </p:tav>
                                        <p:tav tm="100000">
                                          <p:val>
                                            <p:strVal val="#ppt_w"/>
                                          </p:val>
                                        </p:tav>
                                      </p:tavLst>
                                    </p:anim>
                                    <p:anim calcmode="lin" valueType="num">
                                      <p:cBhvr>
                                        <p:cTn id="15" dur="1000" fill="hold"/>
                                        <p:tgtEl>
                                          <p:spTgt spid="103428"/>
                                        </p:tgtEl>
                                        <p:attrNameLst>
                                          <p:attrName>ppt_h</p:attrName>
                                        </p:attrNameLst>
                                      </p:cBhvr>
                                      <p:tavLst>
                                        <p:tav tm="0">
                                          <p:val>
                                            <p:strVal val="#ppt_h"/>
                                          </p:val>
                                        </p:tav>
                                        <p:tav tm="100000">
                                          <p:val>
                                            <p:strVal val="#ppt_h"/>
                                          </p:val>
                                        </p:tav>
                                      </p:tavLst>
                                    </p:anim>
                                    <p:animEffect transition="in" filter="fade">
                                      <p:cBhvr>
                                        <p:cTn id="16" dur="1000"/>
                                        <p:tgtEl>
                                          <p:spTgt spid="103428"/>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103432"/>
                                        </p:tgtEl>
                                        <p:attrNameLst>
                                          <p:attrName>style.visibility</p:attrName>
                                        </p:attrNameLst>
                                      </p:cBhvr>
                                      <p:to>
                                        <p:strVal val="visible"/>
                                      </p:to>
                                    </p:set>
                                    <p:anim calcmode="lin" valueType="num">
                                      <p:cBhvr>
                                        <p:cTn id="21" dur="1000" fill="hold"/>
                                        <p:tgtEl>
                                          <p:spTgt spid="103432"/>
                                        </p:tgtEl>
                                        <p:attrNameLst>
                                          <p:attrName>ppt_w</p:attrName>
                                        </p:attrNameLst>
                                      </p:cBhvr>
                                      <p:tavLst>
                                        <p:tav tm="0">
                                          <p:val>
                                            <p:strVal val="#ppt_w*0.70"/>
                                          </p:val>
                                        </p:tav>
                                        <p:tav tm="100000">
                                          <p:val>
                                            <p:strVal val="#ppt_w"/>
                                          </p:val>
                                        </p:tav>
                                      </p:tavLst>
                                    </p:anim>
                                    <p:anim calcmode="lin" valueType="num">
                                      <p:cBhvr>
                                        <p:cTn id="22" dur="1000" fill="hold"/>
                                        <p:tgtEl>
                                          <p:spTgt spid="103432"/>
                                        </p:tgtEl>
                                        <p:attrNameLst>
                                          <p:attrName>ppt_h</p:attrName>
                                        </p:attrNameLst>
                                      </p:cBhvr>
                                      <p:tavLst>
                                        <p:tav tm="0">
                                          <p:val>
                                            <p:strVal val="#ppt_h"/>
                                          </p:val>
                                        </p:tav>
                                        <p:tav tm="100000">
                                          <p:val>
                                            <p:strVal val="#ppt_h"/>
                                          </p:val>
                                        </p:tav>
                                      </p:tavLst>
                                    </p:anim>
                                    <p:animEffect transition="in" filter="fade">
                                      <p:cBhvr>
                                        <p:cTn id="23" dur="1000"/>
                                        <p:tgtEl>
                                          <p:spTgt spid="103432"/>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103430"/>
                                        </p:tgtEl>
                                        <p:attrNameLst>
                                          <p:attrName>style.visibility</p:attrName>
                                        </p:attrNameLst>
                                      </p:cBhvr>
                                      <p:to>
                                        <p:strVal val="visible"/>
                                      </p:to>
                                    </p:set>
                                    <p:anim calcmode="lin" valueType="num">
                                      <p:cBhvr>
                                        <p:cTn id="28" dur="1000" fill="hold"/>
                                        <p:tgtEl>
                                          <p:spTgt spid="103430"/>
                                        </p:tgtEl>
                                        <p:attrNameLst>
                                          <p:attrName>ppt_w</p:attrName>
                                        </p:attrNameLst>
                                      </p:cBhvr>
                                      <p:tavLst>
                                        <p:tav tm="0">
                                          <p:val>
                                            <p:strVal val="#ppt_w*0.70"/>
                                          </p:val>
                                        </p:tav>
                                        <p:tav tm="100000">
                                          <p:val>
                                            <p:strVal val="#ppt_w"/>
                                          </p:val>
                                        </p:tav>
                                      </p:tavLst>
                                    </p:anim>
                                    <p:anim calcmode="lin" valueType="num">
                                      <p:cBhvr>
                                        <p:cTn id="29" dur="1000" fill="hold"/>
                                        <p:tgtEl>
                                          <p:spTgt spid="103430"/>
                                        </p:tgtEl>
                                        <p:attrNameLst>
                                          <p:attrName>ppt_h</p:attrName>
                                        </p:attrNameLst>
                                      </p:cBhvr>
                                      <p:tavLst>
                                        <p:tav tm="0">
                                          <p:val>
                                            <p:strVal val="#ppt_h"/>
                                          </p:val>
                                        </p:tav>
                                        <p:tav tm="100000">
                                          <p:val>
                                            <p:strVal val="#ppt_h"/>
                                          </p:val>
                                        </p:tav>
                                      </p:tavLst>
                                    </p:anim>
                                    <p:animEffect transition="in" filter="fade">
                                      <p:cBhvr>
                                        <p:cTn id="30" dur="1000"/>
                                        <p:tgtEl>
                                          <p:spTgt spid="103430"/>
                                        </p:tgtEl>
                                      </p:cBhvr>
                                    </p:animEffect>
                                  </p:childTnLst>
                                </p:cTn>
                              </p:par>
                            </p:childTnLst>
                          </p:cTn>
                        </p:par>
                      </p:childTnLst>
                    </p:cTn>
                  </p:par>
                  <p:par>
                    <p:cTn id="31" fill="hold">
                      <p:stCondLst>
                        <p:cond delay="indefinite"/>
                      </p:stCondLst>
                      <p:childTnLst>
                        <p:par>
                          <p:cTn id="32" fill="hold">
                            <p:stCondLst>
                              <p:cond delay="0"/>
                            </p:stCondLst>
                            <p:childTnLst>
                              <p:par>
                                <p:cTn id="33" presetID="55" presetClass="entr" presetSubtype="0" fill="hold" grpId="0" nodeType="clickEffect">
                                  <p:stCondLst>
                                    <p:cond delay="0"/>
                                  </p:stCondLst>
                                  <p:childTnLst>
                                    <p:set>
                                      <p:cBhvr>
                                        <p:cTn id="34" dur="1" fill="hold">
                                          <p:stCondLst>
                                            <p:cond delay="0"/>
                                          </p:stCondLst>
                                        </p:cTn>
                                        <p:tgtEl>
                                          <p:spTgt spid="103434"/>
                                        </p:tgtEl>
                                        <p:attrNameLst>
                                          <p:attrName>style.visibility</p:attrName>
                                        </p:attrNameLst>
                                      </p:cBhvr>
                                      <p:to>
                                        <p:strVal val="visible"/>
                                      </p:to>
                                    </p:set>
                                    <p:anim calcmode="lin" valueType="num">
                                      <p:cBhvr>
                                        <p:cTn id="35" dur="1000" fill="hold"/>
                                        <p:tgtEl>
                                          <p:spTgt spid="103434"/>
                                        </p:tgtEl>
                                        <p:attrNameLst>
                                          <p:attrName>ppt_w</p:attrName>
                                        </p:attrNameLst>
                                      </p:cBhvr>
                                      <p:tavLst>
                                        <p:tav tm="0">
                                          <p:val>
                                            <p:strVal val="#ppt_w*0.70"/>
                                          </p:val>
                                        </p:tav>
                                        <p:tav tm="100000">
                                          <p:val>
                                            <p:strVal val="#ppt_w"/>
                                          </p:val>
                                        </p:tav>
                                      </p:tavLst>
                                    </p:anim>
                                    <p:anim calcmode="lin" valueType="num">
                                      <p:cBhvr>
                                        <p:cTn id="36" dur="1000" fill="hold"/>
                                        <p:tgtEl>
                                          <p:spTgt spid="103434"/>
                                        </p:tgtEl>
                                        <p:attrNameLst>
                                          <p:attrName>ppt_h</p:attrName>
                                        </p:attrNameLst>
                                      </p:cBhvr>
                                      <p:tavLst>
                                        <p:tav tm="0">
                                          <p:val>
                                            <p:strVal val="#ppt_h"/>
                                          </p:val>
                                        </p:tav>
                                        <p:tav tm="100000">
                                          <p:val>
                                            <p:strVal val="#ppt_h"/>
                                          </p:val>
                                        </p:tav>
                                      </p:tavLst>
                                    </p:anim>
                                    <p:animEffect transition="in" filter="fade">
                                      <p:cBhvr>
                                        <p:cTn id="37" dur="1000"/>
                                        <p:tgtEl>
                                          <p:spTgt spid="103434"/>
                                        </p:tgtEl>
                                      </p:cBhvr>
                                    </p:animEffect>
                                  </p:childTnLst>
                                </p:cTn>
                              </p:par>
                            </p:childTnLst>
                          </p:cTn>
                        </p:par>
                      </p:childTnLst>
                    </p:cTn>
                  </p:par>
                  <p:par>
                    <p:cTn id="38" fill="hold">
                      <p:stCondLst>
                        <p:cond delay="indefinite"/>
                      </p:stCondLst>
                      <p:childTnLst>
                        <p:par>
                          <p:cTn id="39" fill="hold">
                            <p:stCondLst>
                              <p:cond delay="0"/>
                            </p:stCondLst>
                            <p:childTnLst>
                              <p:par>
                                <p:cTn id="40" presetID="55" presetClass="entr" presetSubtype="0" fill="hold" grpId="0" nodeType="clickEffect">
                                  <p:stCondLst>
                                    <p:cond delay="0"/>
                                  </p:stCondLst>
                                  <p:childTnLst>
                                    <p:set>
                                      <p:cBhvr>
                                        <p:cTn id="41" dur="1" fill="hold">
                                          <p:stCondLst>
                                            <p:cond delay="0"/>
                                          </p:stCondLst>
                                        </p:cTn>
                                        <p:tgtEl>
                                          <p:spTgt spid="103431"/>
                                        </p:tgtEl>
                                        <p:attrNameLst>
                                          <p:attrName>style.visibility</p:attrName>
                                        </p:attrNameLst>
                                      </p:cBhvr>
                                      <p:to>
                                        <p:strVal val="visible"/>
                                      </p:to>
                                    </p:set>
                                    <p:anim calcmode="lin" valueType="num">
                                      <p:cBhvr>
                                        <p:cTn id="42" dur="1000" fill="hold"/>
                                        <p:tgtEl>
                                          <p:spTgt spid="103431"/>
                                        </p:tgtEl>
                                        <p:attrNameLst>
                                          <p:attrName>ppt_w</p:attrName>
                                        </p:attrNameLst>
                                      </p:cBhvr>
                                      <p:tavLst>
                                        <p:tav tm="0">
                                          <p:val>
                                            <p:strVal val="#ppt_w*0.70"/>
                                          </p:val>
                                        </p:tav>
                                        <p:tav tm="100000">
                                          <p:val>
                                            <p:strVal val="#ppt_w"/>
                                          </p:val>
                                        </p:tav>
                                      </p:tavLst>
                                    </p:anim>
                                    <p:anim calcmode="lin" valueType="num">
                                      <p:cBhvr>
                                        <p:cTn id="43" dur="1000" fill="hold"/>
                                        <p:tgtEl>
                                          <p:spTgt spid="103431"/>
                                        </p:tgtEl>
                                        <p:attrNameLst>
                                          <p:attrName>ppt_h</p:attrName>
                                        </p:attrNameLst>
                                      </p:cBhvr>
                                      <p:tavLst>
                                        <p:tav tm="0">
                                          <p:val>
                                            <p:strVal val="#ppt_h"/>
                                          </p:val>
                                        </p:tav>
                                        <p:tav tm="100000">
                                          <p:val>
                                            <p:strVal val="#ppt_h"/>
                                          </p:val>
                                        </p:tav>
                                      </p:tavLst>
                                    </p:anim>
                                    <p:animEffect transition="in" filter="fade">
                                      <p:cBhvr>
                                        <p:cTn id="44" dur="1000"/>
                                        <p:tgtEl>
                                          <p:spTgt spid="103431"/>
                                        </p:tgtEl>
                                      </p:cBhvr>
                                    </p:animEffect>
                                  </p:childTnLst>
                                </p:cTn>
                              </p:par>
                            </p:childTnLst>
                          </p:cTn>
                        </p:par>
                      </p:childTnLst>
                    </p:cTn>
                  </p:par>
                  <p:par>
                    <p:cTn id="45" fill="hold">
                      <p:stCondLst>
                        <p:cond delay="indefinite"/>
                      </p:stCondLst>
                      <p:childTnLst>
                        <p:par>
                          <p:cTn id="46" fill="hold">
                            <p:stCondLst>
                              <p:cond delay="0"/>
                            </p:stCondLst>
                            <p:childTnLst>
                              <p:par>
                                <p:cTn id="47" presetID="55" presetClass="entr" presetSubtype="0" fill="hold" grpId="0" nodeType="clickEffect">
                                  <p:stCondLst>
                                    <p:cond delay="0"/>
                                  </p:stCondLst>
                                  <p:childTnLst>
                                    <p:set>
                                      <p:cBhvr>
                                        <p:cTn id="48" dur="1" fill="hold">
                                          <p:stCondLst>
                                            <p:cond delay="0"/>
                                          </p:stCondLst>
                                        </p:cTn>
                                        <p:tgtEl>
                                          <p:spTgt spid="103436"/>
                                        </p:tgtEl>
                                        <p:attrNameLst>
                                          <p:attrName>style.visibility</p:attrName>
                                        </p:attrNameLst>
                                      </p:cBhvr>
                                      <p:to>
                                        <p:strVal val="visible"/>
                                      </p:to>
                                    </p:set>
                                    <p:anim calcmode="lin" valueType="num">
                                      <p:cBhvr>
                                        <p:cTn id="49" dur="1000" fill="hold"/>
                                        <p:tgtEl>
                                          <p:spTgt spid="103436"/>
                                        </p:tgtEl>
                                        <p:attrNameLst>
                                          <p:attrName>ppt_w</p:attrName>
                                        </p:attrNameLst>
                                      </p:cBhvr>
                                      <p:tavLst>
                                        <p:tav tm="0">
                                          <p:val>
                                            <p:strVal val="#ppt_w*0.70"/>
                                          </p:val>
                                        </p:tav>
                                        <p:tav tm="100000">
                                          <p:val>
                                            <p:strVal val="#ppt_w"/>
                                          </p:val>
                                        </p:tav>
                                      </p:tavLst>
                                    </p:anim>
                                    <p:anim calcmode="lin" valueType="num">
                                      <p:cBhvr>
                                        <p:cTn id="50" dur="1000" fill="hold"/>
                                        <p:tgtEl>
                                          <p:spTgt spid="103436"/>
                                        </p:tgtEl>
                                        <p:attrNameLst>
                                          <p:attrName>ppt_h</p:attrName>
                                        </p:attrNameLst>
                                      </p:cBhvr>
                                      <p:tavLst>
                                        <p:tav tm="0">
                                          <p:val>
                                            <p:strVal val="#ppt_h"/>
                                          </p:val>
                                        </p:tav>
                                        <p:tav tm="100000">
                                          <p:val>
                                            <p:strVal val="#ppt_h"/>
                                          </p:val>
                                        </p:tav>
                                      </p:tavLst>
                                    </p:anim>
                                    <p:animEffect transition="in" filter="fade">
                                      <p:cBhvr>
                                        <p:cTn id="51" dur="1000"/>
                                        <p:tgtEl>
                                          <p:spTgt spid="103436"/>
                                        </p:tgtEl>
                                      </p:cBhvr>
                                    </p:animEffect>
                                  </p:childTnLst>
                                </p:cTn>
                              </p:par>
                            </p:childTnLst>
                          </p:cTn>
                        </p:par>
                      </p:childTnLst>
                    </p:cTn>
                  </p:par>
                  <p:par>
                    <p:cTn id="52" fill="hold">
                      <p:stCondLst>
                        <p:cond delay="indefinite"/>
                      </p:stCondLst>
                      <p:childTnLst>
                        <p:par>
                          <p:cTn id="53" fill="hold">
                            <p:stCondLst>
                              <p:cond delay="0"/>
                            </p:stCondLst>
                            <p:childTnLst>
                              <p:par>
                                <p:cTn id="54" presetID="55" presetClass="entr" presetSubtype="0" fill="hold" grpId="0" nodeType="clickEffect">
                                  <p:stCondLst>
                                    <p:cond delay="0"/>
                                  </p:stCondLst>
                                  <p:childTnLst>
                                    <p:set>
                                      <p:cBhvr>
                                        <p:cTn id="55" dur="1" fill="hold">
                                          <p:stCondLst>
                                            <p:cond delay="0"/>
                                          </p:stCondLst>
                                        </p:cTn>
                                        <p:tgtEl>
                                          <p:spTgt spid="103433"/>
                                        </p:tgtEl>
                                        <p:attrNameLst>
                                          <p:attrName>style.visibility</p:attrName>
                                        </p:attrNameLst>
                                      </p:cBhvr>
                                      <p:to>
                                        <p:strVal val="visible"/>
                                      </p:to>
                                    </p:set>
                                    <p:anim calcmode="lin" valueType="num">
                                      <p:cBhvr>
                                        <p:cTn id="56" dur="1000" fill="hold"/>
                                        <p:tgtEl>
                                          <p:spTgt spid="103433"/>
                                        </p:tgtEl>
                                        <p:attrNameLst>
                                          <p:attrName>ppt_w</p:attrName>
                                        </p:attrNameLst>
                                      </p:cBhvr>
                                      <p:tavLst>
                                        <p:tav tm="0">
                                          <p:val>
                                            <p:strVal val="#ppt_w*0.70"/>
                                          </p:val>
                                        </p:tav>
                                        <p:tav tm="100000">
                                          <p:val>
                                            <p:strVal val="#ppt_w"/>
                                          </p:val>
                                        </p:tav>
                                      </p:tavLst>
                                    </p:anim>
                                    <p:anim calcmode="lin" valueType="num">
                                      <p:cBhvr>
                                        <p:cTn id="57" dur="1000" fill="hold"/>
                                        <p:tgtEl>
                                          <p:spTgt spid="103433"/>
                                        </p:tgtEl>
                                        <p:attrNameLst>
                                          <p:attrName>ppt_h</p:attrName>
                                        </p:attrNameLst>
                                      </p:cBhvr>
                                      <p:tavLst>
                                        <p:tav tm="0">
                                          <p:val>
                                            <p:strVal val="#ppt_h"/>
                                          </p:val>
                                        </p:tav>
                                        <p:tav tm="100000">
                                          <p:val>
                                            <p:strVal val="#ppt_h"/>
                                          </p:val>
                                        </p:tav>
                                      </p:tavLst>
                                    </p:anim>
                                    <p:animEffect transition="in" filter="fade">
                                      <p:cBhvr>
                                        <p:cTn id="58" dur="1000"/>
                                        <p:tgtEl>
                                          <p:spTgt spid="103433"/>
                                        </p:tgtEl>
                                      </p:cBhvr>
                                    </p:animEffect>
                                  </p:childTnLst>
                                </p:cTn>
                              </p:par>
                            </p:childTnLst>
                          </p:cTn>
                        </p:par>
                      </p:childTnLst>
                    </p:cTn>
                  </p:par>
                  <p:par>
                    <p:cTn id="59" fill="hold">
                      <p:stCondLst>
                        <p:cond delay="indefinite"/>
                      </p:stCondLst>
                      <p:childTnLst>
                        <p:par>
                          <p:cTn id="60" fill="hold">
                            <p:stCondLst>
                              <p:cond delay="0"/>
                            </p:stCondLst>
                            <p:childTnLst>
                              <p:par>
                                <p:cTn id="61" presetID="55" presetClass="entr" presetSubtype="0" fill="hold" grpId="0" nodeType="clickEffect">
                                  <p:stCondLst>
                                    <p:cond delay="0"/>
                                  </p:stCondLst>
                                  <p:childTnLst>
                                    <p:set>
                                      <p:cBhvr>
                                        <p:cTn id="62" dur="1" fill="hold">
                                          <p:stCondLst>
                                            <p:cond delay="0"/>
                                          </p:stCondLst>
                                        </p:cTn>
                                        <p:tgtEl>
                                          <p:spTgt spid="103437"/>
                                        </p:tgtEl>
                                        <p:attrNameLst>
                                          <p:attrName>style.visibility</p:attrName>
                                        </p:attrNameLst>
                                      </p:cBhvr>
                                      <p:to>
                                        <p:strVal val="visible"/>
                                      </p:to>
                                    </p:set>
                                    <p:anim calcmode="lin" valueType="num">
                                      <p:cBhvr>
                                        <p:cTn id="63" dur="1000" fill="hold"/>
                                        <p:tgtEl>
                                          <p:spTgt spid="103437"/>
                                        </p:tgtEl>
                                        <p:attrNameLst>
                                          <p:attrName>ppt_w</p:attrName>
                                        </p:attrNameLst>
                                      </p:cBhvr>
                                      <p:tavLst>
                                        <p:tav tm="0">
                                          <p:val>
                                            <p:strVal val="#ppt_w*0.70"/>
                                          </p:val>
                                        </p:tav>
                                        <p:tav tm="100000">
                                          <p:val>
                                            <p:strVal val="#ppt_w"/>
                                          </p:val>
                                        </p:tav>
                                      </p:tavLst>
                                    </p:anim>
                                    <p:anim calcmode="lin" valueType="num">
                                      <p:cBhvr>
                                        <p:cTn id="64" dur="1000" fill="hold"/>
                                        <p:tgtEl>
                                          <p:spTgt spid="103437"/>
                                        </p:tgtEl>
                                        <p:attrNameLst>
                                          <p:attrName>ppt_h</p:attrName>
                                        </p:attrNameLst>
                                      </p:cBhvr>
                                      <p:tavLst>
                                        <p:tav tm="0">
                                          <p:val>
                                            <p:strVal val="#ppt_h"/>
                                          </p:val>
                                        </p:tav>
                                        <p:tav tm="100000">
                                          <p:val>
                                            <p:strVal val="#ppt_h"/>
                                          </p:val>
                                        </p:tav>
                                      </p:tavLst>
                                    </p:anim>
                                    <p:animEffect transition="in" filter="fade">
                                      <p:cBhvr>
                                        <p:cTn id="65" dur="1000"/>
                                        <p:tgtEl>
                                          <p:spTgt spid="103437"/>
                                        </p:tgtEl>
                                      </p:cBhvr>
                                    </p:animEffect>
                                  </p:childTnLst>
                                </p:cTn>
                              </p:par>
                            </p:childTnLst>
                          </p:cTn>
                        </p:par>
                      </p:childTnLst>
                    </p:cTn>
                  </p:par>
                  <p:par>
                    <p:cTn id="66" fill="hold">
                      <p:stCondLst>
                        <p:cond delay="indefinite"/>
                      </p:stCondLst>
                      <p:childTnLst>
                        <p:par>
                          <p:cTn id="67" fill="hold">
                            <p:stCondLst>
                              <p:cond delay="0"/>
                            </p:stCondLst>
                            <p:childTnLst>
                              <p:par>
                                <p:cTn id="68" presetID="55" presetClass="entr" presetSubtype="0" fill="hold" grpId="0" nodeType="clickEffect">
                                  <p:stCondLst>
                                    <p:cond delay="0"/>
                                  </p:stCondLst>
                                  <p:childTnLst>
                                    <p:set>
                                      <p:cBhvr>
                                        <p:cTn id="69" dur="1" fill="hold">
                                          <p:stCondLst>
                                            <p:cond delay="0"/>
                                          </p:stCondLst>
                                        </p:cTn>
                                        <p:tgtEl>
                                          <p:spTgt spid="103435"/>
                                        </p:tgtEl>
                                        <p:attrNameLst>
                                          <p:attrName>style.visibility</p:attrName>
                                        </p:attrNameLst>
                                      </p:cBhvr>
                                      <p:to>
                                        <p:strVal val="visible"/>
                                      </p:to>
                                    </p:set>
                                    <p:anim calcmode="lin" valueType="num">
                                      <p:cBhvr>
                                        <p:cTn id="70" dur="1000" fill="hold"/>
                                        <p:tgtEl>
                                          <p:spTgt spid="103435"/>
                                        </p:tgtEl>
                                        <p:attrNameLst>
                                          <p:attrName>ppt_w</p:attrName>
                                        </p:attrNameLst>
                                      </p:cBhvr>
                                      <p:tavLst>
                                        <p:tav tm="0">
                                          <p:val>
                                            <p:strVal val="#ppt_w*0.70"/>
                                          </p:val>
                                        </p:tav>
                                        <p:tav tm="100000">
                                          <p:val>
                                            <p:strVal val="#ppt_w"/>
                                          </p:val>
                                        </p:tav>
                                      </p:tavLst>
                                    </p:anim>
                                    <p:anim calcmode="lin" valueType="num">
                                      <p:cBhvr>
                                        <p:cTn id="71" dur="1000" fill="hold"/>
                                        <p:tgtEl>
                                          <p:spTgt spid="103435"/>
                                        </p:tgtEl>
                                        <p:attrNameLst>
                                          <p:attrName>ppt_h</p:attrName>
                                        </p:attrNameLst>
                                      </p:cBhvr>
                                      <p:tavLst>
                                        <p:tav tm="0">
                                          <p:val>
                                            <p:strVal val="#ppt_h"/>
                                          </p:val>
                                        </p:tav>
                                        <p:tav tm="100000">
                                          <p:val>
                                            <p:strVal val="#ppt_h"/>
                                          </p:val>
                                        </p:tav>
                                      </p:tavLst>
                                    </p:anim>
                                    <p:animEffect transition="in" filter="fade">
                                      <p:cBhvr>
                                        <p:cTn id="72" dur="1000"/>
                                        <p:tgtEl>
                                          <p:spTgt spid="103435"/>
                                        </p:tgtEl>
                                      </p:cBhvr>
                                    </p:animEffect>
                                  </p:childTnLst>
                                </p:cTn>
                              </p:par>
                            </p:childTnLst>
                          </p:cTn>
                        </p:par>
                      </p:childTnLst>
                    </p:cTn>
                  </p:par>
                  <p:par>
                    <p:cTn id="73" fill="hold">
                      <p:stCondLst>
                        <p:cond delay="indefinite"/>
                      </p:stCondLst>
                      <p:childTnLst>
                        <p:par>
                          <p:cTn id="74" fill="hold">
                            <p:stCondLst>
                              <p:cond delay="0"/>
                            </p:stCondLst>
                            <p:childTnLst>
                              <p:par>
                                <p:cTn id="75" presetID="55" presetClass="entr" presetSubtype="0" fill="hold" grpId="0" nodeType="clickEffect">
                                  <p:stCondLst>
                                    <p:cond delay="0"/>
                                  </p:stCondLst>
                                  <p:childTnLst>
                                    <p:set>
                                      <p:cBhvr>
                                        <p:cTn id="76" dur="1" fill="hold">
                                          <p:stCondLst>
                                            <p:cond delay="0"/>
                                          </p:stCondLst>
                                        </p:cTn>
                                        <p:tgtEl>
                                          <p:spTgt spid="103438"/>
                                        </p:tgtEl>
                                        <p:attrNameLst>
                                          <p:attrName>style.visibility</p:attrName>
                                        </p:attrNameLst>
                                      </p:cBhvr>
                                      <p:to>
                                        <p:strVal val="visible"/>
                                      </p:to>
                                    </p:set>
                                    <p:anim calcmode="lin" valueType="num">
                                      <p:cBhvr>
                                        <p:cTn id="77" dur="1000" fill="hold"/>
                                        <p:tgtEl>
                                          <p:spTgt spid="103438"/>
                                        </p:tgtEl>
                                        <p:attrNameLst>
                                          <p:attrName>ppt_w</p:attrName>
                                        </p:attrNameLst>
                                      </p:cBhvr>
                                      <p:tavLst>
                                        <p:tav tm="0">
                                          <p:val>
                                            <p:strVal val="#ppt_w*0.70"/>
                                          </p:val>
                                        </p:tav>
                                        <p:tav tm="100000">
                                          <p:val>
                                            <p:strVal val="#ppt_w"/>
                                          </p:val>
                                        </p:tav>
                                      </p:tavLst>
                                    </p:anim>
                                    <p:anim calcmode="lin" valueType="num">
                                      <p:cBhvr>
                                        <p:cTn id="78" dur="1000" fill="hold"/>
                                        <p:tgtEl>
                                          <p:spTgt spid="103438"/>
                                        </p:tgtEl>
                                        <p:attrNameLst>
                                          <p:attrName>ppt_h</p:attrName>
                                        </p:attrNameLst>
                                      </p:cBhvr>
                                      <p:tavLst>
                                        <p:tav tm="0">
                                          <p:val>
                                            <p:strVal val="#ppt_h"/>
                                          </p:val>
                                        </p:tav>
                                        <p:tav tm="100000">
                                          <p:val>
                                            <p:strVal val="#ppt_h"/>
                                          </p:val>
                                        </p:tav>
                                      </p:tavLst>
                                    </p:anim>
                                    <p:animEffect transition="in" filter="fade">
                                      <p:cBhvr>
                                        <p:cTn id="79" dur="1000"/>
                                        <p:tgtEl>
                                          <p:spTgt spid="1034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3427" grpId="0" animBg="1"/>
      <p:bldP spid="103428" grpId="0" animBg="1"/>
      <p:bldP spid="103430" grpId="0" animBg="1"/>
      <p:bldP spid="103431" grpId="0" animBg="1"/>
      <p:bldP spid="103432" grpId="0" animBg="1"/>
      <p:bldP spid="103433" grpId="0" animBg="1"/>
      <p:bldP spid="103434" grpId="0" animBg="1"/>
      <p:bldP spid="103435" grpId="0" animBg="1"/>
      <p:bldP spid="103436" grpId="0" animBg="1"/>
      <p:bldP spid="103437" grpId="0" animBg="1"/>
      <p:bldP spid="103438" grpId="0" animBg="1"/>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1" name="Text Box 3"/>
          <p:cNvSpPr txBox="1">
            <a:spLocks noChangeArrowheads="1"/>
          </p:cNvSpPr>
          <p:nvPr/>
        </p:nvSpPr>
        <p:spPr bwMode="auto">
          <a:xfrm>
            <a:off x="838200" y="2667000"/>
            <a:ext cx="1981200" cy="1446213"/>
          </a:xfrm>
          <a:prstGeom prst="rect">
            <a:avLst/>
          </a:prstGeom>
          <a:noFill/>
          <a:ln w="9525">
            <a:solidFill>
              <a:schemeClr val="bg1"/>
            </a:solidFill>
            <a:miter lim="800000"/>
            <a:headEnd/>
            <a:tailEnd/>
          </a:ln>
          <a:effectLst/>
        </p:spPr>
        <p:txBody>
          <a:bodyPr>
            <a:spAutoFit/>
          </a:bodyPr>
          <a:lstStyle/>
          <a:p>
            <a:pPr eaLnBrk="0" hangingPunct="0">
              <a:spcBef>
                <a:spcPct val="50000"/>
              </a:spcBef>
            </a:pPr>
            <a:r>
              <a:rPr lang="en-US" sz="1600" b="1">
                <a:solidFill>
                  <a:schemeClr val="bg1"/>
                </a:solidFill>
                <a:latin typeface="Tahoma" pitchFamily="34" charset="0"/>
              </a:rPr>
              <a:t>Applicant apply for certification</a:t>
            </a:r>
          </a:p>
          <a:p>
            <a:pPr eaLnBrk="0" hangingPunct="0">
              <a:spcBef>
                <a:spcPct val="50000"/>
              </a:spcBef>
              <a:buFontTx/>
              <a:buChar char="•"/>
            </a:pPr>
            <a:r>
              <a:rPr lang="en-US" sz="1600" b="1">
                <a:solidFill>
                  <a:schemeClr val="bg1"/>
                </a:solidFill>
                <a:latin typeface="Tahoma" pitchFamily="34" charset="0"/>
              </a:rPr>
              <a:t>Fill out forms and sign contracts</a:t>
            </a:r>
          </a:p>
        </p:txBody>
      </p:sp>
      <p:sp>
        <p:nvSpPr>
          <p:cNvPr id="104452" name="AutoShape 4"/>
          <p:cNvSpPr>
            <a:spLocks noChangeArrowheads="1"/>
          </p:cNvSpPr>
          <p:nvPr/>
        </p:nvSpPr>
        <p:spPr bwMode="auto">
          <a:xfrm>
            <a:off x="2895600" y="3352800"/>
            <a:ext cx="685800" cy="152400"/>
          </a:xfrm>
          <a:prstGeom prst="rightArrow">
            <a:avLst>
              <a:gd name="adj1" fmla="val 50000"/>
              <a:gd name="adj2" fmla="val 112500"/>
            </a:avLst>
          </a:prstGeom>
          <a:solidFill>
            <a:schemeClr val="accent1"/>
          </a:solidFill>
          <a:ln w="9525">
            <a:solidFill>
              <a:schemeClr val="tx1"/>
            </a:solidFill>
            <a:miter lim="800000"/>
            <a:headEnd/>
            <a:tailEnd/>
          </a:ln>
          <a:effectLst/>
        </p:spPr>
        <p:txBody>
          <a:bodyPr wrap="none" anchor="ctr"/>
          <a:lstStyle/>
          <a:p>
            <a:endParaRPr lang="en-US"/>
          </a:p>
        </p:txBody>
      </p:sp>
      <p:sp>
        <p:nvSpPr>
          <p:cNvPr id="104453" name="Text Box 5"/>
          <p:cNvSpPr txBox="1">
            <a:spLocks noChangeArrowheads="1"/>
          </p:cNvSpPr>
          <p:nvPr/>
        </p:nvSpPr>
        <p:spPr bwMode="auto">
          <a:xfrm>
            <a:off x="3657600" y="2133600"/>
            <a:ext cx="1676400" cy="366713"/>
          </a:xfrm>
          <a:prstGeom prst="rect">
            <a:avLst/>
          </a:prstGeom>
          <a:noFill/>
          <a:ln w="9525">
            <a:noFill/>
            <a:miter lim="800000"/>
            <a:headEnd/>
            <a:tailEnd/>
          </a:ln>
          <a:effectLst/>
        </p:spPr>
        <p:txBody>
          <a:bodyPr>
            <a:spAutoFit/>
          </a:bodyPr>
          <a:lstStyle/>
          <a:p>
            <a:pPr eaLnBrk="0" hangingPunct="0">
              <a:spcBef>
                <a:spcPct val="50000"/>
              </a:spcBef>
            </a:pPr>
            <a:endParaRPr lang="en-GB">
              <a:latin typeface="Tahoma" pitchFamily="34" charset="0"/>
            </a:endParaRPr>
          </a:p>
        </p:txBody>
      </p:sp>
      <p:sp>
        <p:nvSpPr>
          <p:cNvPr id="104454" name="AutoShape 6"/>
          <p:cNvSpPr>
            <a:spLocks noChangeArrowheads="1"/>
          </p:cNvSpPr>
          <p:nvPr/>
        </p:nvSpPr>
        <p:spPr bwMode="auto">
          <a:xfrm>
            <a:off x="5562600" y="3352800"/>
            <a:ext cx="685800" cy="152400"/>
          </a:xfrm>
          <a:prstGeom prst="rightArrow">
            <a:avLst>
              <a:gd name="adj1" fmla="val 50000"/>
              <a:gd name="adj2" fmla="val 112500"/>
            </a:avLst>
          </a:prstGeom>
          <a:solidFill>
            <a:schemeClr val="accent1"/>
          </a:solidFill>
          <a:ln w="9525">
            <a:solidFill>
              <a:schemeClr val="tx1"/>
            </a:solidFill>
            <a:miter lim="800000"/>
            <a:headEnd/>
            <a:tailEnd/>
          </a:ln>
          <a:effectLst/>
        </p:spPr>
        <p:txBody>
          <a:bodyPr wrap="none" anchor="ctr"/>
          <a:lstStyle/>
          <a:p>
            <a:endParaRPr lang="en-US"/>
          </a:p>
        </p:txBody>
      </p:sp>
      <p:sp>
        <p:nvSpPr>
          <p:cNvPr id="104455" name="AutoShape 7"/>
          <p:cNvSpPr>
            <a:spLocks noChangeArrowheads="1"/>
          </p:cNvSpPr>
          <p:nvPr/>
        </p:nvSpPr>
        <p:spPr bwMode="auto">
          <a:xfrm>
            <a:off x="5562600" y="4800600"/>
            <a:ext cx="609600" cy="152400"/>
          </a:xfrm>
          <a:prstGeom prst="leftArrow">
            <a:avLst>
              <a:gd name="adj1" fmla="val 50000"/>
              <a:gd name="adj2" fmla="val 100000"/>
            </a:avLst>
          </a:prstGeom>
          <a:solidFill>
            <a:schemeClr val="accent1"/>
          </a:solidFill>
          <a:ln w="9525">
            <a:solidFill>
              <a:schemeClr val="tx1"/>
            </a:solidFill>
            <a:miter lim="800000"/>
            <a:headEnd/>
            <a:tailEnd/>
          </a:ln>
          <a:effectLst/>
        </p:spPr>
        <p:txBody>
          <a:bodyPr wrap="none" anchor="ctr"/>
          <a:lstStyle/>
          <a:p>
            <a:endParaRPr lang="en-US"/>
          </a:p>
        </p:txBody>
      </p:sp>
      <p:sp>
        <p:nvSpPr>
          <p:cNvPr id="104456" name="Text Box 8"/>
          <p:cNvSpPr txBox="1">
            <a:spLocks noChangeArrowheads="1"/>
          </p:cNvSpPr>
          <p:nvPr/>
        </p:nvSpPr>
        <p:spPr bwMode="auto">
          <a:xfrm>
            <a:off x="3657600" y="3048000"/>
            <a:ext cx="1752600" cy="835025"/>
          </a:xfrm>
          <a:prstGeom prst="rect">
            <a:avLst/>
          </a:prstGeom>
          <a:noFill/>
          <a:ln w="9525">
            <a:solidFill>
              <a:schemeClr val="bg1"/>
            </a:solidFill>
            <a:miter lim="800000"/>
            <a:headEnd/>
            <a:tailEnd/>
          </a:ln>
          <a:effectLst/>
        </p:spPr>
        <p:txBody>
          <a:bodyPr>
            <a:spAutoFit/>
          </a:bodyPr>
          <a:lstStyle/>
          <a:p>
            <a:pPr eaLnBrk="0" hangingPunct="0">
              <a:spcBef>
                <a:spcPct val="50000"/>
              </a:spcBef>
            </a:pPr>
            <a:r>
              <a:rPr lang="en-US" sz="1600" b="1">
                <a:solidFill>
                  <a:schemeClr val="bg1"/>
                </a:solidFill>
                <a:latin typeface="Tahoma" pitchFamily="34" charset="0"/>
              </a:rPr>
              <a:t>Certification Comm. assigns inspector</a:t>
            </a:r>
          </a:p>
        </p:txBody>
      </p:sp>
      <p:sp>
        <p:nvSpPr>
          <p:cNvPr id="104457" name="AutoShape 9"/>
          <p:cNvSpPr>
            <a:spLocks noChangeArrowheads="1"/>
          </p:cNvSpPr>
          <p:nvPr/>
        </p:nvSpPr>
        <p:spPr bwMode="auto">
          <a:xfrm>
            <a:off x="2895600" y="4800600"/>
            <a:ext cx="609600" cy="152400"/>
          </a:xfrm>
          <a:prstGeom prst="leftArrow">
            <a:avLst>
              <a:gd name="adj1" fmla="val 50000"/>
              <a:gd name="adj2" fmla="val 100000"/>
            </a:avLst>
          </a:prstGeom>
          <a:solidFill>
            <a:schemeClr val="accent1"/>
          </a:solidFill>
          <a:ln w="9525">
            <a:solidFill>
              <a:schemeClr val="tx1"/>
            </a:solidFill>
            <a:miter lim="800000"/>
            <a:headEnd/>
            <a:tailEnd/>
          </a:ln>
          <a:effectLst/>
        </p:spPr>
        <p:txBody>
          <a:bodyPr wrap="none" anchor="ctr"/>
          <a:lstStyle/>
          <a:p>
            <a:endParaRPr lang="en-US"/>
          </a:p>
        </p:txBody>
      </p:sp>
      <p:sp>
        <p:nvSpPr>
          <p:cNvPr id="104458" name="Text Box 10"/>
          <p:cNvSpPr txBox="1">
            <a:spLocks noChangeArrowheads="1"/>
          </p:cNvSpPr>
          <p:nvPr/>
        </p:nvSpPr>
        <p:spPr bwMode="auto">
          <a:xfrm>
            <a:off x="6324600" y="2819400"/>
            <a:ext cx="2209800" cy="3279775"/>
          </a:xfrm>
          <a:prstGeom prst="rect">
            <a:avLst/>
          </a:prstGeom>
          <a:noFill/>
          <a:ln w="9525">
            <a:solidFill>
              <a:schemeClr val="bg1"/>
            </a:solidFill>
            <a:miter lim="800000"/>
            <a:headEnd/>
            <a:tailEnd/>
          </a:ln>
          <a:effectLst/>
        </p:spPr>
        <p:txBody>
          <a:bodyPr>
            <a:spAutoFit/>
          </a:bodyPr>
          <a:lstStyle/>
          <a:p>
            <a:pPr eaLnBrk="0" hangingPunct="0">
              <a:spcBef>
                <a:spcPct val="50000"/>
              </a:spcBef>
            </a:pPr>
            <a:r>
              <a:rPr lang="en-US" sz="1600" b="1" i="1" u="sng">
                <a:solidFill>
                  <a:schemeClr val="bg1"/>
                </a:solidFill>
                <a:effectLst>
                  <a:outerShdw blurRad="38100" dist="38100" dir="2700000" algn="tl">
                    <a:srgbClr val="000000"/>
                  </a:outerShdw>
                </a:effectLst>
                <a:latin typeface="Tahoma" pitchFamily="34" charset="0"/>
              </a:rPr>
              <a:t>Inspector inspects the internal control system of the organization</a:t>
            </a:r>
          </a:p>
          <a:p>
            <a:pPr eaLnBrk="0" hangingPunct="0">
              <a:spcBef>
                <a:spcPct val="50000"/>
              </a:spcBef>
              <a:buFontTx/>
              <a:buChar char="•"/>
            </a:pPr>
            <a:r>
              <a:rPr lang="en-US" sz="1600" b="1">
                <a:solidFill>
                  <a:schemeClr val="bg1"/>
                </a:solidFill>
                <a:latin typeface="Tahoma" pitchFamily="34" charset="0"/>
              </a:rPr>
              <a:t>Farm walk (random sampling)</a:t>
            </a:r>
          </a:p>
          <a:p>
            <a:pPr eaLnBrk="0" hangingPunct="0">
              <a:spcBef>
                <a:spcPct val="50000"/>
              </a:spcBef>
              <a:buFontTx/>
              <a:buChar char="•"/>
            </a:pPr>
            <a:r>
              <a:rPr lang="en-US" sz="1600" b="1">
                <a:solidFill>
                  <a:schemeClr val="bg1"/>
                </a:solidFill>
                <a:latin typeface="Tahoma" pitchFamily="34" charset="0"/>
              </a:rPr>
              <a:t>Check inputs and its sources</a:t>
            </a:r>
          </a:p>
          <a:p>
            <a:pPr eaLnBrk="0" hangingPunct="0">
              <a:spcBef>
                <a:spcPct val="50000"/>
              </a:spcBef>
              <a:buFontTx/>
              <a:buChar char="•"/>
            </a:pPr>
            <a:r>
              <a:rPr lang="en-US" sz="1600" b="1">
                <a:solidFill>
                  <a:schemeClr val="bg1"/>
                </a:solidFill>
                <a:latin typeface="Tahoma" pitchFamily="34" charset="0"/>
              </a:rPr>
              <a:t>Check documentation</a:t>
            </a:r>
          </a:p>
          <a:p>
            <a:pPr eaLnBrk="0" hangingPunct="0">
              <a:spcBef>
                <a:spcPct val="50000"/>
              </a:spcBef>
              <a:buFontTx/>
              <a:buChar char="•"/>
            </a:pPr>
            <a:r>
              <a:rPr lang="en-US" sz="1600" b="1">
                <a:solidFill>
                  <a:schemeClr val="bg1"/>
                </a:solidFill>
                <a:latin typeface="Tahoma" pitchFamily="34" charset="0"/>
              </a:rPr>
              <a:t>Exit meeting</a:t>
            </a:r>
          </a:p>
        </p:txBody>
      </p:sp>
      <p:sp>
        <p:nvSpPr>
          <p:cNvPr id="104459" name="AutoShape 11"/>
          <p:cNvSpPr>
            <a:spLocks noChangeArrowheads="1"/>
          </p:cNvSpPr>
          <p:nvPr/>
        </p:nvSpPr>
        <p:spPr bwMode="auto">
          <a:xfrm>
            <a:off x="1752600" y="5410200"/>
            <a:ext cx="152400" cy="381000"/>
          </a:xfrm>
          <a:prstGeom prst="downArrow">
            <a:avLst>
              <a:gd name="adj1" fmla="val 50000"/>
              <a:gd name="adj2" fmla="val 62500"/>
            </a:avLst>
          </a:prstGeom>
          <a:solidFill>
            <a:schemeClr val="accent1"/>
          </a:solidFill>
          <a:ln w="9525">
            <a:solidFill>
              <a:schemeClr val="tx1"/>
            </a:solidFill>
            <a:miter lim="800000"/>
            <a:headEnd/>
            <a:tailEnd/>
          </a:ln>
          <a:effectLst/>
        </p:spPr>
        <p:txBody>
          <a:bodyPr vert="eaVert" wrap="none" anchor="ctr"/>
          <a:lstStyle/>
          <a:p>
            <a:endParaRPr lang="en-US"/>
          </a:p>
        </p:txBody>
      </p:sp>
      <p:sp>
        <p:nvSpPr>
          <p:cNvPr id="104460" name="Text Box 12"/>
          <p:cNvSpPr txBox="1">
            <a:spLocks noChangeArrowheads="1"/>
          </p:cNvSpPr>
          <p:nvPr/>
        </p:nvSpPr>
        <p:spPr bwMode="auto">
          <a:xfrm>
            <a:off x="3733800" y="4267200"/>
            <a:ext cx="1600200" cy="1323975"/>
          </a:xfrm>
          <a:prstGeom prst="rect">
            <a:avLst/>
          </a:prstGeom>
          <a:noFill/>
          <a:ln w="9525">
            <a:solidFill>
              <a:schemeClr val="bg1"/>
            </a:solidFill>
            <a:miter lim="800000"/>
            <a:headEnd/>
            <a:tailEnd/>
          </a:ln>
          <a:effectLst/>
        </p:spPr>
        <p:txBody>
          <a:bodyPr>
            <a:spAutoFit/>
          </a:bodyPr>
          <a:lstStyle/>
          <a:p>
            <a:pPr eaLnBrk="0" hangingPunct="0">
              <a:spcBef>
                <a:spcPct val="50000"/>
              </a:spcBef>
            </a:pPr>
            <a:r>
              <a:rPr lang="en-US" sz="1600" b="1">
                <a:solidFill>
                  <a:schemeClr val="bg1"/>
                </a:solidFill>
                <a:latin typeface="Tahoma" pitchFamily="34" charset="0"/>
              </a:rPr>
              <a:t>Inspection report to be submitted to Certification Committee</a:t>
            </a:r>
          </a:p>
        </p:txBody>
      </p:sp>
      <p:sp>
        <p:nvSpPr>
          <p:cNvPr id="104461" name="Text Box 13"/>
          <p:cNvSpPr txBox="1">
            <a:spLocks noChangeArrowheads="1"/>
          </p:cNvSpPr>
          <p:nvPr/>
        </p:nvSpPr>
        <p:spPr bwMode="auto">
          <a:xfrm>
            <a:off x="914400" y="4408488"/>
            <a:ext cx="1828800" cy="1015663"/>
          </a:xfrm>
          <a:prstGeom prst="rect">
            <a:avLst/>
          </a:prstGeom>
          <a:noFill/>
          <a:ln w="9525">
            <a:solidFill>
              <a:schemeClr val="bg1"/>
            </a:solidFill>
            <a:miter lim="800000"/>
            <a:headEnd/>
            <a:tailEnd/>
          </a:ln>
          <a:effectLst/>
        </p:spPr>
        <p:txBody>
          <a:bodyPr>
            <a:spAutoFit/>
          </a:bodyPr>
          <a:lstStyle/>
          <a:p>
            <a:pPr eaLnBrk="0" hangingPunct="0">
              <a:spcBef>
                <a:spcPct val="50000"/>
              </a:spcBef>
            </a:pPr>
            <a:r>
              <a:rPr lang="en-US" sz="2000" b="1" dirty="0">
                <a:solidFill>
                  <a:schemeClr val="bg1"/>
                </a:solidFill>
                <a:latin typeface="Tahoma" pitchFamily="34" charset="0"/>
              </a:rPr>
              <a:t>Certification Committee deliberation</a:t>
            </a:r>
          </a:p>
        </p:txBody>
      </p:sp>
      <p:sp>
        <p:nvSpPr>
          <p:cNvPr id="104462" name="Text Box 14"/>
          <p:cNvSpPr txBox="1">
            <a:spLocks noChangeArrowheads="1"/>
          </p:cNvSpPr>
          <p:nvPr/>
        </p:nvSpPr>
        <p:spPr bwMode="auto">
          <a:xfrm>
            <a:off x="990600" y="5856288"/>
            <a:ext cx="1676400" cy="1015663"/>
          </a:xfrm>
          <a:prstGeom prst="rect">
            <a:avLst/>
          </a:prstGeom>
          <a:noFill/>
          <a:ln w="9525">
            <a:solidFill>
              <a:schemeClr val="bg1"/>
            </a:solidFill>
            <a:miter lim="800000"/>
            <a:headEnd/>
            <a:tailEnd/>
          </a:ln>
          <a:effectLst/>
        </p:spPr>
        <p:txBody>
          <a:bodyPr>
            <a:spAutoFit/>
          </a:bodyPr>
          <a:lstStyle/>
          <a:p>
            <a:pPr eaLnBrk="0" hangingPunct="0">
              <a:spcBef>
                <a:spcPct val="50000"/>
              </a:spcBef>
            </a:pPr>
            <a:r>
              <a:rPr lang="en-US" sz="2000" b="1" dirty="0">
                <a:solidFill>
                  <a:schemeClr val="bg1"/>
                </a:solidFill>
                <a:latin typeface="Tahoma" pitchFamily="34" charset="0"/>
              </a:rPr>
              <a:t>Release of Certification Decision</a:t>
            </a:r>
          </a:p>
        </p:txBody>
      </p:sp>
      <p:grpSp>
        <p:nvGrpSpPr>
          <p:cNvPr id="2" name="Group 15"/>
          <p:cNvGrpSpPr>
            <a:grpSpLocks/>
          </p:cNvGrpSpPr>
          <p:nvPr/>
        </p:nvGrpSpPr>
        <p:grpSpPr bwMode="auto">
          <a:xfrm>
            <a:off x="990600" y="165100"/>
            <a:ext cx="8153400" cy="977900"/>
            <a:chOff x="816" y="661"/>
            <a:chExt cx="4944" cy="499"/>
          </a:xfrm>
        </p:grpSpPr>
        <p:sp>
          <p:nvSpPr>
            <p:cNvPr id="104464" name="Rectangle 16"/>
            <p:cNvSpPr>
              <a:spLocks noChangeArrowheads="1"/>
            </p:cNvSpPr>
            <p:nvPr/>
          </p:nvSpPr>
          <p:spPr bwMode="auto">
            <a:xfrm>
              <a:off x="816" y="662"/>
              <a:ext cx="2122" cy="498"/>
            </a:xfrm>
            <a:prstGeom prst="rect">
              <a:avLst/>
            </a:prstGeom>
            <a:solidFill>
              <a:srgbClr val="99CC00"/>
            </a:solidFill>
            <a:ln w="9525">
              <a:solidFill>
                <a:srgbClr val="99CC00"/>
              </a:solidFill>
              <a:miter lim="800000"/>
              <a:headEnd/>
              <a:tailEnd/>
            </a:ln>
            <a:effectLst/>
          </p:spPr>
          <p:txBody>
            <a:bodyPr wrap="none" anchor="ctr"/>
            <a:lstStyle/>
            <a:p>
              <a:endParaRPr lang="en-US"/>
            </a:p>
          </p:txBody>
        </p:sp>
        <p:sp>
          <p:nvSpPr>
            <p:cNvPr id="104465" name="Rectangle 17"/>
            <p:cNvSpPr>
              <a:spLocks noChangeArrowheads="1"/>
            </p:cNvSpPr>
            <p:nvPr/>
          </p:nvSpPr>
          <p:spPr bwMode="auto">
            <a:xfrm>
              <a:off x="2592" y="662"/>
              <a:ext cx="1429"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104466" name="Rectangle 18"/>
            <p:cNvSpPr>
              <a:spLocks noChangeArrowheads="1"/>
            </p:cNvSpPr>
            <p:nvPr/>
          </p:nvSpPr>
          <p:spPr bwMode="auto">
            <a:xfrm>
              <a:off x="4021" y="662"/>
              <a:ext cx="1739" cy="498"/>
            </a:xfrm>
            <a:prstGeom prst="rect">
              <a:avLst/>
            </a:prstGeom>
            <a:solidFill>
              <a:srgbClr val="3333CC"/>
            </a:solidFill>
            <a:ln w="9525">
              <a:solidFill>
                <a:srgbClr val="3333CC"/>
              </a:solidFill>
              <a:miter lim="800000"/>
              <a:headEnd/>
              <a:tailEnd/>
            </a:ln>
            <a:effectLst/>
          </p:spPr>
          <p:txBody>
            <a:bodyPr wrap="none" anchor="ctr"/>
            <a:lstStyle/>
            <a:p>
              <a:endParaRPr lang="en-US"/>
            </a:p>
          </p:txBody>
        </p:sp>
        <p:sp>
          <p:nvSpPr>
            <p:cNvPr id="104467" name="Rectangle 19"/>
            <p:cNvSpPr>
              <a:spLocks noChangeArrowheads="1"/>
            </p:cNvSpPr>
            <p:nvPr/>
          </p:nvSpPr>
          <p:spPr bwMode="auto">
            <a:xfrm>
              <a:off x="4184" y="662"/>
              <a:ext cx="381" cy="498"/>
            </a:xfrm>
            <a:prstGeom prst="rect">
              <a:avLst/>
            </a:prstGeom>
            <a:solidFill>
              <a:srgbClr val="7575DD"/>
            </a:solidFill>
            <a:ln w="9525">
              <a:solidFill>
                <a:srgbClr val="7575DD"/>
              </a:solidFill>
              <a:miter lim="800000"/>
              <a:headEnd/>
              <a:tailEnd/>
            </a:ln>
            <a:effectLst/>
          </p:spPr>
          <p:txBody>
            <a:bodyPr wrap="none" anchor="ctr"/>
            <a:lstStyle/>
            <a:p>
              <a:endParaRPr lang="en-US"/>
            </a:p>
          </p:txBody>
        </p:sp>
        <p:sp>
          <p:nvSpPr>
            <p:cNvPr id="104468" name="Rectangle 20"/>
            <p:cNvSpPr>
              <a:spLocks noChangeArrowheads="1"/>
            </p:cNvSpPr>
            <p:nvPr/>
          </p:nvSpPr>
          <p:spPr bwMode="auto">
            <a:xfrm>
              <a:off x="2352" y="662"/>
              <a:ext cx="240" cy="498"/>
            </a:xfrm>
            <a:prstGeom prst="rect">
              <a:avLst/>
            </a:prstGeom>
            <a:solidFill>
              <a:srgbClr val="FF8029"/>
            </a:solidFill>
            <a:ln w="9525">
              <a:solidFill>
                <a:srgbClr val="FF8029"/>
              </a:solidFill>
              <a:miter lim="800000"/>
              <a:headEnd/>
              <a:tailEnd/>
            </a:ln>
            <a:effectLst/>
          </p:spPr>
          <p:txBody>
            <a:bodyPr wrap="none" anchor="ctr"/>
            <a:lstStyle/>
            <a:p>
              <a:endParaRPr lang="en-US"/>
            </a:p>
          </p:txBody>
        </p:sp>
        <p:sp>
          <p:nvSpPr>
            <p:cNvPr id="104469" name="Rectangle 21"/>
            <p:cNvSpPr>
              <a:spLocks noChangeArrowheads="1"/>
            </p:cNvSpPr>
            <p:nvPr/>
          </p:nvSpPr>
          <p:spPr bwMode="auto">
            <a:xfrm>
              <a:off x="2256" y="662"/>
              <a:ext cx="96"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104470" name="Rectangle 22"/>
            <p:cNvSpPr>
              <a:spLocks noChangeArrowheads="1"/>
            </p:cNvSpPr>
            <p:nvPr/>
          </p:nvSpPr>
          <p:spPr bwMode="auto">
            <a:xfrm>
              <a:off x="1963" y="662"/>
              <a:ext cx="144" cy="498"/>
            </a:xfrm>
            <a:prstGeom prst="rect">
              <a:avLst/>
            </a:prstGeom>
            <a:solidFill>
              <a:srgbClr val="A5E000"/>
            </a:solidFill>
            <a:ln w="9525">
              <a:solidFill>
                <a:srgbClr val="A5E000"/>
              </a:solidFill>
              <a:miter lim="800000"/>
              <a:headEnd/>
              <a:tailEnd/>
            </a:ln>
            <a:effectLst/>
          </p:spPr>
          <p:txBody>
            <a:bodyPr wrap="none" anchor="ctr"/>
            <a:lstStyle/>
            <a:p>
              <a:endParaRPr lang="en-US"/>
            </a:p>
          </p:txBody>
        </p:sp>
        <p:sp>
          <p:nvSpPr>
            <p:cNvPr id="104471" name="Text Box 23"/>
            <p:cNvSpPr txBox="1">
              <a:spLocks noChangeArrowheads="1"/>
            </p:cNvSpPr>
            <p:nvPr/>
          </p:nvSpPr>
          <p:spPr bwMode="auto">
            <a:xfrm>
              <a:off x="1009" y="715"/>
              <a:ext cx="3455" cy="234"/>
            </a:xfrm>
            <a:prstGeom prst="rect">
              <a:avLst/>
            </a:prstGeom>
            <a:noFill/>
            <a:ln w="9525">
              <a:noFill/>
              <a:miter lim="800000"/>
              <a:headEnd/>
              <a:tailEnd/>
            </a:ln>
            <a:effectLst/>
          </p:spPr>
          <p:txBody>
            <a:bodyPr>
              <a:spAutoFit/>
            </a:bodyPr>
            <a:lstStyle/>
            <a:p>
              <a:endParaRPr lang="en-GB" sz="2400" b="1">
                <a:solidFill>
                  <a:schemeClr val="bg1"/>
                </a:solidFill>
                <a:latin typeface="Tahoma" pitchFamily="34" charset="0"/>
                <a:cs typeface="Times New Roman" pitchFamily="18" charset="0"/>
              </a:endParaRPr>
            </a:p>
          </p:txBody>
        </p:sp>
        <p:sp>
          <p:nvSpPr>
            <p:cNvPr id="104472" name="Rectangle 24"/>
            <p:cNvSpPr>
              <a:spLocks noChangeArrowheads="1"/>
            </p:cNvSpPr>
            <p:nvPr/>
          </p:nvSpPr>
          <p:spPr bwMode="auto">
            <a:xfrm>
              <a:off x="4653" y="661"/>
              <a:ext cx="47" cy="498"/>
            </a:xfrm>
            <a:prstGeom prst="rect">
              <a:avLst/>
            </a:prstGeom>
            <a:solidFill>
              <a:srgbClr val="7477DE"/>
            </a:solidFill>
            <a:ln w="9525">
              <a:solidFill>
                <a:srgbClr val="7477DE"/>
              </a:solidFill>
              <a:miter lim="800000"/>
              <a:headEnd/>
              <a:tailEnd/>
            </a:ln>
            <a:effectLst/>
          </p:spPr>
          <p:txBody>
            <a:bodyPr wrap="none" anchor="ctr"/>
            <a:lstStyle/>
            <a:p>
              <a:endParaRPr lang="en-US"/>
            </a:p>
          </p:txBody>
        </p:sp>
      </p:grpSp>
      <p:sp>
        <p:nvSpPr>
          <p:cNvPr id="104473" name="Rectangle 25"/>
          <p:cNvSpPr>
            <a:spLocks noChangeArrowheads="1"/>
          </p:cNvSpPr>
          <p:nvPr/>
        </p:nvSpPr>
        <p:spPr bwMode="auto">
          <a:xfrm>
            <a:off x="990600" y="381000"/>
            <a:ext cx="7772400" cy="609600"/>
          </a:xfrm>
          <a:prstGeom prst="rect">
            <a:avLst/>
          </a:prstGeom>
          <a:noFill/>
          <a:ln w="9525">
            <a:noFill/>
            <a:miter lim="800000"/>
            <a:headEnd/>
            <a:tailEnd/>
          </a:ln>
          <a:effectLst>
            <a:prstShdw prst="shdw13" dist="53882" dir="13500000">
              <a:schemeClr val="bg2"/>
            </a:prstShdw>
          </a:effectLst>
        </p:spPr>
        <p:txBody>
          <a:bodyPr anchor="ctr"/>
          <a:lstStyle/>
          <a:p>
            <a:pPr algn="ctr"/>
            <a:r>
              <a:rPr lang="en-US" sz="3600" b="1" dirty="0" smtClean="0">
                <a:solidFill>
                  <a:schemeClr val="bg1"/>
                </a:solidFill>
                <a:latin typeface="Tempus Sans ITC" pitchFamily="82" charset="0"/>
              </a:rPr>
              <a:t>Certification Process for </a:t>
            </a:r>
            <a:br>
              <a:rPr lang="en-US" sz="3600" b="1" dirty="0" smtClean="0">
                <a:solidFill>
                  <a:schemeClr val="bg1"/>
                </a:solidFill>
                <a:latin typeface="Tempus Sans ITC" pitchFamily="82" charset="0"/>
              </a:rPr>
            </a:br>
            <a:r>
              <a:rPr lang="en-US" sz="3600" b="1" i="1" dirty="0" smtClean="0">
                <a:solidFill>
                  <a:schemeClr val="bg1"/>
                </a:solidFill>
                <a:latin typeface="Tempus Sans ITC" pitchFamily="82" charset="0"/>
              </a:rPr>
              <a:t>Smallholder Group</a:t>
            </a:r>
            <a:endParaRPr lang="en-AU" sz="3600" b="1" dirty="0">
              <a:solidFill>
                <a:schemeClr val="bg1"/>
              </a:solidFill>
              <a:latin typeface="Tempus Sans ITC" pitchFamily="82" charset="0"/>
            </a:endParaRPr>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990600" y="76200"/>
            <a:ext cx="8077200" cy="977900"/>
            <a:chOff x="816" y="661"/>
            <a:chExt cx="4944" cy="499"/>
          </a:xfrm>
        </p:grpSpPr>
        <p:sp>
          <p:nvSpPr>
            <p:cNvPr id="101379" name="Rectangle 3"/>
            <p:cNvSpPr>
              <a:spLocks noChangeArrowheads="1"/>
            </p:cNvSpPr>
            <p:nvPr/>
          </p:nvSpPr>
          <p:spPr bwMode="auto">
            <a:xfrm>
              <a:off x="816" y="662"/>
              <a:ext cx="2122" cy="498"/>
            </a:xfrm>
            <a:prstGeom prst="rect">
              <a:avLst/>
            </a:prstGeom>
            <a:solidFill>
              <a:srgbClr val="99CC00"/>
            </a:solidFill>
            <a:ln w="9525">
              <a:solidFill>
                <a:srgbClr val="99CC00"/>
              </a:solidFill>
              <a:miter lim="800000"/>
              <a:headEnd/>
              <a:tailEnd/>
            </a:ln>
            <a:effectLst/>
          </p:spPr>
          <p:txBody>
            <a:bodyPr wrap="none" anchor="ctr"/>
            <a:lstStyle/>
            <a:p>
              <a:endParaRPr lang="en-US"/>
            </a:p>
          </p:txBody>
        </p:sp>
        <p:sp>
          <p:nvSpPr>
            <p:cNvPr id="101380" name="Rectangle 4"/>
            <p:cNvSpPr>
              <a:spLocks noChangeArrowheads="1"/>
            </p:cNvSpPr>
            <p:nvPr/>
          </p:nvSpPr>
          <p:spPr bwMode="auto">
            <a:xfrm>
              <a:off x="2592" y="662"/>
              <a:ext cx="1429"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101381" name="Rectangle 5"/>
            <p:cNvSpPr>
              <a:spLocks noChangeArrowheads="1"/>
            </p:cNvSpPr>
            <p:nvPr/>
          </p:nvSpPr>
          <p:spPr bwMode="auto">
            <a:xfrm>
              <a:off x="4021" y="662"/>
              <a:ext cx="1739" cy="498"/>
            </a:xfrm>
            <a:prstGeom prst="rect">
              <a:avLst/>
            </a:prstGeom>
            <a:solidFill>
              <a:srgbClr val="3333CC"/>
            </a:solidFill>
            <a:ln w="9525">
              <a:solidFill>
                <a:srgbClr val="3333CC"/>
              </a:solidFill>
              <a:miter lim="800000"/>
              <a:headEnd/>
              <a:tailEnd/>
            </a:ln>
            <a:effectLst/>
          </p:spPr>
          <p:txBody>
            <a:bodyPr wrap="none" anchor="ctr"/>
            <a:lstStyle/>
            <a:p>
              <a:endParaRPr lang="en-US"/>
            </a:p>
          </p:txBody>
        </p:sp>
        <p:sp>
          <p:nvSpPr>
            <p:cNvPr id="101382" name="Rectangle 6"/>
            <p:cNvSpPr>
              <a:spLocks noChangeArrowheads="1"/>
            </p:cNvSpPr>
            <p:nvPr/>
          </p:nvSpPr>
          <p:spPr bwMode="auto">
            <a:xfrm>
              <a:off x="4184" y="662"/>
              <a:ext cx="381" cy="498"/>
            </a:xfrm>
            <a:prstGeom prst="rect">
              <a:avLst/>
            </a:prstGeom>
            <a:solidFill>
              <a:srgbClr val="7575DD"/>
            </a:solidFill>
            <a:ln w="9525">
              <a:solidFill>
                <a:srgbClr val="7575DD"/>
              </a:solidFill>
              <a:miter lim="800000"/>
              <a:headEnd/>
              <a:tailEnd/>
            </a:ln>
            <a:effectLst/>
          </p:spPr>
          <p:txBody>
            <a:bodyPr wrap="none" anchor="ctr"/>
            <a:lstStyle/>
            <a:p>
              <a:endParaRPr lang="en-US"/>
            </a:p>
          </p:txBody>
        </p:sp>
        <p:sp>
          <p:nvSpPr>
            <p:cNvPr id="101383" name="Rectangle 7"/>
            <p:cNvSpPr>
              <a:spLocks noChangeArrowheads="1"/>
            </p:cNvSpPr>
            <p:nvPr/>
          </p:nvSpPr>
          <p:spPr bwMode="auto">
            <a:xfrm>
              <a:off x="2352" y="662"/>
              <a:ext cx="240" cy="498"/>
            </a:xfrm>
            <a:prstGeom prst="rect">
              <a:avLst/>
            </a:prstGeom>
            <a:solidFill>
              <a:srgbClr val="FF8029"/>
            </a:solidFill>
            <a:ln w="9525">
              <a:solidFill>
                <a:srgbClr val="FF8029"/>
              </a:solidFill>
              <a:miter lim="800000"/>
              <a:headEnd/>
              <a:tailEnd/>
            </a:ln>
            <a:effectLst/>
          </p:spPr>
          <p:txBody>
            <a:bodyPr wrap="none" anchor="ctr"/>
            <a:lstStyle/>
            <a:p>
              <a:endParaRPr lang="en-US"/>
            </a:p>
          </p:txBody>
        </p:sp>
        <p:sp>
          <p:nvSpPr>
            <p:cNvPr id="101384" name="Rectangle 8"/>
            <p:cNvSpPr>
              <a:spLocks noChangeArrowheads="1"/>
            </p:cNvSpPr>
            <p:nvPr/>
          </p:nvSpPr>
          <p:spPr bwMode="auto">
            <a:xfrm>
              <a:off x="2256" y="662"/>
              <a:ext cx="96" cy="498"/>
            </a:xfrm>
            <a:prstGeom prst="rect">
              <a:avLst/>
            </a:prstGeom>
            <a:solidFill>
              <a:srgbClr val="FF9E0F"/>
            </a:solidFill>
            <a:ln w="9525">
              <a:solidFill>
                <a:srgbClr val="FF9E0F"/>
              </a:solidFill>
              <a:miter lim="800000"/>
              <a:headEnd/>
              <a:tailEnd/>
            </a:ln>
            <a:effectLst/>
          </p:spPr>
          <p:txBody>
            <a:bodyPr wrap="none" anchor="ctr"/>
            <a:lstStyle/>
            <a:p>
              <a:endParaRPr lang="en-US"/>
            </a:p>
          </p:txBody>
        </p:sp>
        <p:sp>
          <p:nvSpPr>
            <p:cNvPr id="101385" name="Rectangle 9"/>
            <p:cNvSpPr>
              <a:spLocks noChangeArrowheads="1"/>
            </p:cNvSpPr>
            <p:nvPr/>
          </p:nvSpPr>
          <p:spPr bwMode="auto">
            <a:xfrm>
              <a:off x="1963" y="662"/>
              <a:ext cx="144" cy="498"/>
            </a:xfrm>
            <a:prstGeom prst="rect">
              <a:avLst/>
            </a:prstGeom>
            <a:solidFill>
              <a:srgbClr val="A5E000"/>
            </a:solidFill>
            <a:ln w="9525">
              <a:solidFill>
                <a:srgbClr val="A5E000"/>
              </a:solidFill>
              <a:miter lim="800000"/>
              <a:headEnd/>
              <a:tailEnd/>
            </a:ln>
            <a:effectLst/>
          </p:spPr>
          <p:txBody>
            <a:bodyPr wrap="none" anchor="ctr"/>
            <a:lstStyle/>
            <a:p>
              <a:endParaRPr lang="en-US"/>
            </a:p>
          </p:txBody>
        </p:sp>
        <p:sp>
          <p:nvSpPr>
            <p:cNvPr id="101386" name="Text Box 10"/>
            <p:cNvSpPr txBox="1">
              <a:spLocks noChangeArrowheads="1"/>
            </p:cNvSpPr>
            <p:nvPr/>
          </p:nvSpPr>
          <p:spPr bwMode="auto">
            <a:xfrm>
              <a:off x="1009" y="715"/>
              <a:ext cx="3455" cy="234"/>
            </a:xfrm>
            <a:prstGeom prst="rect">
              <a:avLst/>
            </a:prstGeom>
            <a:noFill/>
            <a:ln w="9525">
              <a:noFill/>
              <a:miter lim="800000"/>
              <a:headEnd/>
              <a:tailEnd/>
            </a:ln>
            <a:effectLst/>
          </p:spPr>
          <p:txBody>
            <a:bodyPr>
              <a:spAutoFit/>
            </a:bodyPr>
            <a:lstStyle/>
            <a:p>
              <a:endParaRPr lang="en-GB" sz="2400" b="1">
                <a:solidFill>
                  <a:schemeClr val="bg1"/>
                </a:solidFill>
                <a:latin typeface="Tahoma" pitchFamily="34" charset="0"/>
                <a:cs typeface="Times New Roman" pitchFamily="18" charset="0"/>
              </a:endParaRPr>
            </a:p>
          </p:txBody>
        </p:sp>
        <p:sp>
          <p:nvSpPr>
            <p:cNvPr id="101387" name="Rectangle 11"/>
            <p:cNvSpPr>
              <a:spLocks noChangeArrowheads="1"/>
            </p:cNvSpPr>
            <p:nvPr/>
          </p:nvSpPr>
          <p:spPr bwMode="auto">
            <a:xfrm>
              <a:off x="4653" y="661"/>
              <a:ext cx="47" cy="498"/>
            </a:xfrm>
            <a:prstGeom prst="rect">
              <a:avLst/>
            </a:prstGeom>
            <a:solidFill>
              <a:srgbClr val="7477DE"/>
            </a:solidFill>
            <a:ln w="9525">
              <a:solidFill>
                <a:srgbClr val="7477DE"/>
              </a:solidFill>
              <a:miter lim="800000"/>
              <a:headEnd/>
              <a:tailEnd/>
            </a:ln>
            <a:effectLst/>
          </p:spPr>
          <p:txBody>
            <a:bodyPr wrap="none" anchor="ctr"/>
            <a:lstStyle/>
            <a:p>
              <a:endParaRPr lang="en-US"/>
            </a:p>
          </p:txBody>
        </p:sp>
      </p:grpSp>
      <p:sp>
        <p:nvSpPr>
          <p:cNvPr id="101388" name="Rectangle 12"/>
          <p:cNvSpPr>
            <a:spLocks noChangeArrowheads="1"/>
          </p:cNvSpPr>
          <p:nvPr/>
        </p:nvSpPr>
        <p:spPr bwMode="auto">
          <a:xfrm>
            <a:off x="990600" y="381000"/>
            <a:ext cx="7772400" cy="609600"/>
          </a:xfrm>
          <a:prstGeom prst="rect">
            <a:avLst/>
          </a:prstGeom>
          <a:noFill/>
          <a:ln w="9525">
            <a:noFill/>
            <a:miter lim="800000"/>
            <a:headEnd/>
            <a:tailEnd/>
          </a:ln>
          <a:effectLst>
            <a:prstShdw prst="shdw13" dist="53882" dir="13500000">
              <a:schemeClr val="bg2"/>
            </a:prstShdw>
          </a:effectLst>
        </p:spPr>
        <p:txBody>
          <a:bodyPr anchor="ctr"/>
          <a:lstStyle/>
          <a:p>
            <a:pPr algn="ctr"/>
            <a:r>
              <a:rPr lang="en-AU" sz="4400" b="1" dirty="0" smtClean="0">
                <a:solidFill>
                  <a:schemeClr val="bg1"/>
                </a:solidFill>
                <a:latin typeface="Tempus Sans ITC" pitchFamily="82" charset="0"/>
              </a:rPr>
              <a:t>Certification </a:t>
            </a:r>
            <a:r>
              <a:rPr lang="en-AU" sz="4400" b="1" dirty="0">
                <a:solidFill>
                  <a:schemeClr val="bg1"/>
                </a:solidFill>
                <a:latin typeface="Tempus Sans ITC" pitchFamily="82" charset="0"/>
              </a:rPr>
              <a:t>Costs</a:t>
            </a:r>
          </a:p>
        </p:txBody>
      </p:sp>
    </p:spTree>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b="1" dirty="0">
                <a:solidFill>
                  <a:prstClr val="black"/>
                </a:solidFill>
              </a:rPr>
              <a:t>Participatory Guarantee Systems </a:t>
            </a:r>
            <a:br>
              <a:rPr lang="en-US" sz="3200" b="1" dirty="0">
                <a:solidFill>
                  <a:prstClr val="black"/>
                </a:solidFill>
              </a:rPr>
            </a:br>
            <a:r>
              <a:rPr lang="en-US" sz="3200" b="1" dirty="0">
                <a:solidFill>
                  <a:prstClr val="black"/>
                </a:solidFill>
              </a:rPr>
              <a:t>(PGS)</a:t>
            </a:r>
            <a:endParaRPr lang="en-US" sz="3200" b="1" dirty="0"/>
          </a:p>
        </p:txBody>
      </p:sp>
      <p:sp>
        <p:nvSpPr>
          <p:cNvPr id="3" name="Content Placeholder 2"/>
          <p:cNvSpPr>
            <a:spLocks noGrp="1"/>
          </p:cNvSpPr>
          <p:nvPr>
            <p:ph idx="1"/>
          </p:nvPr>
        </p:nvSpPr>
        <p:spPr/>
        <p:txBody>
          <a:bodyPr>
            <a:normAutofit/>
          </a:bodyPr>
          <a:lstStyle/>
          <a:p>
            <a:pPr marL="0" lvl="0" indent="0">
              <a:buNone/>
            </a:pPr>
            <a:r>
              <a:rPr lang="en-US" sz="2000" dirty="0">
                <a:solidFill>
                  <a:prstClr val="black"/>
                </a:solidFill>
              </a:rPr>
              <a:t>Participatory  Guarantee  Systems  (PGS)  are  locally  focused  quality  assurance  systems.  They  certify  producers based on active participation of stakeholders and are built on a foundation of trust, social networks and knowledge exchange</a:t>
            </a:r>
          </a:p>
          <a:p>
            <a:pPr marL="0" lvl="0" indent="0">
              <a:buNone/>
            </a:pPr>
            <a:r>
              <a:rPr lang="en-US" sz="2000" dirty="0">
                <a:solidFill>
                  <a:prstClr val="black"/>
                </a:solidFill>
              </a:rPr>
              <a:t>PGS  represent  an  alternative  to  third  party  certification,  especially  adapted  to  local  markets  and  short  supply  chains.  They  enable  the  direct  participation  of  producers,  consumers  and  other  </a:t>
            </a:r>
          </a:p>
          <a:p>
            <a:pPr marL="0" lvl="0" indent="0">
              <a:buNone/>
            </a:pPr>
            <a:r>
              <a:rPr lang="en-US" sz="2000" dirty="0">
                <a:solidFill>
                  <a:prstClr val="black"/>
                </a:solidFill>
              </a:rPr>
              <a:t>stakeholders in:</a:t>
            </a:r>
          </a:p>
          <a:p>
            <a:pPr marL="0" lvl="0" indent="0">
              <a:buNone/>
            </a:pPr>
            <a:r>
              <a:rPr lang="en-US" sz="2000" dirty="0">
                <a:solidFill>
                  <a:prstClr val="black"/>
                </a:solidFill>
              </a:rPr>
              <a:t>• the choice and definition of the standards,</a:t>
            </a:r>
          </a:p>
          <a:p>
            <a:pPr marL="0" lvl="0" indent="0">
              <a:buNone/>
            </a:pPr>
            <a:r>
              <a:rPr lang="en-US" sz="2000" dirty="0">
                <a:solidFill>
                  <a:prstClr val="black"/>
                </a:solidFill>
              </a:rPr>
              <a:t>• the development and implementation of verification procedures,</a:t>
            </a:r>
          </a:p>
          <a:p>
            <a:pPr marL="0" lvl="0" indent="0">
              <a:buNone/>
            </a:pPr>
            <a:r>
              <a:rPr lang="en-US" sz="2000" dirty="0">
                <a:solidFill>
                  <a:prstClr val="black"/>
                </a:solidFill>
              </a:rPr>
              <a:t>• the review and decision process to recognize farmers as organic</a:t>
            </a:r>
          </a:p>
          <a:p>
            <a:pPr marL="0" indent="0">
              <a:buNone/>
            </a:pPr>
            <a:endParaRPr lang="en-US" sz="2000" dirty="0"/>
          </a:p>
        </p:txBody>
      </p:sp>
    </p:spTree>
    <p:extLst>
      <p:ext uri="{BB962C8B-B14F-4D97-AF65-F5344CB8AC3E}">
        <p14:creationId xmlns:p14="http://schemas.microsoft.com/office/powerpoint/2010/main" xmlns="" val="36669761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(Continue)</a:t>
            </a:r>
            <a:endParaRPr lang="en-US" sz="3200" dirty="0"/>
          </a:p>
        </p:txBody>
      </p:sp>
      <p:sp>
        <p:nvSpPr>
          <p:cNvPr id="3" name="Content Placeholder 2"/>
          <p:cNvSpPr>
            <a:spLocks noGrp="1"/>
          </p:cNvSpPr>
          <p:nvPr>
            <p:ph idx="1"/>
          </p:nvPr>
        </p:nvSpPr>
        <p:spPr/>
        <p:txBody>
          <a:bodyPr>
            <a:normAutofit/>
          </a:bodyPr>
          <a:lstStyle/>
          <a:p>
            <a:pPr marL="0" lvl="0" indent="0">
              <a:buNone/>
            </a:pPr>
            <a:r>
              <a:rPr lang="en-US" sz="2400" b="1" dirty="0" smtClean="0">
                <a:solidFill>
                  <a:prstClr val="black"/>
                </a:solidFill>
              </a:rPr>
              <a:t>Participatory Guarantee system(PGS)offers </a:t>
            </a:r>
            <a:r>
              <a:rPr lang="en-US" sz="2400" b="1" dirty="0">
                <a:solidFill>
                  <a:prstClr val="black"/>
                </a:solidFill>
              </a:rPr>
              <a:t>the following benefits</a:t>
            </a:r>
            <a:r>
              <a:rPr lang="en-US" sz="2400" dirty="0">
                <a:solidFill>
                  <a:prstClr val="black"/>
                </a:solidFill>
              </a:rPr>
              <a:t>:</a:t>
            </a:r>
          </a:p>
          <a:p>
            <a:pPr lvl="0"/>
            <a:r>
              <a:rPr lang="en-US" sz="2400" dirty="0">
                <a:solidFill>
                  <a:prstClr val="black"/>
                </a:solidFill>
              </a:rPr>
              <a:t>Improved access to organic markets through a guarantee system for small scale producers</a:t>
            </a:r>
          </a:p>
          <a:p>
            <a:pPr lvl="0"/>
            <a:r>
              <a:rPr lang="en-US" sz="2400" dirty="0">
                <a:solidFill>
                  <a:prstClr val="black"/>
                </a:solidFill>
              </a:rPr>
              <a:t>Increased education and awareness among consumers</a:t>
            </a:r>
          </a:p>
          <a:p>
            <a:pPr lvl="0"/>
            <a:r>
              <a:rPr lang="en-US" sz="2400" dirty="0">
                <a:solidFill>
                  <a:prstClr val="black"/>
                </a:solidFill>
              </a:rPr>
              <a:t>Promote short supply chains and local market development</a:t>
            </a:r>
          </a:p>
          <a:p>
            <a:pPr lvl="0"/>
            <a:r>
              <a:rPr lang="en-US" sz="2400" dirty="0">
                <a:solidFill>
                  <a:prstClr val="black"/>
                </a:solidFill>
              </a:rPr>
              <a:t>Empowerment</a:t>
            </a:r>
            <a:endParaRPr lang="en-US" sz="2400" dirty="0"/>
          </a:p>
        </p:txBody>
      </p:sp>
    </p:spTree>
    <p:extLst>
      <p:ext uri="{BB962C8B-B14F-4D97-AF65-F5344CB8AC3E}">
        <p14:creationId xmlns:p14="http://schemas.microsoft.com/office/powerpoint/2010/main" xmlns="" val="2157744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ctrTitle"/>
          </p:nvPr>
        </p:nvSpPr>
        <p:spPr>
          <a:xfrm>
            <a:off x="1143000" y="5715000"/>
            <a:ext cx="7772400" cy="533400"/>
          </a:xfrm>
          <a:solidFill>
            <a:schemeClr val="tx2">
              <a:lumMod val="60000"/>
              <a:lumOff val="40000"/>
            </a:schemeClr>
          </a:solidFill>
        </p:spPr>
        <p:txBody>
          <a:bodyPr>
            <a:normAutofit fontScale="90000"/>
          </a:bodyPr>
          <a:lstStyle/>
          <a:p>
            <a:r>
              <a:rPr lang="en-US" sz="4000" dirty="0" smtClean="0">
                <a:solidFill>
                  <a:schemeClr val="bg1"/>
                </a:solidFill>
              </a:rPr>
              <a:t>Economics of Organic Agriculture</a:t>
            </a:r>
            <a:endParaRPr lang="en-US" sz="4000" dirty="0">
              <a:solidFill>
                <a:schemeClr val="bg1"/>
              </a:solidFill>
            </a:endParaRPr>
          </a:p>
        </p:txBody>
      </p:sp>
      <p:graphicFrame>
        <p:nvGraphicFramePr>
          <p:cNvPr id="80898" name="Object 2"/>
          <p:cNvGraphicFramePr>
            <a:graphicFrameLocks noChangeAspect="1"/>
          </p:cNvGraphicFramePr>
          <p:nvPr/>
        </p:nvGraphicFramePr>
        <p:xfrm>
          <a:off x="1295400" y="228600"/>
          <a:ext cx="5943600" cy="5127569"/>
        </p:xfrm>
        <a:graphic>
          <a:graphicData uri="http://schemas.openxmlformats.org/presentationml/2006/ole">
            <p:oleObj spid="_x0000_s80898" name="Document" r:id="rId3" imgW="4080487" imgH="3669414" progId="Word.Document.8">
              <p:embed/>
            </p:oleObj>
          </a:graphicData>
        </a:graphic>
      </p:graphicFrame>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normAutofit fontScale="90000"/>
          </a:bodyPr>
          <a:lstStyle/>
          <a:p>
            <a:r>
              <a:rPr lang="en-US" sz="4000">
                <a:solidFill>
                  <a:schemeClr val="bg1"/>
                </a:solidFill>
              </a:rPr>
              <a:t> Certified organic production: over 30 million hectares, 138+ countries</a:t>
            </a:r>
          </a:p>
        </p:txBody>
      </p:sp>
      <p:pic>
        <p:nvPicPr>
          <p:cNvPr id="12294" name="Picture 6" descr="titelgrafik_sw"/>
          <p:cNvPicPr>
            <a:picLocks noChangeAspect="1" noChangeArrowheads="1"/>
          </p:cNvPicPr>
          <p:nvPr/>
        </p:nvPicPr>
        <p:blipFill>
          <a:blip r:embed="rId2" cstate="print"/>
          <a:srcRect/>
          <a:stretch>
            <a:fillRect/>
          </a:stretch>
        </p:blipFill>
        <p:spPr bwMode="auto">
          <a:xfrm>
            <a:off x="900113" y="1989138"/>
            <a:ext cx="7481887" cy="4135437"/>
          </a:xfrm>
          <a:prstGeom prst="rect">
            <a:avLst/>
          </a:prstGeom>
          <a:noFill/>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OA to Nepal</a:t>
            </a:r>
            <a:endParaRPr lang="en-US" dirty="0"/>
          </a:p>
        </p:txBody>
      </p:sp>
      <p:sp>
        <p:nvSpPr>
          <p:cNvPr id="3" name="Content Placeholder 2"/>
          <p:cNvSpPr>
            <a:spLocks noGrp="1"/>
          </p:cNvSpPr>
          <p:nvPr>
            <p:ph idx="1"/>
          </p:nvPr>
        </p:nvSpPr>
        <p:spPr>
          <a:xfrm>
            <a:off x="457200" y="1646236"/>
            <a:ext cx="8229600" cy="4951115"/>
          </a:xfrm>
        </p:spPr>
        <p:txBody>
          <a:bodyPr>
            <a:normAutofit fontScale="70000" lnSpcReduction="20000"/>
          </a:bodyPr>
          <a:lstStyle/>
          <a:p>
            <a:pPr algn="just"/>
            <a:r>
              <a:rPr lang="en-US" dirty="0" smtClean="0"/>
              <a:t>Until the 1950s Nepalese farming systems were largely organic. Introduction of green revolution agriculture in South Asia persuaded Nepal to use agrochemicals. </a:t>
            </a:r>
          </a:p>
          <a:p>
            <a:pPr algn="just"/>
            <a:r>
              <a:rPr lang="en-US" dirty="0" smtClean="0"/>
              <a:t>In recent years, reflecting the growing understanding of the adverse impacts of chemical-based agriculture on health and the environment, organic farming is regaining some of its popularity among the farmers, academicians and entrepreneurs. </a:t>
            </a:r>
          </a:p>
          <a:p>
            <a:pPr algn="just"/>
            <a:r>
              <a:rPr lang="en-US" dirty="0" smtClean="0"/>
              <a:t>However, the organized organic market in Nepal is very small. The International Federation of Organic Agriculture Movement reports that 9789 ha (0.23% percent of total agricultural land) of land is managed by 1470 producers in Nepal under organic farming (IFOAM, 2012).</a:t>
            </a:r>
          </a:p>
          <a:p>
            <a:pPr algn="just"/>
            <a:r>
              <a:rPr lang="en-US" dirty="0" smtClean="0"/>
              <a:t>Further, about 90 metric tons of certified organic coffee is produced in some 210 ha of land and 59 ha are under conversion (</a:t>
            </a:r>
            <a:r>
              <a:rPr lang="en-US" dirty="0" err="1" smtClean="0"/>
              <a:t>Shrestha</a:t>
            </a:r>
            <a:r>
              <a:rPr lang="en-US" dirty="0" smtClean="0"/>
              <a:t>, 2011). About 7 percent of traditional tea produced in Nepal is organic.</a:t>
            </a:r>
          </a:p>
          <a:p>
            <a:pPr algn="just"/>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fontScale="85000" lnSpcReduction="10000"/>
          </a:bodyPr>
          <a:lstStyle/>
          <a:p>
            <a:pPr algn="just"/>
            <a:r>
              <a:rPr lang="en-US" dirty="0" smtClean="0"/>
              <a:t>Organic farmers diversify their businesses by growing several crops at one time, often having both livestock and field crops, and sometimes value-added enterprises as well. The diversification reduces economic risk.</a:t>
            </a:r>
          </a:p>
          <a:p>
            <a:pPr algn="just"/>
            <a:r>
              <a:rPr lang="en-US" dirty="0" smtClean="0"/>
              <a:t>Many experienced organic farmers have crop yields as high as, or higher than, the average conventional yields. However, the average organic crop yields are often lower than the average conventional yields.</a:t>
            </a:r>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7643192" cy="720080"/>
          </a:xfrm>
        </p:spPr>
        <p:txBody>
          <a:bodyPr>
            <a:normAutofit fontScale="90000"/>
          </a:bodyPr>
          <a:lstStyle/>
          <a:p>
            <a:r>
              <a:rPr lang="en-US" dirty="0" smtClean="0"/>
              <a:t>Cost of production</a:t>
            </a:r>
            <a:endParaRPr lang="en-US" dirty="0"/>
          </a:p>
        </p:txBody>
      </p:sp>
      <p:sp>
        <p:nvSpPr>
          <p:cNvPr id="3" name="Content Placeholder 2"/>
          <p:cNvSpPr>
            <a:spLocks noGrp="1"/>
          </p:cNvSpPr>
          <p:nvPr>
            <p:ph idx="1"/>
          </p:nvPr>
        </p:nvSpPr>
        <p:spPr>
          <a:xfrm>
            <a:off x="0" y="2051720"/>
            <a:ext cx="9144000" cy="4196680"/>
          </a:xfrm>
        </p:spPr>
        <p:txBody>
          <a:bodyPr>
            <a:noAutofit/>
          </a:bodyPr>
          <a:lstStyle/>
          <a:p>
            <a:pPr algn="just"/>
            <a:r>
              <a:rPr lang="en-US" sz="1800" dirty="0" smtClean="0"/>
              <a:t>Organic farms have lower costs of production than conventional farms, with much less emphasis on purchased inputs. Synthetic fertilizer and pesticide purchases are eliminated, and costs of purchased feed, veterinary bills, and replacement livestock are lower. In addition, organic farmers have lower fixed (overhead) costs for depreciation and interest charges attached to capital inputs, such as machinery and equipment. On balance, input costs are lower on organic farms.</a:t>
            </a:r>
          </a:p>
          <a:p>
            <a:pPr algn="just"/>
            <a:r>
              <a:rPr lang="en-US" sz="1800" dirty="0" smtClean="0"/>
              <a:t>Organic farming methods replace herbicides with mechanical cultivation and other management practices to provide weed control. Tillage for weed control after plant emergence is relatively shallow with low potential to compact the soil.</a:t>
            </a:r>
          </a:p>
          <a:p>
            <a:pPr algn="just"/>
            <a:r>
              <a:rPr lang="en-US" sz="1800" dirty="0" smtClean="0"/>
              <a:t>Some argue that weed control increases tillage requirements and costs. In practice, this has not been the case. By improving soil structure and with good management practices, organic farmers have discovered that they require no more, and in some cases less, tillage than their conventional neighbors. </a:t>
            </a:r>
            <a:endParaRPr lang="en-US" sz="18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smtClean="0"/>
              <a:t>1    Definitions</a:t>
            </a:r>
          </a:p>
        </p:txBody>
      </p:sp>
      <p:sp>
        <p:nvSpPr>
          <p:cNvPr id="18435" name="Content Placeholder 2"/>
          <p:cNvSpPr>
            <a:spLocks noGrp="1"/>
          </p:cNvSpPr>
          <p:nvPr>
            <p:ph idx="1"/>
          </p:nvPr>
        </p:nvSpPr>
        <p:spPr>
          <a:xfrm>
            <a:off x="609600" y="2017712"/>
            <a:ext cx="8345488" cy="4611687"/>
          </a:xfrm>
        </p:spPr>
        <p:txBody>
          <a:bodyPr/>
          <a:lstStyle/>
          <a:p>
            <a:pPr algn="just" eaLnBrk="1" hangingPunct="1">
              <a:lnSpc>
                <a:spcPct val="90000"/>
              </a:lnSpc>
            </a:pPr>
            <a:r>
              <a:rPr lang="en-US" dirty="0" smtClean="0"/>
              <a:t>Organic agriculture is a holistic production management system which promotes and enhances agro-ecosystem health, including biodiversity, biological cycle and soil biological activity (FAO,1999).</a:t>
            </a:r>
          </a:p>
          <a:p>
            <a:pPr algn="just" eaLnBrk="1" hangingPunct="1">
              <a:lnSpc>
                <a:spcPct val="90000"/>
              </a:lnSpc>
            </a:pPr>
            <a:r>
              <a:rPr lang="en-US" dirty="0" smtClean="0"/>
              <a:t>Organic agriculture is a system of managing agricultural production that implies major restrictions on fertilizers and pesticides(EU,1998).</a:t>
            </a:r>
          </a:p>
          <a:p>
            <a:pPr algn="just" eaLnBrk="1" hangingPunct="1">
              <a:lnSpc>
                <a:spcPct val="90000"/>
              </a:lnSpc>
            </a:pPr>
            <a:endParaRPr lang="en-US" dirty="0" smtClean="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7787208" cy="720080"/>
          </a:xfrm>
        </p:spPr>
        <p:txBody>
          <a:bodyPr>
            <a:normAutofit fontScale="90000"/>
          </a:bodyPr>
          <a:lstStyle/>
          <a:p>
            <a:r>
              <a:rPr lang="en-US" dirty="0" smtClean="0"/>
              <a:t>Net farm income</a:t>
            </a:r>
            <a:endParaRPr lang="en-US" dirty="0"/>
          </a:p>
        </p:txBody>
      </p:sp>
      <p:sp>
        <p:nvSpPr>
          <p:cNvPr id="3" name="Content Placeholder 2"/>
          <p:cNvSpPr>
            <a:spLocks noGrp="1"/>
          </p:cNvSpPr>
          <p:nvPr>
            <p:ph idx="1"/>
          </p:nvPr>
        </p:nvSpPr>
        <p:spPr>
          <a:xfrm>
            <a:off x="0" y="1979712"/>
            <a:ext cx="8915400" cy="4725888"/>
          </a:xfrm>
        </p:spPr>
        <p:txBody>
          <a:bodyPr>
            <a:normAutofit lnSpcReduction="10000"/>
          </a:bodyPr>
          <a:lstStyle/>
          <a:p>
            <a:pPr algn="just"/>
            <a:r>
              <a:rPr lang="en-US" sz="2000" dirty="0" smtClean="0"/>
              <a:t>The net income of organic farms appears to be slightly higher than for conventional farms. In general, expenses are lower and the income is greater (if there is good price premium).</a:t>
            </a:r>
          </a:p>
          <a:p>
            <a:pPr algn="just"/>
            <a:r>
              <a:rPr lang="en-US" sz="2000" dirty="0" smtClean="0"/>
              <a:t>Price premiums vary between crops and over time. The organic industry is changing rapidly, leading to price instability. For example, a high premium price for one crop can lead many farmers to grow that crop. The market is then flooded and the price plummets. </a:t>
            </a:r>
          </a:p>
          <a:p>
            <a:pPr algn="just"/>
            <a:r>
              <a:rPr lang="en-US" sz="2000" dirty="0" smtClean="0"/>
              <a:t>Many believe that over time, the price premiums will stabilize. The high value of organic crops is offset by including lower-value crops in rotation. Green manures and pasture crops, though valuable in their soil improvement ability, do not generate high economic returns.</a:t>
            </a:r>
          </a:p>
          <a:p>
            <a:pPr algn="just"/>
            <a:r>
              <a:rPr lang="en-US" sz="2000" dirty="0" smtClean="0"/>
              <a:t>Intercropping is one way to incorporate low-value crops into the rotation, while still growing valuable cash crops. Crop rotations also reduce risk. By growing several crops at any one time, the farm income will be buffered from both price fluctuations in any one crop and crop failure.</a:t>
            </a:r>
            <a:endParaRPr lang="en-US" sz="2000"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16632"/>
            <a:ext cx="7787208" cy="778098"/>
          </a:xfrm>
        </p:spPr>
        <p:txBody>
          <a:bodyPr>
            <a:normAutofit/>
          </a:bodyPr>
          <a:lstStyle/>
          <a:p>
            <a:pPr algn="ctr"/>
            <a:r>
              <a:rPr lang="en-US" dirty="0" smtClean="0"/>
              <a:t>Marketing</a:t>
            </a:r>
            <a:endParaRPr lang="en-US" dirty="0"/>
          </a:p>
        </p:txBody>
      </p:sp>
      <p:sp>
        <p:nvSpPr>
          <p:cNvPr id="3" name="Content Placeholder 2"/>
          <p:cNvSpPr>
            <a:spLocks noGrp="1"/>
          </p:cNvSpPr>
          <p:nvPr>
            <p:ph idx="1"/>
          </p:nvPr>
        </p:nvSpPr>
        <p:spPr>
          <a:xfrm>
            <a:off x="0" y="2057400"/>
            <a:ext cx="9144000" cy="4539952"/>
          </a:xfrm>
        </p:spPr>
        <p:txBody>
          <a:bodyPr>
            <a:normAutofit/>
          </a:bodyPr>
          <a:lstStyle/>
          <a:p>
            <a:pPr algn="just"/>
            <a:r>
              <a:rPr lang="en-US" sz="2400" dirty="0" smtClean="0"/>
              <a:t>The demand for organically-produced foods is growing rapidly, in Canada, North America, Japan and Europe. This rapid growth has resulted in fluctuations in the market.</a:t>
            </a:r>
          </a:p>
          <a:p>
            <a:pPr algn="just"/>
            <a:r>
              <a:rPr lang="en-US" sz="2400" dirty="0" smtClean="0"/>
              <a:t>For example, some of the markets have very specific demands in terms of crop quality and the demands change from year to year. </a:t>
            </a:r>
          </a:p>
          <a:p>
            <a:pPr algn="just"/>
            <a:r>
              <a:rPr lang="en-US" sz="2400" dirty="0" smtClean="0"/>
              <a:t>The organic industry is still developing, and the infrastructure in terms of transportation systems, wholesalers and distributers is in its infancy.</a:t>
            </a:r>
            <a:endParaRPr lang="en-US" sz="2400"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dirty="0"/>
              <a:t>Economic benefits</a:t>
            </a:r>
          </a:p>
        </p:txBody>
      </p:sp>
      <p:sp>
        <p:nvSpPr>
          <p:cNvPr id="24579" name="Rectangle 3"/>
          <p:cNvSpPr>
            <a:spLocks noGrp="1" noChangeArrowheads="1"/>
          </p:cNvSpPr>
          <p:nvPr>
            <p:ph idx="1"/>
          </p:nvPr>
        </p:nvSpPr>
        <p:spPr>
          <a:xfrm>
            <a:off x="685800" y="2781300"/>
            <a:ext cx="7772400" cy="3314700"/>
          </a:xfrm>
        </p:spPr>
        <p:txBody>
          <a:bodyPr/>
          <a:lstStyle/>
          <a:p>
            <a:pPr>
              <a:buFontTx/>
              <a:buNone/>
            </a:pPr>
            <a:r>
              <a:rPr lang="en-US" sz="3600">
                <a:solidFill>
                  <a:schemeClr val="bg1"/>
                </a:solidFill>
              </a:rPr>
              <a:t>Net income = (price x quantity) – total costs</a:t>
            </a:r>
          </a:p>
          <a:p>
            <a:pPr>
              <a:buFontTx/>
              <a:buNone/>
            </a:pPr>
            <a:endParaRPr lang="en-US" sz="3600">
              <a:solidFill>
                <a:schemeClr val="bg1"/>
              </a:solidFill>
            </a:endParaRPr>
          </a:p>
          <a:p>
            <a:pPr>
              <a:buFontTx/>
              <a:buNone/>
            </a:pPr>
            <a:r>
              <a:rPr lang="en-US" sz="3600">
                <a:solidFill>
                  <a:schemeClr val="bg1"/>
                </a:solidFill>
              </a:rPr>
              <a:t>Generally, organic farmers earn more.</a:t>
            </a: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dirty="0"/>
              <a:t>Food security benefits</a:t>
            </a:r>
          </a:p>
        </p:txBody>
      </p:sp>
      <p:sp>
        <p:nvSpPr>
          <p:cNvPr id="25603" name="Rectangle 3"/>
          <p:cNvSpPr>
            <a:spLocks noGrp="1" noChangeArrowheads="1"/>
          </p:cNvSpPr>
          <p:nvPr>
            <p:ph idx="1"/>
          </p:nvPr>
        </p:nvSpPr>
        <p:spPr>
          <a:xfrm>
            <a:off x="685800" y="2133600"/>
            <a:ext cx="7772400" cy="3962400"/>
          </a:xfrm>
        </p:spPr>
        <p:txBody>
          <a:bodyPr/>
          <a:lstStyle/>
          <a:p>
            <a:r>
              <a:rPr lang="en-US" sz="4000">
                <a:solidFill>
                  <a:schemeClr val="bg1"/>
                </a:solidFill>
              </a:rPr>
              <a:t>Higher incomes</a:t>
            </a:r>
          </a:p>
          <a:p>
            <a:r>
              <a:rPr lang="en-US" sz="4000">
                <a:solidFill>
                  <a:schemeClr val="bg1"/>
                </a:solidFill>
              </a:rPr>
              <a:t>Higher yields </a:t>
            </a:r>
          </a:p>
          <a:p>
            <a:r>
              <a:rPr lang="en-US" sz="4000">
                <a:solidFill>
                  <a:schemeClr val="bg1"/>
                </a:solidFill>
              </a:rPr>
              <a:t>Diversified production</a:t>
            </a:r>
          </a:p>
          <a:p>
            <a:r>
              <a:rPr lang="en-US" sz="4000">
                <a:solidFill>
                  <a:schemeClr val="bg1"/>
                </a:solidFill>
              </a:rPr>
              <a:t>Improved nutrition</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US" dirty="0"/>
              <a:t>Environmental Benefits</a:t>
            </a:r>
          </a:p>
        </p:txBody>
      </p:sp>
      <p:sp>
        <p:nvSpPr>
          <p:cNvPr id="26627" name="Rectangle 3"/>
          <p:cNvSpPr>
            <a:spLocks noGrp="1" noChangeArrowheads="1"/>
          </p:cNvSpPr>
          <p:nvPr>
            <p:ph idx="1"/>
          </p:nvPr>
        </p:nvSpPr>
        <p:spPr>
          <a:xfrm>
            <a:off x="685800" y="1916113"/>
            <a:ext cx="7772400" cy="4179887"/>
          </a:xfrm>
        </p:spPr>
        <p:txBody>
          <a:bodyPr/>
          <a:lstStyle/>
          <a:p>
            <a:r>
              <a:rPr lang="en-US" sz="4000">
                <a:solidFill>
                  <a:schemeClr val="bg1"/>
                </a:solidFill>
              </a:rPr>
              <a:t>Less pollution</a:t>
            </a:r>
          </a:p>
          <a:p>
            <a:r>
              <a:rPr lang="en-US" sz="4000">
                <a:solidFill>
                  <a:schemeClr val="bg1"/>
                </a:solidFill>
              </a:rPr>
              <a:t>Improved soil, </a:t>
            </a:r>
            <a:r>
              <a:rPr lang="en-US">
                <a:solidFill>
                  <a:schemeClr val="bg1"/>
                </a:solidFill>
              </a:rPr>
              <a:t>incl. increased water retention and less soil erosion</a:t>
            </a:r>
          </a:p>
          <a:p>
            <a:r>
              <a:rPr lang="en-US" sz="4000">
                <a:solidFill>
                  <a:schemeClr val="bg1"/>
                </a:solidFill>
              </a:rPr>
              <a:t>Enhanced biodiversity</a:t>
            </a:r>
          </a:p>
          <a:p>
            <a:r>
              <a:rPr lang="en-US" sz="4000">
                <a:solidFill>
                  <a:schemeClr val="bg1"/>
                </a:solidFill>
              </a:rPr>
              <a:t>No genetic contamination</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normAutofit/>
          </a:bodyPr>
          <a:lstStyle/>
          <a:p>
            <a:r>
              <a:rPr lang="en-US" dirty="0"/>
              <a:t>Environmental Benefits, cont’d</a:t>
            </a:r>
          </a:p>
        </p:txBody>
      </p:sp>
      <p:sp>
        <p:nvSpPr>
          <p:cNvPr id="27651" name="Rectangle 3"/>
          <p:cNvSpPr>
            <a:spLocks noGrp="1" noChangeArrowheads="1"/>
          </p:cNvSpPr>
          <p:nvPr>
            <p:ph idx="1"/>
          </p:nvPr>
        </p:nvSpPr>
        <p:spPr>
          <a:xfrm>
            <a:off x="685800" y="2205038"/>
            <a:ext cx="7772400" cy="3890962"/>
          </a:xfrm>
        </p:spPr>
        <p:txBody>
          <a:bodyPr/>
          <a:lstStyle/>
          <a:p>
            <a:r>
              <a:rPr lang="en-US" sz="4000">
                <a:solidFill>
                  <a:schemeClr val="bg1"/>
                </a:solidFill>
              </a:rPr>
              <a:t>Mitigated climate change</a:t>
            </a:r>
          </a:p>
          <a:p>
            <a:r>
              <a:rPr lang="en-US" sz="4000">
                <a:solidFill>
                  <a:schemeClr val="bg1"/>
                </a:solidFill>
              </a:rPr>
              <a:t>Reduced energy consumption</a:t>
            </a:r>
          </a:p>
          <a:p>
            <a:r>
              <a:rPr lang="en-US" sz="4000">
                <a:solidFill>
                  <a:schemeClr val="bg1"/>
                </a:solidFill>
              </a:rPr>
              <a:t>Landscape services</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p:txBody>
          <a:bodyPr/>
          <a:lstStyle/>
          <a:p>
            <a:r>
              <a:rPr lang="en-US" dirty="0"/>
              <a:t>Social &amp; cultural benefits</a:t>
            </a:r>
          </a:p>
        </p:txBody>
      </p:sp>
      <p:sp>
        <p:nvSpPr>
          <p:cNvPr id="28675" name="Rectangle 3"/>
          <p:cNvSpPr>
            <a:spLocks noGrp="1" noChangeArrowheads="1"/>
          </p:cNvSpPr>
          <p:nvPr>
            <p:ph idx="1"/>
          </p:nvPr>
        </p:nvSpPr>
        <p:spPr>
          <a:xfrm>
            <a:off x="685800" y="2205038"/>
            <a:ext cx="7772400" cy="3890962"/>
          </a:xfrm>
        </p:spPr>
        <p:txBody>
          <a:bodyPr/>
          <a:lstStyle/>
          <a:p>
            <a:pPr>
              <a:lnSpc>
                <a:spcPct val="90000"/>
              </a:lnSpc>
            </a:pPr>
            <a:r>
              <a:rPr lang="en-US" sz="3600">
                <a:solidFill>
                  <a:schemeClr val="bg1"/>
                </a:solidFill>
              </a:rPr>
              <a:t>Benefits for smallholders</a:t>
            </a:r>
          </a:p>
          <a:p>
            <a:pPr>
              <a:lnSpc>
                <a:spcPct val="90000"/>
              </a:lnSpc>
            </a:pPr>
            <a:r>
              <a:rPr lang="en-US" sz="3600">
                <a:solidFill>
                  <a:schemeClr val="bg1"/>
                </a:solidFill>
              </a:rPr>
              <a:t>Women’s empowerment</a:t>
            </a:r>
          </a:p>
          <a:p>
            <a:pPr>
              <a:lnSpc>
                <a:spcPct val="90000"/>
              </a:lnSpc>
            </a:pPr>
            <a:r>
              <a:rPr lang="en-US" sz="3600">
                <a:solidFill>
                  <a:schemeClr val="bg1"/>
                </a:solidFill>
              </a:rPr>
              <a:t>Builds on traditional knowledge</a:t>
            </a:r>
          </a:p>
          <a:p>
            <a:pPr>
              <a:lnSpc>
                <a:spcPct val="90000"/>
              </a:lnSpc>
            </a:pPr>
            <a:r>
              <a:rPr lang="en-US" sz="3600">
                <a:solidFill>
                  <a:schemeClr val="bg1"/>
                </a:solidFill>
              </a:rPr>
              <a:t>Reduced rural-urban migration</a:t>
            </a:r>
          </a:p>
          <a:p>
            <a:pPr>
              <a:lnSpc>
                <a:spcPct val="90000"/>
              </a:lnSpc>
            </a:pPr>
            <a:r>
              <a:rPr lang="en-US" sz="3600">
                <a:solidFill>
                  <a:schemeClr val="bg1"/>
                </a:solidFill>
              </a:rPr>
              <a:t>Improved health &amp; safety</a:t>
            </a:r>
          </a:p>
          <a:p>
            <a:pPr>
              <a:lnSpc>
                <a:spcPct val="90000"/>
              </a:lnSpc>
            </a:pPr>
            <a:r>
              <a:rPr lang="en-US" sz="3600">
                <a:solidFill>
                  <a:schemeClr val="bg1"/>
                </a:solidFill>
              </a:rPr>
              <a:t>Community revitalization</a:t>
            </a: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r>
              <a:rPr lang="en-US" sz="4000" dirty="0"/>
              <a:t>OA as an export opportunity—rapid global market growth</a:t>
            </a:r>
          </a:p>
        </p:txBody>
      </p:sp>
      <p:pic>
        <p:nvPicPr>
          <p:cNvPr id="29702" name="Picture 6"/>
          <p:cNvPicPr>
            <a:picLocks noGrp="1" noChangeAspect="1" noChangeArrowheads="1"/>
          </p:cNvPicPr>
          <p:nvPr>
            <p:ph idx="1"/>
          </p:nvPr>
        </p:nvPicPr>
        <p:blipFill>
          <a:blip r:embed="rId2" cstate="print"/>
          <a:stretch>
            <a:fillRect/>
          </a:stretch>
        </p:blipFill>
        <p:spPr>
          <a:xfrm>
            <a:off x="943516" y="1646238"/>
            <a:ext cx="7256967" cy="4525962"/>
          </a:xfrm>
          <a:noFill/>
          <a:ln/>
        </p:spPr>
      </p:pic>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dirty="0"/>
              <a:t>OA as an export opportunity</a:t>
            </a:r>
          </a:p>
        </p:txBody>
      </p:sp>
      <p:sp>
        <p:nvSpPr>
          <p:cNvPr id="41987" name="Rectangle 3"/>
          <p:cNvSpPr>
            <a:spLocks noGrp="1" noChangeArrowheads="1"/>
          </p:cNvSpPr>
          <p:nvPr>
            <p:ph idx="1"/>
          </p:nvPr>
        </p:nvSpPr>
        <p:spPr>
          <a:xfrm>
            <a:off x="685800" y="2205038"/>
            <a:ext cx="7772400" cy="3890962"/>
          </a:xfrm>
        </p:spPr>
        <p:txBody>
          <a:bodyPr>
            <a:normAutofit lnSpcReduction="10000"/>
          </a:bodyPr>
          <a:lstStyle/>
          <a:p>
            <a:r>
              <a:rPr lang="en-US" sz="3600">
                <a:solidFill>
                  <a:schemeClr val="bg1"/>
                </a:solidFill>
              </a:rPr>
              <a:t>Global sales growth rates at least double those of conventional food products</a:t>
            </a:r>
          </a:p>
          <a:p>
            <a:r>
              <a:rPr lang="en-US" sz="3600">
                <a:solidFill>
                  <a:schemeClr val="bg1"/>
                </a:solidFill>
              </a:rPr>
              <a:t>Acute supply shortages since 2005</a:t>
            </a:r>
          </a:p>
          <a:p>
            <a:r>
              <a:rPr lang="en-US" sz="3600">
                <a:solidFill>
                  <a:schemeClr val="bg1"/>
                </a:solidFill>
              </a:rPr>
              <a:t>Developing country exports rising fast</a:t>
            </a:r>
          </a:p>
          <a:p>
            <a:r>
              <a:rPr lang="en-US" sz="3600">
                <a:solidFill>
                  <a:schemeClr val="bg1"/>
                </a:solidFill>
              </a:rPr>
              <a:t>Price premiums </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p:txBody>
          <a:bodyPr>
            <a:normAutofit fontScale="90000"/>
          </a:bodyPr>
          <a:lstStyle/>
          <a:p>
            <a:r>
              <a:rPr lang="en-US" sz="4000" dirty="0"/>
              <a:t>Regional distribution of certified organic production 2006</a:t>
            </a:r>
          </a:p>
        </p:txBody>
      </p:sp>
      <p:pic>
        <p:nvPicPr>
          <p:cNvPr id="49158" name="Picture 6" descr="basicdata_organic land distribution 2008"/>
          <p:cNvPicPr>
            <a:picLocks noGrp="1" noChangeAspect="1" noChangeArrowheads="1"/>
          </p:cNvPicPr>
          <p:nvPr>
            <p:ph idx="1"/>
          </p:nvPr>
        </p:nvPicPr>
        <p:blipFill>
          <a:blip r:embed="rId2" cstate="print"/>
          <a:stretch>
            <a:fillRect/>
          </a:stretch>
        </p:blipFill>
        <p:spPr>
          <a:xfrm>
            <a:off x="1371600" y="2100963"/>
            <a:ext cx="6312260" cy="4376037"/>
          </a:xfrm>
          <a:noFill/>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n-US" sz="2800" smtClean="0"/>
              <a:t>2   Principles of organic agriculture</a:t>
            </a:r>
            <a:r>
              <a:rPr lang="en-US" sz="1600" smtClean="0"/>
              <a:t> </a:t>
            </a:r>
          </a:p>
        </p:txBody>
      </p:sp>
      <p:sp>
        <p:nvSpPr>
          <p:cNvPr id="20483" name="Rectangle 3"/>
          <p:cNvSpPr>
            <a:spLocks noGrp="1" noChangeArrowheads="1"/>
          </p:cNvSpPr>
          <p:nvPr>
            <p:ph type="body" idx="1"/>
          </p:nvPr>
        </p:nvSpPr>
        <p:spPr>
          <a:xfrm>
            <a:off x="304800" y="2017713"/>
            <a:ext cx="8650288" cy="4114800"/>
          </a:xfrm>
        </p:spPr>
        <p:txBody>
          <a:bodyPr/>
          <a:lstStyle/>
          <a:p>
            <a:pPr marL="609600" indent="-609600" eaLnBrk="1" hangingPunct="1">
              <a:lnSpc>
                <a:spcPct val="90000"/>
              </a:lnSpc>
              <a:buFontTx/>
              <a:buAutoNum type="arabicPeriod"/>
            </a:pPr>
            <a:r>
              <a:rPr lang="en-US" sz="2400" smtClean="0"/>
              <a:t>Co-exist with, rather than dominate, the natural systems</a:t>
            </a:r>
          </a:p>
          <a:p>
            <a:pPr marL="609600" indent="-609600" eaLnBrk="1" hangingPunct="1">
              <a:lnSpc>
                <a:spcPct val="90000"/>
              </a:lnSpc>
              <a:buFontTx/>
              <a:buAutoNum type="arabicPeriod"/>
            </a:pPr>
            <a:r>
              <a:rPr lang="en-US" sz="2400" smtClean="0"/>
              <a:t>Sustain or build soil fertility</a:t>
            </a:r>
          </a:p>
          <a:p>
            <a:pPr marL="609600" indent="-609600" eaLnBrk="1" hangingPunct="1">
              <a:lnSpc>
                <a:spcPct val="90000"/>
              </a:lnSpc>
              <a:buFontTx/>
              <a:buAutoNum type="arabicPeriod"/>
            </a:pPr>
            <a:r>
              <a:rPr lang="en-US" sz="2400" smtClean="0"/>
              <a:t>Minimise pollution and damage to the environment</a:t>
            </a:r>
          </a:p>
          <a:p>
            <a:pPr marL="609600" indent="-609600" eaLnBrk="1" hangingPunct="1">
              <a:lnSpc>
                <a:spcPct val="90000"/>
              </a:lnSpc>
              <a:buFontTx/>
              <a:buAutoNum type="arabicPeriod"/>
            </a:pPr>
            <a:r>
              <a:rPr lang="en-US" sz="2400" smtClean="0"/>
              <a:t>Minimise the use of non-renewable resources</a:t>
            </a:r>
          </a:p>
          <a:p>
            <a:pPr marL="609600" indent="-609600" eaLnBrk="1" hangingPunct="1">
              <a:lnSpc>
                <a:spcPct val="90000"/>
              </a:lnSpc>
              <a:buFontTx/>
              <a:buAutoNum type="arabicPeriod"/>
            </a:pPr>
            <a:r>
              <a:rPr lang="en-US" sz="2400" smtClean="0"/>
              <a:t>Protect and enhance the farm environment with particular regard to conservation and wildlife</a:t>
            </a:r>
          </a:p>
          <a:p>
            <a:pPr marL="609600" indent="-609600" eaLnBrk="1" hangingPunct="1">
              <a:lnSpc>
                <a:spcPct val="90000"/>
              </a:lnSpc>
              <a:buFontTx/>
              <a:buAutoNum type="arabicPeriod"/>
            </a:pPr>
            <a:r>
              <a:rPr lang="en-US" sz="2400" smtClean="0"/>
              <a:t>Consider the wider social and ecological impact of agricultural systems</a:t>
            </a:r>
          </a:p>
          <a:p>
            <a:pPr marL="609600" indent="-609600" eaLnBrk="1" hangingPunct="1">
              <a:lnSpc>
                <a:spcPct val="90000"/>
              </a:lnSpc>
              <a:buFontTx/>
              <a:buAutoNum type="arabicPeriod"/>
            </a:pPr>
            <a:r>
              <a:rPr lang="en-US" sz="2400" smtClean="0"/>
              <a:t>The maintenance or development of valuable existing landscape features and adequate habitats for the production of wildlife with particular regard to endangered species</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dirty="0"/>
              <a:t>Production challenges</a:t>
            </a:r>
          </a:p>
        </p:txBody>
      </p:sp>
      <p:sp>
        <p:nvSpPr>
          <p:cNvPr id="32771" name="Rectangle 3"/>
          <p:cNvSpPr>
            <a:spLocks noGrp="1" noChangeArrowheads="1"/>
          </p:cNvSpPr>
          <p:nvPr>
            <p:ph idx="1"/>
          </p:nvPr>
        </p:nvSpPr>
        <p:spPr>
          <a:xfrm>
            <a:off x="685800" y="2205038"/>
            <a:ext cx="7772400" cy="3890962"/>
          </a:xfrm>
        </p:spPr>
        <p:txBody>
          <a:bodyPr/>
          <a:lstStyle/>
          <a:p>
            <a:r>
              <a:rPr lang="en-US" sz="3600">
                <a:solidFill>
                  <a:schemeClr val="bg1"/>
                </a:solidFill>
              </a:rPr>
              <a:t>Little or no government support (policies, ag extension, R&amp;D)</a:t>
            </a:r>
          </a:p>
          <a:p>
            <a:r>
              <a:rPr lang="en-US" sz="3600">
                <a:solidFill>
                  <a:schemeClr val="bg1"/>
                </a:solidFill>
              </a:rPr>
              <a:t>Conversion period</a:t>
            </a:r>
          </a:p>
          <a:p>
            <a:r>
              <a:rPr lang="en-US" sz="3600">
                <a:solidFill>
                  <a:schemeClr val="bg1"/>
                </a:solidFill>
              </a:rPr>
              <a:t>Knowledge intensive</a:t>
            </a:r>
          </a:p>
          <a:p>
            <a:r>
              <a:rPr lang="en-US" sz="3600">
                <a:solidFill>
                  <a:schemeClr val="bg1"/>
                </a:solidFill>
              </a:rPr>
              <a:t>Sometimes lack of organic inputs</a:t>
            </a:r>
          </a:p>
          <a:p>
            <a:r>
              <a:rPr lang="en-US" sz="3600">
                <a:solidFill>
                  <a:schemeClr val="bg1"/>
                </a:solidFill>
              </a:rPr>
              <a:t>Lack of secure land tenure</a:t>
            </a: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dirty="0"/>
              <a:t>Export challenges</a:t>
            </a:r>
          </a:p>
        </p:txBody>
      </p:sp>
      <p:sp>
        <p:nvSpPr>
          <p:cNvPr id="33795" name="Rectangle 3"/>
          <p:cNvSpPr>
            <a:spLocks noGrp="1" noChangeArrowheads="1"/>
          </p:cNvSpPr>
          <p:nvPr>
            <p:ph idx="1"/>
          </p:nvPr>
        </p:nvSpPr>
        <p:spPr>
          <a:xfrm>
            <a:off x="685800" y="2205038"/>
            <a:ext cx="7772400" cy="3890962"/>
          </a:xfrm>
        </p:spPr>
        <p:txBody>
          <a:bodyPr>
            <a:normAutofit fontScale="92500" lnSpcReduction="10000"/>
          </a:bodyPr>
          <a:lstStyle/>
          <a:p>
            <a:pPr>
              <a:lnSpc>
                <a:spcPct val="90000"/>
              </a:lnSpc>
              <a:buFontTx/>
              <a:buNone/>
            </a:pPr>
            <a:r>
              <a:rPr lang="en-US" sz="3600" dirty="0">
                <a:solidFill>
                  <a:schemeClr val="bg1"/>
                </a:solidFill>
              </a:rPr>
              <a:t>OA exports must:</a:t>
            </a:r>
          </a:p>
          <a:p>
            <a:pPr>
              <a:lnSpc>
                <a:spcPct val="90000"/>
              </a:lnSpc>
            </a:pPr>
            <a:r>
              <a:rPr lang="en-US" sz="3600" dirty="0">
                <a:solidFill>
                  <a:schemeClr val="bg1"/>
                </a:solidFill>
              </a:rPr>
              <a:t>Meet </a:t>
            </a:r>
            <a:r>
              <a:rPr lang="en-US" sz="3600" dirty="0" smtClean="0">
                <a:solidFill>
                  <a:schemeClr val="bg1"/>
                </a:solidFill>
              </a:rPr>
              <a:t>Sanitary and </a:t>
            </a:r>
            <a:r>
              <a:rPr lang="en-US" sz="3600" dirty="0" err="1" smtClean="0">
                <a:solidFill>
                  <a:schemeClr val="bg1"/>
                </a:solidFill>
              </a:rPr>
              <a:t>Phytosanitary</a:t>
            </a:r>
            <a:r>
              <a:rPr lang="en-US" sz="3600" dirty="0" smtClean="0">
                <a:solidFill>
                  <a:schemeClr val="bg1"/>
                </a:solidFill>
              </a:rPr>
              <a:t> (SPS) </a:t>
            </a:r>
            <a:r>
              <a:rPr lang="en-US" sz="3600" dirty="0">
                <a:solidFill>
                  <a:schemeClr val="bg1"/>
                </a:solidFill>
              </a:rPr>
              <a:t>requirements in import </a:t>
            </a:r>
            <a:r>
              <a:rPr lang="en-US" sz="3600" dirty="0" err="1">
                <a:solidFill>
                  <a:schemeClr val="bg1"/>
                </a:solidFill>
              </a:rPr>
              <a:t>mkt</a:t>
            </a:r>
            <a:r>
              <a:rPr lang="en-US" sz="3600" dirty="0">
                <a:solidFill>
                  <a:schemeClr val="bg1"/>
                </a:solidFill>
              </a:rPr>
              <a:t> (same as for </a:t>
            </a:r>
            <a:r>
              <a:rPr lang="en-US" sz="3600" dirty="0" err="1">
                <a:solidFill>
                  <a:schemeClr val="bg1"/>
                </a:solidFill>
              </a:rPr>
              <a:t>convent’l</a:t>
            </a:r>
            <a:r>
              <a:rPr lang="en-US" sz="3600" dirty="0">
                <a:solidFill>
                  <a:schemeClr val="bg1"/>
                </a:solidFill>
              </a:rPr>
              <a:t> products)</a:t>
            </a:r>
          </a:p>
          <a:p>
            <a:pPr>
              <a:lnSpc>
                <a:spcPct val="90000"/>
              </a:lnSpc>
            </a:pPr>
            <a:r>
              <a:rPr lang="en-US" sz="3600" dirty="0">
                <a:solidFill>
                  <a:schemeClr val="bg1"/>
                </a:solidFill>
              </a:rPr>
              <a:t>Meet requirements of OA regulations &amp; be certified by approved cert. body</a:t>
            </a:r>
          </a:p>
          <a:p>
            <a:pPr>
              <a:lnSpc>
                <a:spcPct val="90000"/>
              </a:lnSpc>
            </a:pPr>
            <a:r>
              <a:rPr lang="en-US" sz="3600" dirty="0">
                <a:solidFill>
                  <a:schemeClr val="bg1"/>
                </a:solidFill>
              </a:rPr>
              <a:t>Meet additional requirements of private standards (sometimes)</a:t>
            </a:r>
          </a:p>
          <a:p>
            <a:pPr>
              <a:lnSpc>
                <a:spcPct val="90000"/>
              </a:lnSpc>
            </a:pPr>
            <a:endParaRPr lang="en-US" sz="3600" dirty="0">
              <a:solidFill>
                <a:schemeClr val="bg1"/>
              </a:solidFill>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dirty="0"/>
              <a:t>Export challenges</a:t>
            </a:r>
          </a:p>
        </p:txBody>
      </p:sp>
      <p:sp>
        <p:nvSpPr>
          <p:cNvPr id="34819" name="Rectangle 3"/>
          <p:cNvSpPr>
            <a:spLocks noGrp="1" noChangeArrowheads="1"/>
          </p:cNvSpPr>
          <p:nvPr>
            <p:ph idx="1"/>
          </p:nvPr>
        </p:nvSpPr>
        <p:spPr>
          <a:xfrm>
            <a:off x="685800" y="2205038"/>
            <a:ext cx="7772400" cy="3890962"/>
          </a:xfrm>
        </p:spPr>
        <p:txBody>
          <a:bodyPr/>
          <a:lstStyle/>
          <a:p>
            <a:r>
              <a:rPr lang="en-US" sz="3600">
                <a:solidFill>
                  <a:schemeClr val="bg1"/>
                </a:solidFill>
              </a:rPr>
              <a:t>Agric. Subsidies in import markets</a:t>
            </a:r>
          </a:p>
          <a:p>
            <a:r>
              <a:rPr lang="en-US" sz="3600">
                <a:solidFill>
                  <a:schemeClr val="bg1"/>
                </a:solidFill>
              </a:rPr>
              <a:t>Need for market information</a:t>
            </a:r>
          </a:p>
          <a:p>
            <a:r>
              <a:rPr lang="en-US" sz="3600">
                <a:solidFill>
                  <a:schemeClr val="bg1"/>
                </a:solidFill>
              </a:rPr>
              <a:t>Consumer preferences for local food</a:t>
            </a:r>
          </a:p>
          <a:p>
            <a:r>
              <a:rPr lang="en-US" sz="3600">
                <a:solidFill>
                  <a:schemeClr val="bg1"/>
                </a:solidFill>
              </a:rPr>
              <a:t>Lack of harmonization, equivalence &amp; mutual recognition</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Organic commodity in Nepal</a:t>
            </a:r>
            <a:endParaRPr lang="en-US" dirty="0"/>
          </a:p>
        </p:txBody>
      </p:sp>
      <p:sp>
        <p:nvSpPr>
          <p:cNvPr id="3" name="Content Placeholder 2"/>
          <p:cNvSpPr>
            <a:spLocks noGrp="1"/>
          </p:cNvSpPr>
          <p:nvPr>
            <p:ph idx="1"/>
          </p:nvPr>
        </p:nvSpPr>
        <p:spPr>
          <a:xfrm>
            <a:off x="152400" y="2017712"/>
            <a:ext cx="8991600" cy="4840287"/>
          </a:xfrm>
        </p:spPr>
        <p:txBody>
          <a:bodyPr>
            <a:noAutofit/>
          </a:bodyPr>
          <a:lstStyle/>
          <a:p>
            <a:pPr algn="just"/>
            <a:r>
              <a:rPr lang="en-US" sz="2400" dirty="0" smtClean="0"/>
              <a:t>Rice: Conventional farming is more productive and offers significantly higher profits relative to organic rice farming. The average cost of production of organic rice is higher than in conventional production. Labor productivity is higher in conventional rice relative to organics even though both types of farmers make net positive profits .</a:t>
            </a:r>
          </a:p>
          <a:p>
            <a:pPr algn="just"/>
            <a:r>
              <a:rPr lang="en-US" sz="2400" dirty="0" smtClean="0"/>
              <a:t>Maize: While there are no significant differences in yield, both organic and conventional maize farms have negative profits in due to low productivity and high labor costs. However, the negative profits are significantly smaller in organic maize relative to conventional farming. Organic maize farms have significantly lower costs relative to conventional farms.</a:t>
            </a:r>
          </a:p>
          <a:p>
            <a:pPr algn="just"/>
            <a:endParaRPr lang="en-US" sz="2400" dirty="0"/>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1412776"/>
            <a:ext cx="9144000" cy="5445224"/>
          </a:xfrm>
        </p:spPr>
        <p:txBody>
          <a:bodyPr>
            <a:noAutofit/>
          </a:bodyPr>
          <a:lstStyle/>
          <a:p>
            <a:pPr algn="just"/>
            <a:endParaRPr lang="en-US" sz="2400" dirty="0" smtClean="0"/>
          </a:p>
          <a:p>
            <a:pPr algn="just"/>
            <a:r>
              <a:rPr lang="en-US" sz="2000" dirty="0" smtClean="0"/>
              <a:t>Tea: Conventional tea productivity is higher than organic tea productivity, but there are no significant differences in profits. Productivity may be lower in organic tea because of inadequate supply of organic manure. Farmers note that organic tea flowering or flushing is slower and leaves are more difficult to pluck in comparison to conventional farming, where new growth is succulent and easy to pluck. While production costs of conventional tea, in terms of fertilizers and pesticides are higher, this is offset by higher labor costs in organic production. The higher price organic tea fetches does not make up for the high cost of production and there is no significant differences in profits.</a:t>
            </a:r>
          </a:p>
          <a:p>
            <a:pPr algn="just"/>
            <a:r>
              <a:rPr lang="en-US" sz="2000" dirty="0" smtClean="0"/>
              <a:t>Coffee: Profits in organic and conventional farms are negative. However, net revenues in organic coffee farming are significantly higher than conventional coffee. While there is no significant difference in yields between the two types of coffee, conventional coffee is significantly more costly to produce. This is because of the high costs of fertilizers and pesticides used .</a:t>
            </a:r>
            <a:endParaRPr lang="en-US" sz="2400" dirty="0" smtClean="0"/>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algn="just"/>
            <a:r>
              <a:rPr lang="en-US" sz="2000" dirty="0" smtClean="0"/>
              <a:t>Cauliflower: There are no significant differences in productivity or profits between conventional and organic cauliflower. This may be partially because organic producers do not get a premium price for their product, in spite of growing awareness about the health hazards of consuming vegetables subject to high doses of pesticides. The average cost of production of organic cauliflower is lower on an acreage basis, but higher in terms of per unit cost.</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1150938" y="1066800"/>
            <a:ext cx="7793037" cy="693738"/>
          </a:xfrm>
        </p:spPr>
        <p:txBody>
          <a:bodyPr>
            <a:normAutofit/>
          </a:bodyPr>
          <a:lstStyle/>
          <a:p>
            <a:r>
              <a:rPr lang="en-US" sz="3200" dirty="0" smtClean="0"/>
              <a:t>What Nepal should do for developing OA? </a:t>
            </a:r>
            <a:endParaRPr lang="en-US" sz="3200" dirty="0"/>
          </a:p>
        </p:txBody>
      </p:sp>
      <p:sp>
        <p:nvSpPr>
          <p:cNvPr id="35843" name="Rectangle 3"/>
          <p:cNvSpPr>
            <a:spLocks noGrp="1" noChangeArrowheads="1"/>
          </p:cNvSpPr>
          <p:nvPr>
            <p:ph idx="1"/>
          </p:nvPr>
        </p:nvSpPr>
        <p:spPr>
          <a:xfrm>
            <a:off x="685800" y="2205038"/>
            <a:ext cx="7772400" cy="3890962"/>
          </a:xfrm>
        </p:spPr>
        <p:txBody>
          <a:bodyPr/>
          <a:lstStyle/>
          <a:p>
            <a:pPr>
              <a:lnSpc>
                <a:spcPct val="90000"/>
              </a:lnSpc>
            </a:pPr>
            <a:r>
              <a:rPr lang="en-US" sz="3600">
                <a:solidFill>
                  <a:schemeClr val="bg1"/>
                </a:solidFill>
              </a:rPr>
              <a:t>Assess national organic sector &amp; policies</a:t>
            </a:r>
          </a:p>
          <a:p>
            <a:pPr>
              <a:lnSpc>
                <a:spcPct val="90000"/>
              </a:lnSpc>
            </a:pPr>
            <a:r>
              <a:rPr lang="en-US" sz="3600">
                <a:solidFill>
                  <a:schemeClr val="bg1"/>
                </a:solidFill>
              </a:rPr>
              <a:t>OA action plan</a:t>
            </a:r>
          </a:p>
          <a:p>
            <a:pPr>
              <a:lnSpc>
                <a:spcPct val="90000"/>
              </a:lnSpc>
            </a:pPr>
            <a:r>
              <a:rPr lang="en-US" sz="3600">
                <a:solidFill>
                  <a:schemeClr val="bg1"/>
                </a:solidFill>
              </a:rPr>
              <a:t>Consider supporting OA R&amp;D, extension services, certification costs, development of domestic market, exports, harmonization</a:t>
            </a: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normAutofit fontScale="90000"/>
          </a:bodyPr>
          <a:lstStyle/>
          <a:p>
            <a:r>
              <a:rPr lang="en-US" sz="4000" dirty="0"/>
              <a:t>Other factors contributing to success</a:t>
            </a:r>
          </a:p>
        </p:txBody>
      </p:sp>
      <p:sp>
        <p:nvSpPr>
          <p:cNvPr id="36867" name="Rectangle 3"/>
          <p:cNvSpPr>
            <a:spLocks noGrp="1" noChangeArrowheads="1"/>
          </p:cNvSpPr>
          <p:nvPr>
            <p:ph idx="1"/>
          </p:nvPr>
        </p:nvSpPr>
        <p:spPr>
          <a:xfrm>
            <a:off x="685800" y="2205038"/>
            <a:ext cx="7772400" cy="3890962"/>
          </a:xfrm>
        </p:spPr>
        <p:txBody>
          <a:bodyPr/>
          <a:lstStyle/>
          <a:p>
            <a:r>
              <a:rPr lang="en-US" sz="3600">
                <a:solidFill>
                  <a:schemeClr val="bg1"/>
                </a:solidFill>
              </a:rPr>
              <a:t>Community organization</a:t>
            </a:r>
          </a:p>
          <a:p>
            <a:r>
              <a:rPr lang="en-US" sz="3600">
                <a:solidFill>
                  <a:schemeClr val="bg1"/>
                </a:solidFill>
              </a:rPr>
              <a:t>Group certification</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r>
              <a:rPr lang="en-US" sz="3200" b="1" smtClean="0"/>
              <a:t>Key Role of the government:</a:t>
            </a:r>
            <a:br>
              <a:rPr lang="en-US" sz="3200" b="1" smtClean="0"/>
            </a:br>
            <a:endParaRPr lang="en-US" sz="3200" smtClean="0"/>
          </a:p>
        </p:txBody>
      </p:sp>
      <p:sp>
        <p:nvSpPr>
          <p:cNvPr id="40963" name="Content Placeholder 2"/>
          <p:cNvSpPr>
            <a:spLocks noGrp="1"/>
          </p:cNvSpPr>
          <p:nvPr>
            <p:ph idx="1"/>
          </p:nvPr>
        </p:nvSpPr>
        <p:spPr/>
        <p:txBody>
          <a:bodyPr/>
          <a:lstStyle/>
          <a:p>
            <a:r>
              <a:rPr lang="en-US" sz="2400" smtClean="0"/>
              <a:t>Establish competent authority</a:t>
            </a:r>
          </a:p>
          <a:p>
            <a:r>
              <a:rPr lang="en-US" sz="2400" smtClean="0"/>
              <a:t>Register private certification body</a:t>
            </a:r>
          </a:p>
          <a:p>
            <a:r>
              <a:rPr lang="en-US" sz="2400" smtClean="0"/>
              <a:t>Adopt and adapt codex standards on organic production, labeling and marketing</a:t>
            </a:r>
          </a:p>
          <a:p>
            <a:r>
              <a:rPr lang="en-US" sz="2400" smtClean="0"/>
              <a:t>Develop list of plant and plant products</a:t>
            </a:r>
          </a:p>
          <a:p>
            <a:endParaRPr lang="en-US" smtClean="0"/>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r>
              <a:rPr lang="en-US" sz="3200" b="1" smtClean="0"/>
              <a:t>Key Role of the government:</a:t>
            </a:r>
            <a:br>
              <a:rPr lang="en-US" sz="3200" b="1" smtClean="0"/>
            </a:br>
            <a:endParaRPr lang="en-US" sz="3200" smtClean="0"/>
          </a:p>
        </p:txBody>
      </p:sp>
      <p:sp>
        <p:nvSpPr>
          <p:cNvPr id="3" name="Content Placeholder 2"/>
          <p:cNvSpPr>
            <a:spLocks noGrp="1"/>
          </p:cNvSpPr>
          <p:nvPr>
            <p:ph idx="1"/>
          </p:nvPr>
        </p:nvSpPr>
        <p:spPr/>
        <p:txBody>
          <a:bodyPr/>
          <a:lstStyle/>
          <a:p>
            <a:pPr marL="0" indent="0">
              <a:buFont typeface="Wingdings" pitchFamily="2" charset="2"/>
              <a:buNone/>
              <a:defRPr/>
            </a:pPr>
            <a:r>
              <a:rPr lang="en-US" sz="2400" dirty="0" smtClean="0"/>
              <a:t>Develop list of permitted substances for the production</a:t>
            </a:r>
          </a:p>
          <a:p>
            <a:pPr marL="514350" indent="-514350">
              <a:buFont typeface="Wingdings" pitchFamily="2" charset="2"/>
              <a:buAutoNum type="romanLcPeriod"/>
              <a:defRPr/>
            </a:pPr>
            <a:r>
              <a:rPr lang="en-US" sz="2400" dirty="0" smtClean="0"/>
              <a:t>List of substances for use in soil fertilization and conditioning</a:t>
            </a:r>
          </a:p>
          <a:p>
            <a:pPr marL="514350" indent="-514350">
              <a:buFont typeface="Wingdings" pitchFamily="2" charset="2"/>
              <a:buAutoNum type="romanLcPeriod"/>
              <a:defRPr/>
            </a:pPr>
            <a:r>
              <a:rPr lang="en-US" sz="2400" dirty="0" smtClean="0"/>
              <a:t>List of substances for plant pest and disease control</a:t>
            </a:r>
          </a:p>
          <a:p>
            <a:pPr marL="514350" indent="-514350">
              <a:buFont typeface="Wingdings" pitchFamily="2" charset="2"/>
              <a:buAutoNum type="romanLcPeriod"/>
              <a:defRPr/>
            </a:pPr>
            <a:r>
              <a:rPr lang="en-US" sz="2400" dirty="0" smtClean="0"/>
              <a:t>Develop a list of additives for use in food items</a:t>
            </a:r>
          </a:p>
          <a:p>
            <a:pPr marL="514350" indent="-514350">
              <a:buFont typeface="Wingdings" pitchFamily="2" charset="2"/>
              <a:buAutoNum type="romanLcPeriod"/>
              <a:defRPr/>
            </a:pPr>
            <a:r>
              <a:rPr lang="en-US" sz="2400" dirty="0" smtClean="0"/>
              <a:t>List of processing aids</a:t>
            </a:r>
          </a:p>
          <a:p>
            <a:pPr>
              <a:defRPr/>
            </a:pPr>
            <a:r>
              <a:rPr lang="en-US" sz="2400" dirty="0" smtClean="0"/>
              <a:t>Identify production areas/units:-</a:t>
            </a:r>
          </a:p>
          <a:p>
            <a:pPr marL="514350" indent="-514350">
              <a:buFont typeface="Wingdings" pitchFamily="2" charset="2"/>
              <a:buAutoNum type="romanLcPeriod"/>
              <a:defRPr/>
            </a:pPr>
            <a:r>
              <a:rPr lang="en-US" sz="2400" dirty="0" smtClean="0"/>
              <a:t>With full description </a:t>
            </a:r>
          </a:p>
          <a:p>
            <a:pPr marL="514350" indent="-514350">
              <a:buFont typeface="Wingdings" pitchFamily="2" charset="2"/>
              <a:buAutoNum type="romanLcPeriod"/>
              <a:defRPr/>
            </a:pPr>
            <a:r>
              <a:rPr lang="en-US" sz="2400" dirty="0" smtClean="0"/>
              <a:t>Unit or area comply with organic guidelines</a:t>
            </a:r>
          </a:p>
          <a:p>
            <a:pPr marL="0" indent="0">
              <a:buFont typeface="Wingdings" pitchFamily="2" charset="2"/>
              <a:buNone/>
              <a:defRPr/>
            </a:pPr>
            <a:endParaRPr lang="en-US" sz="2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sz="3200" smtClean="0"/>
              <a:t>Principles of organic agriculture (IFAOM,2007)</a:t>
            </a:r>
          </a:p>
        </p:txBody>
      </p:sp>
      <p:sp>
        <p:nvSpPr>
          <p:cNvPr id="21507" name="Content Placeholder 2"/>
          <p:cNvSpPr>
            <a:spLocks noGrp="1"/>
          </p:cNvSpPr>
          <p:nvPr>
            <p:ph idx="1"/>
          </p:nvPr>
        </p:nvSpPr>
        <p:spPr/>
        <p:txBody>
          <a:bodyPr/>
          <a:lstStyle/>
          <a:p>
            <a:r>
              <a:rPr lang="en-US" sz="2400" smtClean="0"/>
              <a:t>Principle of health:- health soil, plants, animals, humans</a:t>
            </a:r>
          </a:p>
          <a:p>
            <a:r>
              <a:rPr lang="en-US" sz="2400" smtClean="0"/>
              <a:t>Principles of ecology:- emulating and sustaining natural systems</a:t>
            </a:r>
          </a:p>
          <a:p>
            <a:r>
              <a:rPr lang="en-US" sz="2400" smtClean="0"/>
              <a:t>Principle of fairness: equity, respect and justice for all living things</a:t>
            </a:r>
          </a:p>
          <a:p>
            <a:r>
              <a:rPr lang="en-US" sz="2400" smtClean="0"/>
              <a:t>Principles of care for all generations to come</a:t>
            </a: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sz="3200" b="1" smtClean="0"/>
              <a:t>Key Role of the government:</a:t>
            </a:r>
            <a:br>
              <a:rPr lang="en-US" sz="3200" b="1" smtClean="0"/>
            </a:br>
            <a:endParaRPr lang="en-US" sz="3200" smtClean="0"/>
          </a:p>
        </p:txBody>
      </p:sp>
      <p:sp>
        <p:nvSpPr>
          <p:cNvPr id="43011" name="Content Placeholder 2"/>
          <p:cNvSpPr>
            <a:spLocks noGrp="1"/>
          </p:cNvSpPr>
          <p:nvPr>
            <p:ph idx="1"/>
          </p:nvPr>
        </p:nvSpPr>
        <p:spPr/>
        <p:txBody>
          <a:bodyPr/>
          <a:lstStyle/>
          <a:p>
            <a:r>
              <a:rPr lang="en-US" sz="2400" smtClean="0"/>
              <a:t>Development of inspection protocols</a:t>
            </a:r>
          </a:p>
          <a:p>
            <a:r>
              <a:rPr lang="en-US" sz="2400" smtClean="0"/>
              <a:t>Development of certification tools, procedures and documentation</a:t>
            </a:r>
          </a:p>
          <a:p>
            <a:r>
              <a:rPr lang="en-US" sz="2400" smtClean="0"/>
              <a:t>Development of tools, procedures and documentation of Participatory Guarantee System (PGS)- for community based production </a:t>
            </a: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r>
              <a:rPr lang="en-US" sz="3200" smtClean="0"/>
              <a:t>QUESTIONS FOR DISCUSSION</a:t>
            </a:r>
          </a:p>
        </p:txBody>
      </p:sp>
      <p:sp>
        <p:nvSpPr>
          <p:cNvPr id="3" name="Content Placeholder 2"/>
          <p:cNvSpPr>
            <a:spLocks noGrp="1"/>
          </p:cNvSpPr>
          <p:nvPr>
            <p:ph idx="1"/>
          </p:nvPr>
        </p:nvSpPr>
        <p:spPr/>
        <p:txBody>
          <a:bodyPr/>
          <a:lstStyle/>
          <a:p>
            <a:pPr>
              <a:defRPr/>
            </a:pPr>
            <a:r>
              <a:rPr lang="en-US" sz="2400" dirty="0" smtClean="0"/>
              <a:t>What is your understanding of the term organic?.  What are the reasons you consider to be the reasons you consume organic products?. Kindly rank them in terms of the most important </a:t>
            </a:r>
          </a:p>
          <a:p>
            <a:pPr>
              <a:defRPr/>
            </a:pPr>
            <a:r>
              <a:rPr lang="en-US" sz="2400" dirty="0" smtClean="0"/>
              <a:t>Quality attributes desired by  organic consumers?</a:t>
            </a:r>
          </a:p>
          <a:p>
            <a:pPr>
              <a:defRPr/>
            </a:pPr>
            <a:r>
              <a:rPr lang="en-US" sz="2400" dirty="0" smtClean="0"/>
              <a:t>Who gains what in organic business?</a:t>
            </a:r>
          </a:p>
          <a:p>
            <a:pPr>
              <a:defRPr/>
            </a:pPr>
            <a:r>
              <a:rPr lang="en-US" sz="2400" dirty="0" smtClean="0"/>
              <a:t>Discuss networking of organic business and traceability of organic products</a:t>
            </a:r>
          </a:p>
          <a:p>
            <a:pPr marL="0" indent="0">
              <a:buFont typeface="Wingdings" pitchFamily="2" charset="2"/>
              <a:buNone/>
              <a:defRPr/>
            </a:pPr>
            <a:endParaRPr lang="en-US" sz="2400" dirty="0"/>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r>
              <a:rPr lang="en-US" sz="3200" smtClean="0"/>
              <a:t>QUESTIONS FOR DISCUSSION</a:t>
            </a:r>
          </a:p>
        </p:txBody>
      </p:sp>
      <p:sp>
        <p:nvSpPr>
          <p:cNvPr id="45059" name="Content Placeholder 2"/>
          <p:cNvSpPr>
            <a:spLocks noGrp="1"/>
          </p:cNvSpPr>
          <p:nvPr>
            <p:ph idx="1"/>
          </p:nvPr>
        </p:nvSpPr>
        <p:spPr/>
        <p:txBody>
          <a:bodyPr/>
          <a:lstStyle/>
          <a:p>
            <a:r>
              <a:rPr lang="en-US" sz="2400" dirty="0" smtClean="0"/>
              <a:t>What needs to be done to expand organic market in Nepal?</a:t>
            </a:r>
          </a:p>
          <a:p>
            <a:r>
              <a:rPr lang="en-US" sz="2400" dirty="0" smtClean="0"/>
              <a:t>The need, production, distribution and cost of organic farm inputs</a:t>
            </a:r>
          </a:p>
          <a:p>
            <a:r>
              <a:rPr lang="en-US" sz="2400" dirty="0" smtClean="0"/>
              <a:t>The need, role  and responsibilities and costs of brokers in organic marketing</a:t>
            </a:r>
          </a:p>
          <a:p>
            <a:r>
              <a:rPr lang="en-US" sz="2400" dirty="0" smtClean="0"/>
              <a:t>Fairness in organic business:  margins for chain actors </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r>
              <a:rPr lang="en-US" sz="3200" smtClean="0"/>
              <a:t>QUESTIONS FOR DISCUSSION</a:t>
            </a:r>
          </a:p>
        </p:txBody>
      </p:sp>
      <p:sp>
        <p:nvSpPr>
          <p:cNvPr id="46083" name="Content Placeholder 2"/>
          <p:cNvSpPr>
            <a:spLocks noGrp="1"/>
          </p:cNvSpPr>
          <p:nvPr>
            <p:ph idx="1"/>
          </p:nvPr>
        </p:nvSpPr>
        <p:spPr/>
        <p:txBody>
          <a:bodyPr/>
          <a:lstStyle/>
          <a:p>
            <a:r>
              <a:rPr lang="en-US" sz="2400" dirty="0" smtClean="0"/>
              <a:t>Is it a good idea to form an organic consumers group, in which you regularly discuss organic consumption?.  What other methods would you use to share information on organic products?</a:t>
            </a:r>
          </a:p>
          <a:p>
            <a:r>
              <a:rPr lang="en-US" sz="2400" dirty="0" smtClean="0"/>
              <a:t>Is there a price difference between organic and conventional products in  Nepal?  Are you satisfied with the pricing of the organic foods</a:t>
            </a:r>
          </a:p>
          <a:p>
            <a:r>
              <a:rPr lang="en-US" sz="2400" dirty="0" smtClean="0"/>
              <a:t>Should organic consumers pay more for organic food than other people?.  If yes by what percentage? Why? Give reasons</a:t>
            </a: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r>
              <a:rPr lang="en-US" sz="3200" smtClean="0"/>
              <a:t>QUESTIONS FOR DISCUSSION</a:t>
            </a:r>
          </a:p>
        </p:txBody>
      </p:sp>
      <p:sp>
        <p:nvSpPr>
          <p:cNvPr id="3" name="Content Placeholder 2"/>
          <p:cNvSpPr>
            <a:spLocks noGrp="1"/>
          </p:cNvSpPr>
          <p:nvPr>
            <p:ph idx="1"/>
          </p:nvPr>
        </p:nvSpPr>
        <p:spPr/>
        <p:txBody>
          <a:bodyPr/>
          <a:lstStyle/>
          <a:p>
            <a:pPr>
              <a:defRPr/>
            </a:pPr>
            <a:r>
              <a:rPr lang="en-US" dirty="0" smtClean="0"/>
              <a:t>The benefits and practicalities of networking in organic business</a:t>
            </a:r>
          </a:p>
          <a:p>
            <a:pPr>
              <a:defRPr/>
            </a:pPr>
            <a:r>
              <a:rPr lang="en-US" dirty="0" smtClean="0"/>
              <a:t>Market governance.  Justify why organic products are highly priced “premium prices”</a:t>
            </a:r>
          </a:p>
          <a:p>
            <a:pPr>
              <a:defRPr/>
            </a:pPr>
            <a:r>
              <a:rPr lang="en-US" dirty="0" smtClean="0"/>
              <a:t>How can the organic consumers be organized to access the products they need?</a:t>
            </a:r>
          </a:p>
          <a:p>
            <a:pPr marL="0" indent="0">
              <a:buFont typeface="Wingdings" pitchFamily="2" charset="2"/>
              <a:buNone/>
              <a:defRPr/>
            </a:pPr>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p:txBody>
          <a:bodyPr/>
          <a:lstStyle/>
          <a:p>
            <a:r>
              <a:rPr lang="en-US" sz="3200" smtClean="0"/>
              <a:t>QUESTIONS FOR DISCUSSION</a:t>
            </a:r>
          </a:p>
        </p:txBody>
      </p:sp>
      <p:sp>
        <p:nvSpPr>
          <p:cNvPr id="3" name="Content Placeholder 2"/>
          <p:cNvSpPr>
            <a:spLocks noGrp="1"/>
          </p:cNvSpPr>
          <p:nvPr>
            <p:ph idx="1"/>
          </p:nvPr>
        </p:nvSpPr>
        <p:spPr/>
        <p:txBody>
          <a:bodyPr/>
          <a:lstStyle/>
          <a:p>
            <a:pPr>
              <a:defRPr/>
            </a:pPr>
            <a:r>
              <a:rPr lang="en-US" sz="2400" dirty="0" smtClean="0"/>
              <a:t>Why are consumers willing to pay more for organic products</a:t>
            </a:r>
          </a:p>
          <a:p>
            <a:pPr>
              <a:defRPr/>
            </a:pPr>
            <a:r>
              <a:rPr lang="en-US" sz="2400" dirty="0" smtClean="0"/>
              <a:t>As an organic consumer, what characteristics do you consider when purchasing organic products?</a:t>
            </a:r>
          </a:p>
          <a:p>
            <a:pPr>
              <a:defRPr/>
            </a:pPr>
            <a:r>
              <a:rPr lang="en-US" sz="2400" dirty="0" smtClean="0"/>
              <a:t>As an organic consumer, do you always get access to the products you want on time? </a:t>
            </a:r>
          </a:p>
          <a:p>
            <a:pPr>
              <a:defRPr/>
            </a:pPr>
            <a:r>
              <a:rPr lang="en-US" sz="2400" dirty="0" smtClean="0"/>
              <a:t>How do you know that the product you are purchasing is really organic</a:t>
            </a:r>
          </a:p>
          <a:p>
            <a:pPr>
              <a:defRPr/>
            </a:pPr>
            <a:r>
              <a:rPr lang="en-US" sz="2400" dirty="0" smtClean="0"/>
              <a:t>How you know where to buy products, especially when they are scarce?</a:t>
            </a:r>
          </a:p>
          <a:p>
            <a:pPr marL="0" indent="0">
              <a:buFont typeface="Wingdings" pitchFamily="2" charset="2"/>
              <a:buNone/>
              <a:defRPr/>
            </a:pPr>
            <a:endParaRPr lang="en-US" sz="2400"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p:txBody>
          <a:bodyPr/>
          <a:lstStyle/>
          <a:p>
            <a:r>
              <a:rPr lang="en-US" sz="3200" smtClean="0"/>
              <a:t>QUESTIONS FOR DISCUSSION</a:t>
            </a:r>
          </a:p>
        </p:txBody>
      </p:sp>
      <p:sp>
        <p:nvSpPr>
          <p:cNvPr id="49155" name="Content Placeholder 2"/>
          <p:cNvSpPr>
            <a:spLocks noGrp="1"/>
          </p:cNvSpPr>
          <p:nvPr>
            <p:ph idx="1"/>
          </p:nvPr>
        </p:nvSpPr>
        <p:spPr/>
        <p:txBody>
          <a:bodyPr/>
          <a:lstStyle/>
          <a:p>
            <a:r>
              <a:rPr lang="en-US" sz="2400" smtClean="0"/>
              <a:t>List methods that exist to ensure you access to organic products.  Give advantages and disadvantages of each.  Which method can be improved and how?</a:t>
            </a:r>
          </a:p>
          <a:p>
            <a:r>
              <a:rPr lang="en-US" sz="2400" smtClean="0"/>
              <a:t>Give opinion on what should be done to give assurance that organic products are really organic</a:t>
            </a:r>
          </a:p>
          <a:p>
            <a:r>
              <a:rPr lang="en-US" sz="2400" smtClean="0"/>
              <a:t>Give opinion on what should be done in ensuring access to organic products?</a:t>
            </a:r>
          </a:p>
          <a:p>
            <a:r>
              <a:rPr lang="en-US" sz="2400" smtClean="0"/>
              <a:t>Should the government intervene in the regulation of organic industry?  If yes, how?</a:t>
            </a: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p:txBody>
          <a:bodyPr/>
          <a:lstStyle/>
          <a:p>
            <a:r>
              <a:rPr lang="en-US" sz="3200" smtClean="0"/>
              <a:t>Reference</a:t>
            </a:r>
          </a:p>
        </p:txBody>
      </p:sp>
      <p:sp>
        <p:nvSpPr>
          <p:cNvPr id="50179" name="Content Placeholder 2"/>
          <p:cNvSpPr>
            <a:spLocks noGrp="1"/>
          </p:cNvSpPr>
          <p:nvPr>
            <p:ph idx="1"/>
          </p:nvPr>
        </p:nvSpPr>
        <p:spPr/>
        <p:txBody>
          <a:bodyPr/>
          <a:lstStyle/>
          <a:p>
            <a:r>
              <a:rPr lang="en-US" sz="2400" dirty="0" smtClean="0"/>
              <a:t>FAO. 1999.  Guidelines for the production, processing, labeling and marketing of organically produced foods.  FAO codex committee on Food labeling, Rome, 33pp </a:t>
            </a:r>
          </a:p>
          <a:p>
            <a:endParaRPr lang="en-US" dirty="0" smtClean="0"/>
          </a:p>
          <a:p>
            <a:endParaRPr lang="en-US" dirty="0" smtClean="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1" name="Subtitle 2"/>
          <p:cNvSpPr>
            <a:spLocks noGrp="1"/>
          </p:cNvSpPr>
          <p:nvPr>
            <p:ph type="subTitle" idx="1"/>
          </p:nvPr>
        </p:nvSpPr>
        <p:spPr>
          <a:xfrm>
            <a:off x="1066800" y="3505200"/>
            <a:ext cx="6400800" cy="1752600"/>
          </a:xfrm>
        </p:spPr>
        <p:txBody>
          <a:bodyPr/>
          <a:lstStyle/>
          <a:p>
            <a:r>
              <a:rPr lang="en-US" smtClean="0"/>
              <a:t>THANK YOU</a:t>
            </a:r>
          </a:p>
        </p:txBody>
      </p:sp>
      <p:pic>
        <p:nvPicPr>
          <p:cNvPr id="5" name="Picture 13" descr="http://t1.gstatic.com/images?q=tbn:ANd9GcQxDPoPwdab5vLGdvH8EUh5fIE3VCRyJsIeZgldJst_21Jgi2-TJw"/>
          <p:cNvPicPr>
            <a:picLocks noChangeAspect="1" noChangeArrowheads="1"/>
          </p:cNvPicPr>
          <p:nvPr/>
        </p:nvPicPr>
        <p:blipFill>
          <a:blip r:embed="rId2"/>
          <a:srcRect r="18016"/>
          <a:stretch>
            <a:fillRect/>
          </a:stretch>
        </p:blipFill>
        <p:spPr bwMode="auto">
          <a:xfrm>
            <a:off x="2590800" y="1905000"/>
            <a:ext cx="3320921" cy="114826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1150938" y="617538"/>
            <a:ext cx="7793037" cy="906462"/>
          </a:xfrm>
        </p:spPr>
        <p:txBody>
          <a:bodyPr/>
          <a:lstStyle/>
          <a:p>
            <a:pPr eaLnBrk="1" hangingPunct="1"/>
            <a:r>
              <a:rPr lang="en-US" sz="3200" smtClean="0"/>
              <a:t>3   Basic characteristics of organic production (FAO, 1999)</a:t>
            </a:r>
          </a:p>
        </p:txBody>
      </p:sp>
      <p:sp>
        <p:nvSpPr>
          <p:cNvPr id="22531" name="Rectangle 3"/>
          <p:cNvSpPr>
            <a:spLocks noGrp="1" noChangeArrowheads="1"/>
          </p:cNvSpPr>
          <p:nvPr>
            <p:ph type="body" idx="1"/>
          </p:nvPr>
        </p:nvSpPr>
        <p:spPr>
          <a:xfrm>
            <a:off x="381000" y="2017713"/>
            <a:ext cx="8574088" cy="4114800"/>
          </a:xfrm>
        </p:spPr>
        <p:txBody>
          <a:bodyPr/>
          <a:lstStyle/>
          <a:p>
            <a:pPr marL="609600" indent="-609600" eaLnBrk="1" hangingPunct="1">
              <a:lnSpc>
                <a:spcPct val="90000"/>
              </a:lnSpc>
              <a:buFontTx/>
              <a:buAutoNum type="arabicPeriod"/>
            </a:pPr>
            <a:r>
              <a:rPr lang="en-US" sz="2200" smtClean="0"/>
              <a:t>The encouragement of biological cycles, involving micro-organisms, soil fauna, plants and animals</a:t>
            </a:r>
          </a:p>
          <a:p>
            <a:pPr marL="609600" indent="-609600" eaLnBrk="1" hangingPunct="1">
              <a:lnSpc>
                <a:spcPct val="90000"/>
              </a:lnSpc>
              <a:buFontTx/>
              <a:buAutoNum type="arabicPeriod"/>
            </a:pPr>
            <a:r>
              <a:rPr lang="en-US" sz="2200" smtClean="0"/>
              <a:t>Sustainable crop rotations</a:t>
            </a:r>
          </a:p>
          <a:p>
            <a:pPr marL="609600" indent="-609600" eaLnBrk="1" hangingPunct="1">
              <a:lnSpc>
                <a:spcPct val="90000"/>
              </a:lnSpc>
              <a:buFontTx/>
              <a:buAutoNum type="arabicPeriod"/>
            </a:pPr>
            <a:r>
              <a:rPr lang="en-US" sz="2200" smtClean="0"/>
              <a:t>The extensive and rational use of manure and vegetables wastes</a:t>
            </a:r>
          </a:p>
          <a:p>
            <a:pPr marL="609600" indent="-609600" eaLnBrk="1" hangingPunct="1">
              <a:lnSpc>
                <a:spcPct val="90000"/>
              </a:lnSpc>
              <a:buFontTx/>
              <a:buAutoNum type="arabicPeriod"/>
            </a:pPr>
            <a:r>
              <a:rPr lang="en-US" sz="2200" smtClean="0"/>
              <a:t>The use of appropriate cultivation techniques</a:t>
            </a:r>
          </a:p>
          <a:p>
            <a:pPr marL="609600" indent="-609600" eaLnBrk="1" hangingPunct="1">
              <a:lnSpc>
                <a:spcPct val="90000"/>
              </a:lnSpc>
              <a:buFontTx/>
              <a:buAutoNum type="arabicPeriod"/>
            </a:pPr>
            <a:r>
              <a:rPr lang="en-US" sz="2200" smtClean="0"/>
              <a:t>The avoidance of fertilisers in the form of soluble mineral salts</a:t>
            </a:r>
          </a:p>
          <a:p>
            <a:pPr marL="609600" indent="-609600" eaLnBrk="1" hangingPunct="1">
              <a:lnSpc>
                <a:spcPct val="90000"/>
              </a:lnSpc>
              <a:buFontTx/>
              <a:buAutoNum type="arabicPeriod"/>
            </a:pPr>
            <a:r>
              <a:rPr lang="en-US" sz="2200" smtClean="0"/>
              <a:t>Almost all the synthetic pesticides are prohibited</a:t>
            </a:r>
          </a:p>
          <a:p>
            <a:pPr marL="609600" indent="-609600" eaLnBrk="1" hangingPunct="1">
              <a:lnSpc>
                <a:spcPct val="90000"/>
              </a:lnSpc>
              <a:buFontTx/>
              <a:buAutoNum type="arabicPeriod"/>
            </a:pPr>
            <a:r>
              <a:rPr lang="en-US" sz="2200" smtClean="0"/>
              <a:t>The use of animal husbandry techniques which meet the animal’s physiological, behavioral and health needs</a:t>
            </a:r>
          </a:p>
          <a:p>
            <a:pPr marL="609600" indent="-609600" eaLnBrk="1" hangingPunct="1">
              <a:lnSpc>
                <a:spcPct val="90000"/>
              </a:lnSpc>
              <a:buFontTx/>
              <a:buAutoNum type="arabicPeriod"/>
            </a:pPr>
            <a:r>
              <a:rPr lang="en-US" sz="2200" smtClean="0"/>
              <a:t>Genetic engineering has no place in organic production and processing. No genetically engineered organisms or products are used.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pPr eaLnBrk="1" hangingPunct="1"/>
            <a:r>
              <a:rPr lang="en-US" sz="2800" smtClean="0"/>
              <a:t>4   Organic agriculture at the farm level:</a:t>
            </a:r>
          </a:p>
        </p:txBody>
      </p:sp>
      <p:sp>
        <p:nvSpPr>
          <p:cNvPr id="23555" name="Rectangle 3"/>
          <p:cNvSpPr>
            <a:spLocks noGrp="1" noChangeArrowheads="1"/>
          </p:cNvSpPr>
          <p:nvPr>
            <p:ph type="body" idx="1"/>
          </p:nvPr>
        </p:nvSpPr>
        <p:spPr/>
        <p:txBody>
          <a:bodyPr/>
          <a:lstStyle/>
          <a:p>
            <a:pPr marL="609600" indent="-609600" eaLnBrk="1" hangingPunct="1">
              <a:buFontTx/>
              <a:buAutoNum type="arabicPeriod"/>
            </a:pPr>
            <a:r>
              <a:rPr lang="en-US" sz="2800" smtClean="0"/>
              <a:t>Limitations of off-farm inputs</a:t>
            </a:r>
          </a:p>
          <a:p>
            <a:pPr marL="609600" indent="-609600" eaLnBrk="1" hangingPunct="1">
              <a:buFontTx/>
              <a:buAutoNum type="arabicPeriod"/>
            </a:pPr>
            <a:r>
              <a:rPr lang="en-US" sz="2800" smtClean="0"/>
              <a:t>Balanced crop rotations, leguminous crops, deep rooting plants, green manure plants</a:t>
            </a:r>
          </a:p>
          <a:p>
            <a:pPr marL="609600" indent="-609600" eaLnBrk="1" hangingPunct="1">
              <a:buFontTx/>
              <a:buAutoNum type="arabicPeriod"/>
            </a:pPr>
            <a:r>
              <a:rPr lang="en-US" sz="2800" smtClean="0"/>
              <a:t>Fertilization with on-farm means</a:t>
            </a:r>
          </a:p>
          <a:p>
            <a:pPr marL="609600" indent="-609600" eaLnBrk="1" hangingPunct="1">
              <a:buFontTx/>
              <a:buAutoNum type="arabicPeriod"/>
            </a:pPr>
            <a:r>
              <a:rPr lang="en-US" sz="2800" smtClean="0"/>
              <a:t>Protection of natural enemies of pests, mechanical cultivation techniques</a:t>
            </a:r>
          </a:p>
          <a:p>
            <a:pPr marL="609600" indent="-609600" eaLnBrk="1" hangingPunct="1">
              <a:buFontTx/>
              <a:buAutoNum type="arabicPeriod"/>
            </a:pPr>
            <a:r>
              <a:rPr lang="en-US" sz="2800" smtClean="0"/>
              <a:t>Protection of all useful organisms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eaLnBrk="1" hangingPunct="1"/>
            <a:r>
              <a:rPr lang="en-US" sz="2400" smtClean="0"/>
              <a:t>5    Pests, diseases and weeds management in organic agriculture (FAO, 1999)</a:t>
            </a:r>
          </a:p>
        </p:txBody>
      </p:sp>
      <p:sp>
        <p:nvSpPr>
          <p:cNvPr id="24579" name="Rectangle 3"/>
          <p:cNvSpPr>
            <a:spLocks noGrp="1" noChangeArrowheads="1"/>
          </p:cNvSpPr>
          <p:nvPr>
            <p:ph type="body" idx="1"/>
          </p:nvPr>
        </p:nvSpPr>
        <p:spPr>
          <a:xfrm>
            <a:off x="762000" y="2017713"/>
            <a:ext cx="8193088" cy="4114800"/>
          </a:xfrm>
        </p:spPr>
        <p:txBody>
          <a:bodyPr/>
          <a:lstStyle/>
          <a:p>
            <a:pPr marL="609600" indent="-609600" eaLnBrk="1" hangingPunct="1">
              <a:lnSpc>
                <a:spcPct val="90000"/>
              </a:lnSpc>
              <a:buFontTx/>
              <a:buNone/>
            </a:pPr>
            <a:r>
              <a:rPr lang="en-US" sz="2000" smtClean="0"/>
              <a:t>Pests, diseases and weeds should be controlled by any one, or a combination, of the following measures:</a:t>
            </a:r>
          </a:p>
          <a:p>
            <a:pPr marL="609600" indent="-609600" eaLnBrk="1" hangingPunct="1">
              <a:lnSpc>
                <a:spcPct val="90000"/>
              </a:lnSpc>
              <a:buFontTx/>
              <a:buChar char="•"/>
            </a:pPr>
            <a:r>
              <a:rPr lang="en-US" sz="1900" smtClean="0"/>
              <a:t>Choice of appropriate species and varieties</a:t>
            </a:r>
          </a:p>
          <a:p>
            <a:pPr marL="609600" indent="-609600" eaLnBrk="1" hangingPunct="1">
              <a:lnSpc>
                <a:spcPct val="90000"/>
              </a:lnSpc>
              <a:buFontTx/>
              <a:buChar char="•"/>
            </a:pPr>
            <a:r>
              <a:rPr lang="en-US" sz="1900" smtClean="0"/>
              <a:t>Appropriate rotation programs</a:t>
            </a:r>
          </a:p>
          <a:p>
            <a:pPr marL="609600" indent="-609600" eaLnBrk="1" hangingPunct="1">
              <a:lnSpc>
                <a:spcPct val="90000"/>
              </a:lnSpc>
              <a:buFontTx/>
              <a:buChar char="•"/>
            </a:pPr>
            <a:r>
              <a:rPr lang="en-US" sz="1900" smtClean="0"/>
              <a:t>Mechanical cultivation</a:t>
            </a:r>
          </a:p>
          <a:p>
            <a:pPr marL="609600" indent="-609600" eaLnBrk="1" hangingPunct="1">
              <a:lnSpc>
                <a:spcPct val="90000"/>
              </a:lnSpc>
              <a:buFontTx/>
              <a:buChar char="•"/>
            </a:pPr>
            <a:r>
              <a:rPr lang="en-US" sz="1900" smtClean="0"/>
              <a:t>Protection of natural enemies of pests through provision of favorable habitat, such as hedges and nesting site, ecological buffer zones which maintain the original vegetation to house pest predators</a:t>
            </a:r>
          </a:p>
          <a:p>
            <a:pPr marL="609600" indent="-609600" eaLnBrk="1" hangingPunct="1">
              <a:lnSpc>
                <a:spcPct val="90000"/>
              </a:lnSpc>
              <a:buFontTx/>
              <a:buChar char="•"/>
            </a:pPr>
            <a:r>
              <a:rPr lang="en-US" sz="1900" smtClean="0"/>
              <a:t>Diversified ecosystems</a:t>
            </a:r>
          </a:p>
          <a:p>
            <a:pPr marL="609600" indent="-609600" eaLnBrk="1" hangingPunct="1">
              <a:lnSpc>
                <a:spcPct val="90000"/>
              </a:lnSpc>
              <a:buFontTx/>
              <a:buChar char="•"/>
            </a:pPr>
            <a:r>
              <a:rPr lang="en-US" sz="1900" smtClean="0"/>
              <a:t>Natural enemies including release of predators and parasites</a:t>
            </a:r>
          </a:p>
          <a:p>
            <a:pPr marL="609600" indent="-609600" eaLnBrk="1" hangingPunct="1">
              <a:lnSpc>
                <a:spcPct val="90000"/>
              </a:lnSpc>
              <a:buFontTx/>
              <a:buChar char="•"/>
            </a:pPr>
            <a:r>
              <a:rPr lang="en-US" sz="1900" smtClean="0"/>
              <a:t>Mulching</a:t>
            </a:r>
          </a:p>
          <a:p>
            <a:pPr marL="609600" indent="-609600" eaLnBrk="1" hangingPunct="1">
              <a:lnSpc>
                <a:spcPct val="90000"/>
              </a:lnSpc>
              <a:buFontTx/>
              <a:buChar char="•"/>
            </a:pPr>
            <a:r>
              <a:rPr lang="en-US" sz="1900" smtClean="0"/>
              <a:t>Grazing of animals</a:t>
            </a:r>
          </a:p>
          <a:p>
            <a:pPr marL="609600" indent="-609600" eaLnBrk="1" hangingPunct="1">
              <a:lnSpc>
                <a:spcPct val="90000"/>
              </a:lnSpc>
              <a:buFontTx/>
              <a:buChar char="•"/>
            </a:pPr>
            <a:r>
              <a:rPr lang="en-US" sz="1900" smtClean="0"/>
              <a:t>Mechanical control such as traps, barriers, light and sound</a:t>
            </a:r>
          </a:p>
          <a:p>
            <a:pPr marL="609600" indent="-609600" eaLnBrk="1" hangingPunct="1">
              <a:lnSpc>
                <a:spcPct val="90000"/>
              </a:lnSpc>
              <a:buFontTx/>
              <a:buChar char="•"/>
            </a:pPr>
            <a:r>
              <a:rPr lang="en-US" sz="1900" smtClean="0"/>
              <a:t>Steam sterilization when proper rotation of soil renewal cannot take place</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Blends">
  <a:themeElements>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extLst>
          <a:ext uri="{AF507438-7753-43E0-B8FC-AC1667EBCBE1}">
            <a14:hiddenEffects xmlns:a14="http://schemas.microsoft.com/office/drawing/2010/main" xmlns="">
              <a:effectLst>
                <a:outerShdw dist="35921" dir="2700000" algn="ctr" rotWithShape="0">
                  <a:schemeClr val="bg2"/>
                </a:outerShdw>
              </a:effectLst>
            </a14:hiddenEffects>
          </a:ext>
        </a:ex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3">
        <a:dk1>
          <a:srgbClr val="000000"/>
        </a:dk1>
        <a:lt1>
          <a:srgbClr val="FFFFFF"/>
        </a:lt1>
        <a:dk2>
          <a:srgbClr val="000000"/>
        </a:dk2>
        <a:lt2>
          <a:srgbClr val="5F5F5F"/>
        </a:lt2>
        <a:accent1>
          <a:srgbClr val="EAEAEA"/>
        </a:accent1>
        <a:accent2>
          <a:srgbClr val="808080"/>
        </a:accent2>
        <a:accent3>
          <a:srgbClr val="FFFFFF"/>
        </a:accent3>
        <a:accent4>
          <a:srgbClr val="000000"/>
        </a:accent4>
        <a:accent5>
          <a:srgbClr val="F3F3F3"/>
        </a:accent5>
        <a:accent6>
          <a:srgbClr val="737373"/>
        </a:accent6>
        <a:hlink>
          <a:srgbClr val="4D4D4D"/>
        </a:hlink>
        <a:folHlink>
          <a:srgbClr val="C0C0C0"/>
        </a:folHlink>
      </a:clrScheme>
      <a:clrMap bg1="lt1" tx1="dk1" bg2="lt2" tx2="dk2" accent1="accent1" accent2="accent2" accent3="accent3" accent4="accent4" accent5="accent5" accent6="accent6" hlink="hlink" folHlink="folHlink"/>
    </a:extraClrScheme>
    <a:extraClrScheme>
      <a:clrScheme name="Blends 4">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
      <a:clrScheme name="Blends 7">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C:\Program Files\Microsoft Office\Templates\Presentation Designs\Blends.pot</Template>
  <TotalTime>1691</TotalTime>
  <Words>3553</Words>
  <Application>Microsoft Office PowerPoint</Application>
  <PresentationFormat>On-screen Show (4:3)</PresentationFormat>
  <Paragraphs>407</Paragraphs>
  <Slides>68</Slides>
  <Notes>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68</vt:i4>
      </vt:variant>
    </vt:vector>
  </HeadingPairs>
  <TitlesOfParts>
    <vt:vector size="70" baseType="lpstr">
      <vt:lpstr>Blends</vt:lpstr>
      <vt:lpstr>Document</vt:lpstr>
      <vt:lpstr>A quick summary of  Advance Organic Agriculture</vt:lpstr>
      <vt:lpstr>OUTLINE</vt:lpstr>
      <vt:lpstr>OUTLINE (continue)</vt:lpstr>
      <vt:lpstr>1    Definitions</vt:lpstr>
      <vt:lpstr>2   Principles of organic agriculture </vt:lpstr>
      <vt:lpstr>Principles of organic agriculture (IFAOM,2007)</vt:lpstr>
      <vt:lpstr>3   Basic characteristics of organic production (FAO, 1999)</vt:lpstr>
      <vt:lpstr>4   Organic agriculture at the farm level:</vt:lpstr>
      <vt:lpstr>5    Pests, diseases and weeds management in organic agriculture (FAO, 1999)</vt:lpstr>
      <vt:lpstr>Table 1. Products for plant pest and disease control</vt:lpstr>
      <vt:lpstr>Table 1. Products for plant pest and disease control</vt:lpstr>
      <vt:lpstr>Table 2. Products for use in fertilization and soil conditioning</vt:lpstr>
      <vt:lpstr>Table 2. Products for use in fertilization and soil conditioning</vt:lpstr>
      <vt:lpstr>Criteria for amending the list of permitted chemicals</vt:lpstr>
      <vt:lpstr>7  Adoption of Organic agriculture</vt:lpstr>
      <vt:lpstr>7  Potential benefits of Organic agriculture</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Participatory Guarantee Systems  (PGS)</vt:lpstr>
      <vt:lpstr>(Continue)</vt:lpstr>
      <vt:lpstr>Economics of Organic Agriculture</vt:lpstr>
      <vt:lpstr> Certified organic production: over 30 million hectares, 138+ countries</vt:lpstr>
      <vt:lpstr>OA to Nepal</vt:lpstr>
      <vt:lpstr>Slide 38</vt:lpstr>
      <vt:lpstr>Cost of production</vt:lpstr>
      <vt:lpstr>Net farm income</vt:lpstr>
      <vt:lpstr>Marketing</vt:lpstr>
      <vt:lpstr>Economic benefits</vt:lpstr>
      <vt:lpstr>Food security benefits</vt:lpstr>
      <vt:lpstr>Environmental Benefits</vt:lpstr>
      <vt:lpstr>Environmental Benefits, cont’d</vt:lpstr>
      <vt:lpstr>Social &amp; cultural benefits</vt:lpstr>
      <vt:lpstr>OA as an export opportunity—rapid global market growth</vt:lpstr>
      <vt:lpstr>OA as an export opportunity</vt:lpstr>
      <vt:lpstr>Regional distribution of certified organic production 2006</vt:lpstr>
      <vt:lpstr>Production challenges</vt:lpstr>
      <vt:lpstr>Export challenges</vt:lpstr>
      <vt:lpstr>Export challenges</vt:lpstr>
      <vt:lpstr>Organic commodity in Nepal</vt:lpstr>
      <vt:lpstr>Slide 54</vt:lpstr>
      <vt:lpstr>Slide 55</vt:lpstr>
      <vt:lpstr>What Nepal should do for developing OA? </vt:lpstr>
      <vt:lpstr>Other factors contributing to success</vt:lpstr>
      <vt:lpstr>Key Role of the government: </vt:lpstr>
      <vt:lpstr>Key Role of the government: </vt:lpstr>
      <vt:lpstr>Key Role of the government: </vt:lpstr>
      <vt:lpstr>QUESTIONS FOR DISCUSSION</vt:lpstr>
      <vt:lpstr>QUESTIONS FOR DISCUSSION</vt:lpstr>
      <vt:lpstr>QUESTIONS FOR DISCUSSION</vt:lpstr>
      <vt:lpstr>QUESTIONS FOR DISCUSSION</vt:lpstr>
      <vt:lpstr>QUESTIONS FOR DISCUSSION</vt:lpstr>
      <vt:lpstr>QUESTIONS FOR DISCUSSION</vt:lpstr>
      <vt:lpstr>Reference</vt:lpstr>
      <vt:lpstr>Slide 68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principles of organic agriculture  Nderitu, J.H., University of Nairobi  1 Definations</dc:title>
  <dc:creator>User</dc:creator>
  <cp:lastModifiedBy>Shiva</cp:lastModifiedBy>
  <cp:revision>97</cp:revision>
  <dcterms:created xsi:type="dcterms:W3CDTF">2001-12-01T13:46:09Z</dcterms:created>
  <dcterms:modified xsi:type="dcterms:W3CDTF">2021-01-13T12:05:46Z</dcterms:modified>
</cp:coreProperties>
</file>