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sldIdLst>
    <p:sldId id="285" r:id="rId2"/>
    <p:sldId id="256" r:id="rId3"/>
    <p:sldId id="257" r:id="rId4"/>
    <p:sldId id="258" r:id="rId5"/>
    <p:sldId id="259" r:id="rId6"/>
    <p:sldId id="260" r:id="rId7"/>
    <p:sldId id="261" r:id="rId8"/>
    <p:sldId id="266" r:id="rId9"/>
    <p:sldId id="262" r:id="rId10"/>
    <p:sldId id="268" r:id="rId11"/>
    <p:sldId id="263" r:id="rId12"/>
    <p:sldId id="264" r:id="rId13"/>
    <p:sldId id="269" r:id="rId14"/>
    <p:sldId id="265" r:id="rId15"/>
    <p:sldId id="267" r:id="rId16"/>
    <p:sldId id="272" r:id="rId17"/>
    <p:sldId id="289" r:id="rId18"/>
    <p:sldId id="290" r:id="rId19"/>
    <p:sldId id="291" r:id="rId20"/>
    <p:sldId id="270" r:id="rId21"/>
    <p:sldId id="271" r:id="rId22"/>
    <p:sldId id="274" r:id="rId23"/>
    <p:sldId id="275" r:id="rId24"/>
    <p:sldId id="276" r:id="rId25"/>
    <p:sldId id="273" r:id="rId26"/>
    <p:sldId id="286" r:id="rId27"/>
    <p:sldId id="277" r:id="rId28"/>
    <p:sldId id="278" r:id="rId29"/>
    <p:sldId id="292" r:id="rId30"/>
    <p:sldId id="279" r:id="rId31"/>
    <p:sldId id="280" r:id="rId32"/>
    <p:sldId id="281" r:id="rId33"/>
    <p:sldId id="282" r:id="rId34"/>
    <p:sldId id="283" r:id="rId35"/>
    <p:sldId id="284" r:id="rId36"/>
    <p:sldId id="287" r:id="rId37"/>
    <p:sldId id="28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D71BF1-4842-436A-9F98-F3CA7E6AA2F2}" type="datetimeFigureOut">
              <a:rPr lang="en-US" smtClean="0"/>
              <a:pPr/>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4CC55-E3B1-49B1-B30E-D6F3B349F4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71BF1-4842-436A-9F98-F3CA7E6AA2F2}" type="datetimeFigureOut">
              <a:rPr lang="en-US" smtClean="0"/>
              <a:pPr/>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4CC55-E3B1-49B1-B30E-D6F3B349F4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71BF1-4842-436A-9F98-F3CA7E6AA2F2}" type="datetimeFigureOut">
              <a:rPr lang="en-US" smtClean="0"/>
              <a:pPr/>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4CC55-E3B1-49B1-B30E-D6F3B349F4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71BF1-4842-436A-9F98-F3CA7E6AA2F2}" type="datetimeFigureOut">
              <a:rPr lang="en-US" smtClean="0"/>
              <a:pPr/>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4CC55-E3B1-49B1-B30E-D6F3B349F4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D71BF1-4842-436A-9F98-F3CA7E6AA2F2}" type="datetimeFigureOut">
              <a:rPr lang="en-US" smtClean="0"/>
              <a:pPr/>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4CC55-E3B1-49B1-B30E-D6F3B349F4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D71BF1-4842-436A-9F98-F3CA7E6AA2F2}" type="datetimeFigureOut">
              <a:rPr lang="en-US" smtClean="0"/>
              <a:pPr/>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4CC55-E3B1-49B1-B30E-D6F3B349F4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D71BF1-4842-436A-9F98-F3CA7E6AA2F2}" type="datetimeFigureOut">
              <a:rPr lang="en-US" smtClean="0"/>
              <a:pPr/>
              <a:t>7/1/2021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24CC55-E3B1-49B1-B30E-D6F3B349F4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D71BF1-4842-436A-9F98-F3CA7E6AA2F2}" type="datetimeFigureOut">
              <a:rPr lang="en-US" smtClean="0"/>
              <a:pPr/>
              <a:t>7/1/2021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24CC55-E3B1-49B1-B30E-D6F3B349F4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71BF1-4842-436A-9F98-F3CA7E6AA2F2}" type="datetimeFigureOut">
              <a:rPr lang="en-US" smtClean="0"/>
              <a:pPr/>
              <a:t>7/1/2021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24CC55-E3B1-49B1-B30E-D6F3B349F4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D71BF1-4842-436A-9F98-F3CA7E6AA2F2}" type="datetimeFigureOut">
              <a:rPr lang="en-US" smtClean="0"/>
              <a:pPr/>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4CC55-E3B1-49B1-B30E-D6F3B349F4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D71BF1-4842-436A-9F98-F3CA7E6AA2F2}" type="datetimeFigureOut">
              <a:rPr lang="en-US" smtClean="0"/>
              <a:pPr/>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4CC55-E3B1-49B1-B30E-D6F3B349F4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71BF1-4842-436A-9F98-F3CA7E6AA2F2}" type="datetimeFigureOut">
              <a:rPr lang="en-US" smtClean="0"/>
              <a:pPr/>
              <a:t>7/1/2021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4CC55-E3B1-49B1-B30E-D6F3B349F4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frontiersin.org/articles/10.3389/fpls.2019.00440/full#ref59" TargetMode="External"/><Relationship Id="rId2" Type="http://schemas.openxmlformats.org/officeDocument/2006/relationships/hyperlink" Target="https://www.frontiersin.org/articles/10.3389/fpls.2019.00440/full#ref35" TargetMode="External"/><Relationship Id="rId1" Type="http://schemas.openxmlformats.org/officeDocument/2006/relationships/slideLayout" Target="../slideLayouts/slideLayout7.xml"/><Relationship Id="rId5" Type="http://schemas.openxmlformats.org/officeDocument/2006/relationships/hyperlink" Target="https://www.sciencedirect.com/topics/agricultural-and-biological-sciences/forage" TargetMode="External"/><Relationship Id="rId4" Type="http://schemas.openxmlformats.org/officeDocument/2006/relationships/hyperlink" Target="https://www.sciencedirect.com/topics/agricultural-and-biological-sciences/mar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www.frontiersin.org/articles/10.3389/fpls.2019.00440/full#ref4" TargetMode="External"/><Relationship Id="rId13" Type="http://schemas.openxmlformats.org/officeDocument/2006/relationships/hyperlink" Target="https://www.frontiersin.org/articles/10.3389/fpls.2019.00440/full#ref54" TargetMode="External"/><Relationship Id="rId3" Type="http://schemas.openxmlformats.org/officeDocument/2006/relationships/hyperlink" Target="https://www.frontiersin.org/articles/10.3389/fpls.2019.00440/full#ref42" TargetMode="External"/><Relationship Id="rId7" Type="http://schemas.openxmlformats.org/officeDocument/2006/relationships/hyperlink" Target="https://www.frontiersin.org/articles/10.3389/fpls.2019.00440/full#ref26" TargetMode="External"/><Relationship Id="rId12" Type="http://schemas.openxmlformats.org/officeDocument/2006/relationships/hyperlink" Target="https://www.frontiersin.org/articles/10.3389/fpls.2019.00440/full#ref10" TargetMode="External"/><Relationship Id="rId2" Type="http://schemas.openxmlformats.org/officeDocument/2006/relationships/hyperlink" Target="https://www.frontiersin.org/articles/10.3389/fpls.2019.00440/full#ref37" TargetMode="External"/><Relationship Id="rId1" Type="http://schemas.openxmlformats.org/officeDocument/2006/relationships/slideLayout" Target="../slideLayouts/slideLayout7.xml"/><Relationship Id="rId6" Type="http://schemas.openxmlformats.org/officeDocument/2006/relationships/hyperlink" Target="https://www.frontiersin.org/articles/10.3389/fpls.2019.00440/full#ref25" TargetMode="External"/><Relationship Id="rId11" Type="http://schemas.openxmlformats.org/officeDocument/2006/relationships/hyperlink" Target="https://www.frontiersin.org/articles/10.3389/fpls.2019.00440/full#ref36" TargetMode="External"/><Relationship Id="rId5" Type="http://schemas.openxmlformats.org/officeDocument/2006/relationships/hyperlink" Target="https://www.frontiersin.org/articles/10.3389/fpls.2019.00440/full#ref66" TargetMode="External"/><Relationship Id="rId10" Type="http://schemas.openxmlformats.org/officeDocument/2006/relationships/hyperlink" Target="https://www.frontiersin.org/articles/10.3389/fpls.2019.00440/full#ref30" TargetMode="External"/><Relationship Id="rId4" Type="http://schemas.openxmlformats.org/officeDocument/2006/relationships/hyperlink" Target="https://www.frontiersin.org/articles/10.3389/fpls.2019.00440/full#ref45" TargetMode="External"/><Relationship Id="rId9" Type="http://schemas.openxmlformats.org/officeDocument/2006/relationships/hyperlink" Target="https://www.frontiersin.org/articles/10.3389/fpls.2019.00440/full#ref3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rontiersin.org/articles/10.3389/fpls.2019.00440/full#ref10" TargetMode="External"/><Relationship Id="rId2" Type="http://schemas.openxmlformats.org/officeDocument/2006/relationships/hyperlink" Target="https://www.frontiersin.org/articles/10.3389/fpls.2019.00440/full#ref50" TargetMode="External"/><Relationship Id="rId1" Type="http://schemas.openxmlformats.org/officeDocument/2006/relationships/slideLayout" Target="../slideLayouts/slideLayout7.xml"/><Relationship Id="rId5" Type="http://schemas.openxmlformats.org/officeDocument/2006/relationships/hyperlink" Target="https://www.frontiersin.org/articles/10.3389/fpls.2019.00440/full#ref28" TargetMode="External"/><Relationship Id="rId4" Type="http://schemas.openxmlformats.org/officeDocument/2006/relationships/hyperlink" Target="https://www.frontiersin.org/articles/10.3389/fpls.2019.00440/full#ref27"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ontiersin.org/articles/10.3389/fpls.2019.00440/full#ref22" TargetMode="External"/><Relationship Id="rId2" Type="http://schemas.openxmlformats.org/officeDocument/2006/relationships/hyperlink" Target="https://www.frontiersin.org/articles/10.3389/fpls.2019.00440/full#ref59"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frontiersin.org/articles/10.3389/fpls.2019.00440/full#ref800"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2749" y="1600200"/>
            <a:ext cx="5401222" cy="1569660"/>
          </a:xfrm>
          <a:prstGeom prst="rect">
            <a:avLst/>
          </a:prstGeom>
        </p:spPr>
        <p:txBody>
          <a:bodyPr wrap="none">
            <a:spAutoFit/>
          </a:bodyPr>
          <a:lstStyle/>
          <a:p>
            <a:pPr algn="ctr"/>
            <a:r>
              <a:rPr lang="en-US" sz="4800" b="1" u="sng" dirty="0" smtClean="0"/>
              <a:t>Secondary Nutrients</a:t>
            </a:r>
          </a:p>
          <a:p>
            <a:pPr algn="ctr"/>
            <a:r>
              <a:rPr lang="en-US" sz="4800" b="1" dirty="0" smtClean="0">
                <a:solidFill>
                  <a:srgbClr val="FF0000"/>
                </a:solidFill>
              </a:rPr>
              <a:t>Ca, Mg, S</a:t>
            </a:r>
            <a:endParaRPr lang="en-US" sz="48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descr="https://www.iclfertilizers.com/uploads/Nutrients%20pages/Sulphur%20in%20soil%20and%20the%20plant%2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3" name="Picture 3" descr="C:\Users\dell\Desktop\Sulphur in soil and the plant .jpg"/>
          <p:cNvPicPr>
            <a:picLocks noChangeAspect="1" noChangeArrowheads="1"/>
          </p:cNvPicPr>
          <p:nvPr/>
        </p:nvPicPr>
        <p:blipFill>
          <a:blip r:embed="rId2" cstate="print"/>
          <a:srcRect l="2086" t="13728" r="11396" b="4660"/>
          <a:stretch>
            <a:fillRect/>
          </a:stretch>
        </p:blipFill>
        <p:spPr bwMode="auto">
          <a:xfrm>
            <a:off x="-76200" y="0"/>
            <a:ext cx="9220200" cy="6781800"/>
          </a:xfrm>
          <a:prstGeom prst="rect">
            <a:avLst/>
          </a:prstGeom>
          <a:noFill/>
        </p:spPr>
      </p:pic>
      <p:sp>
        <p:nvSpPr>
          <p:cNvPr id="4" name="TextBox 3"/>
          <p:cNvSpPr txBox="1"/>
          <p:nvPr/>
        </p:nvSpPr>
        <p:spPr>
          <a:xfrm>
            <a:off x="0" y="152400"/>
            <a:ext cx="2985433" cy="461665"/>
          </a:xfrm>
          <a:prstGeom prst="rect">
            <a:avLst/>
          </a:prstGeom>
          <a:noFill/>
        </p:spPr>
        <p:txBody>
          <a:bodyPr wrap="none" rtlCol="0">
            <a:spAutoFit/>
          </a:bodyPr>
          <a:lstStyle/>
          <a:p>
            <a:r>
              <a:rPr lang="en-US" sz="2400" b="1" dirty="0" smtClean="0">
                <a:solidFill>
                  <a:srgbClr val="FF0000"/>
                </a:solidFill>
              </a:rPr>
              <a:t>S in plant and animals</a:t>
            </a:r>
            <a:endParaRPr lang="en-US" sz="2400"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odel-based rationalization of sulphur mineralization in soils using 35S  isotope dilution - ScienceDirect"/>
          <p:cNvPicPr>
            <a:picLocks noChangeAspect="1" noChangeArrowheads="1"/>
          </p:cNvPicPr>
          <p:nvPr/>
        </p:nvPicPr>
        <p:blipFill>
          <a:blip r:embed="rId2" cstate="print"/>
          <a:srcRect/>
          <a:stretch>
            <a:fillRect/>
          </a:stretch>
        </p:blipFill>
        <p:spPr bwMode="auto">
          <a:xfrm>
            <a:off x="685800" y="457200"/>
            <a:ext cx="7516684" cy="5410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ulfur Transformation"/>
          <p:cNvPicPr>
            <a:picLocks noChangeAspect="1" noChangeArrowheads="1"/>
          </p:cNvPicPr>
          <p:nvPr/>
        </p:nvPicPr>
        <p:blipFill>
          <a:blip r:embed="rId2" cstate="print"/>
          <a:srcRect/>
          <a:stretch>
            <a:fillRect/>
          </a:stretch>
        </p:blipFill>
        <p:spPr bwMode="auto">
          <a:xfrm>
            <a:off x="60135" y="76200"/>
            <a:ext cx="8931465" cy="6705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76200" y="228600"/>
            <a:ext cx="8839200" cy="6406767"/>
            <a:chOff x="1369" y="5098"/>
            <a:chExt cx="8015" cy="8655"/>
          </a:xfrm>
        </p:grpSpPr>
        <p:sp>
          <p:nvSpPr>
            <p:cNvPr id="1027" name="Text Box 3"/>
            <p:cNvSpPr txBox="1">
              <a:spLocks noChangeArrowheads="1"/>
            </p:cNvSpPr>
            <p:nvPr/>
          </p:nvSpPr>
          <p:spPr bwMode="auto">
            <a:xfrm>
              <a:off x="1369" y="10940"/>
              <a:ext cx="3579" cy="2813"/>
            </a:xfrm>
            <a:prstGeom prst="rect">
              <a:avLst/>
            </a:prstGeom>
            <a:noFill/>
            <a:ln w="76200" cmpd="thickThin">
              <a:noFill/>
              <a:miter lim="800000"/>
              <a:headEnd/>
              <a:tailEnd/>
            </a:ln>
          </p:spPr>
          <p:txBody>
            <a:bodyPr vert="horz" wrap="square" lIns="137160" tIns="91440" rIns="137160" bIns="9144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i</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)Mineralization in to CO</a:t>
              </a:r>
              <a:r>
                <a:rPr kumimoji="0" lang="en-US" b="0" i="0" u="none" strike="noStrike" cap="none" normalizeH="0" baseline="-25000" dirty="0" smtClean="0">
                  <a:ln>
                    <a:noFill/>
                  </a:ln>
                  <a:solidFill>
                    <a:schemeClr val="tx1"/>
                  </a:solidFill>
                  <a:effectLst/>
                  <a:latin typeface="Calibri" pitchFamily="34" charset="0"/>
                  <a:ea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NH</a:t>
              </a:r>
              <a:r>
                <a:rPr kumimoji="0" lang="en-US" b="0" i="0" u="none" strike="noStrike" cap="none" normalizeH="0" baseline="-25000" dirty="0" smtClean="0">
                  <a:ln>
                    <a:noFill/>
                  </a:ln>
                  <a:solidFill>
                    <a:schemeClr val="tx1"/>
                  </a:solidFill>
                  <a:effectLst/>
                  <a:latin typeface="Calibri" pitchFamily="34" charset="0"/>
                  <a:ea typeface="Arial" pitchFamily="34" charset="0"/>
                  <a:cs typeface="Arial" pitchFamily="34" charset="0"/>
                </a:rPr>
                <a:t>4, </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NO</a:t>
              </a:r>
              <a:r>
                <a:rPr kumimoji="0" lang="en-US" b="0" i="0" u="none" strike="noStrike" cap="none" normalizeH="0" baseline="-25000" dirty="0" smtClean="0">
                  <a:ln>
                    <a:noFill/>
                  </a:ln>
                  <a:solidFill>
                    <a:schemeClr val="tx1"/>
                  </a:solidFill>
                  <a:effectLst/>
                  <a:latin typeface="Calibri" pitchFamily="34" charset="0"/>
                  <a:ea typeface="Arial" pitchFamily="34" charset="0"/>
                  <a:cs typeface="Arial" pitchFamily="34" charset="0"/>
                </a:rPr>
                <a:t>3,</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 NO</a:t>
              </a:r>
              <a:r>
                <a:rPr kumimoji="0" lang="en-US" b="0" i="0" u="none" strike="noStrike" cap="none" normalizeH="0" baseline="-25000" dirty="0" smtClean="0">
                  <a:ln>
                    <a:noFill/>
                  </a:ln>
                  <a:solidFill>
                    <a:schemeClr val="tx1"/>
                  </a:solidFill>
                  <a:effectLst/>
                  <a:latin typeface="Calibri" pitchFamily="34" charset="0"/>
                  <a:ea typeface="Arial" pitchFamily="34" charset="0"/>
                  <a:cs typeface="Arial" pitchFamily="34" charset="0"/>
                </a:rPr>
                <a:t>2</a:t>
              </a:r>
              <a:endParaRPr kumimoji="0" lang="en-US" b="0" i="0" u="none" strike="noStrike" cap="none" normalizeH="0" baseline="0" dirty="0" smtClean="0">
                <a:ln>
                  <a:noFill/>
                </a:ln>
                <a:solidFill>
                  <a:schemeClr val="tx1"/>
                </a:solidFill>
                <a:effectLst/>
                <a:latin typeface="Mangal"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ii)Immobilization of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C, N, P, S in microbial cells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28" name="Group 4"/>
            <p:cNvGrpSpPr>
              <a:grpSpLocks/>
            </p:cNvGrpSpPr>
            <p:nvPr/>
          </p:nvGrpSpPr>
          <p:grpSpPr bwMode="auto">
            <a:xfrm>
              <a:off x="1489" y="5098"/>
              <a:ext cx="7895" cy="8520"/>
              <a:chOff x="1727" y="5250"/>
              <a:chExt cx="7895" cy="8520"/>
            </a:xfrm>
          </p:grpSpPr>
          <p:cxnSp>
            <p:nvCxnSpPr>
              <p:cNvPr id="1029" name="AutoShape 5"/>
              <p:cNvCxnSpPr>
                <a:cxnSpLocks noChangeShapeType="1"/>
              </p:cNvCxnSpPr>
              <p:nvPr/>
            </p:nvCxnSpPr>
            <p:spPr bwMode="auto">
              <a:xfrm flipH="1">
                <a:off x="6510" y="5909"/>
                <a:ext cx="1350" cy="1620"/>
              </a:xfrm>
              <a:prstGeom prst="straightConnector1">
                <a:avLst/>
              </a:prstGeom>
              <a:noFill/>
              <a:ln w="9525">
                <a:solidFill>
                  <a:srgbClr val="000000"/>
                </a:solidFill>
                <a:round/>
                <a:headEnd/>
                <a:tailEnd type="triangle" w="med" len="med"/>
              </a:ln>
            </p:spPr>
          </p:cxnSp>
          <p:cxnSp>
            <p:nvCxnSpPr>
              <p:cNvPr id="1030" name="AutoShape 6"/>
              <p:cNvCxnSpPr>
                <a:cxnSpLocks noChangeShapeType="1"/>
              </p:cNvCxnSpPr>
              <p:nvPr/>
            </p:nvCxnSpPr>
            <p:spPr bwMode="auto">
              <a:xfrm flipH="1">
                <a:off x="2869" y="8376"/>
                <a:ext cx="2385" cy="1560"/>
              </a:xfrm>
              <a:prstGeom prst="straightConnector1">
                <a:avLst/>
              </a:prstGeom>
              <a:noFill/>
              <a:ln w="9525">
                <a:solidFill>
                  <a:srgbClr val="000000"/>
                </a:solidFill>
                <a:round/>
                <a:headEnd/>
                <a:tailEnd type="triangle" w="med" len="med"/>
              </a:ln>
            </p:spPr>
          </p:cxnSp>
          <p:cxnSp>
            <p:nvCxnSpPr>
              <p:cNvPr id="1031" name="AutoShape 7"/>
              <p:cNvCxnSpPr>
                <a:cxnSpLocks noChangeShapeType="1"/>
              </p:cNvCxnSpPr>
              <p:nvPr/>
            </p:nvCxnSpPr>
            <p:spPr bwMode="auto">
              <a:xfrm>
                <a:off x="5878" y="8292"/>
                <a:ext cx="2265" cy="1560"/>
              </a:xfrm>
              <a:prstGeom prst="straightConnector1">
                <a:avLst/>
              </a:prstGeom>
              <a:noFill/>
              <a:ln w="9525">
                <a:solidFill>
                  <a:srgbClr val="000000"/>
                </a:solidFill>
                <a:round/>
                <a:headEnd/>
                <a:tailEnd type="triangle" w="med" len="med"/>
              </a:ln>
            </p:spPr>
          </p:cxnSp>
          <p:cxnSp>
            <p:nvCxnSpPr>
              <p:cNvPr id="1032" name="AutoShape 8"/>
              <p:cNvCxnSpPr>
                <a:cxnSpLocks noChangeShapeType="1"/>
              </p:cNvCxnSpPr>
              <p:nvPr/>
            </p:nvCxnSpPr>
            <p:spPr bwMode="auto">
              <a:xfrm flipH="1">
                <a:off x="6724" y="11204"/>
                <a:ext cx="1693" cy="1756"/>
              </a:xfrm>
              <a:prstGeom prst="straightConnector1">
                <a:avLst/>
              </a:prstGeom>
              <a:noFill/>
              <a:ln w="9525">
                <a:solidFill>
                  <a:srgbClr val="000000"/>
                </a:solidFill>
                <a:round/>
                <a:headEnd/>
                <a:tailEnd type="triangle" w="med" len="med"/>
              </a:ln>
            </p:spPr>
          </p:cxnSp>
          <p:cxnSp>
            <p:nvCxnSpPr>
              <p:cNvPr id="1033" name="AutoShape 9"/>
              <p:cNvCxnSpPr>
                <a:cxnSpLocks noChangeShapeType="1"/>
              </p:cNvCxnSpPr>
              <p:nvPr/>
            </p:nvCxnSpPr>
            <p:spPr bwMode="auto">
              <a:xfrm>
                <a:off x="2812" y="11331"/>
                <a:ext cx="1463" cy="1629"/>
              </a:xfrm>
              <a:prstGeom prst="straightConnector1">
                <a:avLst/>
              </a:prstGeom>
              <a:noFill/>
              <a:ln w="9525">
                <a:solidFill>
                  <a:srgbClr val="000000"/>
                </a:solidFill>
                <a:round/>
                <a:headEnd/>
                <a:tailEnd type="triangle" w="med" len="med"/>
              </a:ln>
            </p:spPr>
          </p:cxnSp>
          <p:cxnSp>
            <p:nvCxnSpPr>
              <p:cNvPr id="1034" name="AutoShape 10"/>
              <p:cNvCxnSpPr>
                <a:cxnSpLocks noChangeShapeType="1"/>
              </p:cNvCxnSpPr>
              <p:nvPr/>
            </p:nvCxnSpPr>
            <p:spPr bwMode="auto">
              <a:xfrm>
                <a:off x="3000" y="5909"/>
                <a:ext cx="1649" cy="1620"/>
              </a:xfrm>
              <a:prstGeom prst="straightConnector1">
                <a:avLst/>
              </a:prstGeom>
              <a:noFill/>
              <a:ln w="9525">
                <a:solidFill>
                  <a:srgbClr val="000000"/>
                </a:solidFill>
                <a:round/>
                <a:headEnd/>
                <a:tailEnd type="triangle" w="med" len="med"/>
              </a:ln>
            </p:spPr>
          </p:cxnSp>
          <p:sp>
            <p:nvSpPr>
              <p:cNvPr id="1035" name="Text Box 11"/>
              <p:cNvSpPr txBox="1">
                <a:spLocks noChangeArrowheads="1"/>
              </p:cNvSpPr>
              <p:nvPr/>
            </p:nvSpPr>
            <p:spPr bwMode="auto">
              <a:xfrm>
                <a:off x="2032" y="5250"/>
                <a:ext cx="3154" cy="624"/>
              </a:xfrm>
              <a:prstGeom prst="rect">
                <a:avLst/>
              </a:prstGeom>
              <a:noFill/>
              <a:ln w="76200" cmpd="thickThin">
                <a:solidFill>
                  <a:srgbClr val="622423"/>
                </a:solidFill>
                <a:miter lim="800000"/>
                <a:headEnd/>
                <a:tailEnd/>
              </a:ln>
            </p:spPr>
            <p:txBody>
              <a:bodyPr vert="horz" wrap="square" lIns="137160" tIns="91440" rIns="137160" bIns="9144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smtClean="0">
                    <a:ln>
                      <a:noFill/>
                    </a:ln>
                    <a:solidFill>
                      <a:schemeClr val="tx1"/>
                    </a:solidFill>
                    <a:effectLst/>
                    <a:latin typeface="Calibri" pitchFamily="34" charset="0"/>
                    <a:ea typeface="Arial" pitchFamily="34" charset="0"/>
                    <a:cs typeface="Arial" pitchFamily="34" charset="0"/>
                  </a:rPr>
                  <a:t>Animals</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1036" name="Text Box 12"/>
              <p:cNvSpPr txBox="1">
                <a:spLocks noChangeArrowheads="1"/>
              </p:cNvSpPr>
              <p:nvPr/>
            </p:nvSpPr>
            <p:spPr bwMode="auto">
              <a:xfrm>
                <a:off x="6330" y="5310"/>
                <a:ext cx="3156" cy="624"/>
              </a:xfrm>
              <a:prstGeom prst="rect">
                <a:avLst/>
              </a:prstGeom>
              <a:noFill/>
              <a:ln w="76200" cmpd="thickThin">
                <a:solidFill>
                  <a:srgbClr val="622423"/>
                </a:solidFill>
                <a:miter lim="800000"/>
                <a:headEnd/>
                <a:tailEnd/>
              </a:ln>
            </p:spPr>
            <p:txBody>
              <a:bodyPr vert="horz" wrap="square" lIns="137160" tIns="91440" rIns="137160" bIns="9144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smtClean="0">
                    <a:ln>
                      <a:noFill/>
                    </a:ln>
                    <a:solidFill>
                      <a:schemeClr val="tx1"/>
                    </a:solidFill>
                    <a:effectLst/>
                    <a:latin typeface="Calibri" pitchFamily="34" charset="0"/>
                    <a:ea typeface="Arial" pitchFamily="34" charset="0"/>
                    <a:cs typeface="Arial" pitchFamily="34" charset="0"/>
                  </a:rPr>
                  <a:t>Plants</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1037" name="Text Box 13"/>
              <p:cNvSpPr txBox="1">
                <a:spLocks noChangeArrowheads="1"/>
              </p:cNvSpPr>
              <p:nvPr/>
            </p:nvSpPr>
            <p:spPr bwMode="auto">
              <a:xfrm>
                <a:off x="4170" y="7622"/>
                <a:ext cx="3154" cy="624"/>
              </a:xfrm>
              <a:prstGeom prst="rect">
                <a:avLst/>
              </a:prstGeom>
              <a:noFill/>
              <a:ln w="76200" cmpd="thickThin">
                <a:solidFill>
                  <a:srgbClr val="622423"/>
                </a:solidFill>
                <a:miter lim="800000"/>
                <a:headEnd/>
                <a:tailEnd/>
              </a:ln>
            </p:spPr>
            <p:txBody>
              <a:bodyPr vert="horz" wrap="square" lIns="137160" tIns="91440" rIns="137160" bIns="9144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smtClean="0">
                    <a:ln>
                      <a:noFill/>
                    </a:ln>
                    <a:solidFill>
                      <a:schemeClr val="tx1"/>
                    </a:solidFill>
                    <a:effectLst/>
                    <a:latin typeface="Calibri" pitchFamily="34" charset="0"/>
                    <a:ea typeface="Arial" pitchFamily="34" charset="0"/>
                    <a:cs typeface="Arial" pitchFamily="34" charset="0"/>
                  </a:rPr>
                  <a:t>Organic residues</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1038" name="Text Box 14"/>
              <p:cNvSpPr txBox="1">
                <a:spLocks noChangeArrowheads="1"/>
              </p:cNvSpPr>
              <p:nvPr/>
            </p:nvSpPr>
            <p:spPr bwMode="auto">
              <a:xfrm>
                <a:off x="1727" y="10115"/>
                <a:ext cx="3156" cy="998"/>
              </a:xfrm>
              <a:prstGeom prst="rect">
                <a:avLst/>
              </a:prstGeom>
              <a:noFill/>
              <a:ln w="76200" cmpd="thickThin">
                <a:solidFill>
                  <a:srgbClr val="622423"/>
                </a:solidFill>
                <a:miter lim="800000"/>
                <a:headEnd/>
                <a:tailEnd/>
              </a:ln>
            </p:spPr>
            <p:txBody>
              <a:bodyPr vert="horz" wrap="square" lIns="137160" tIns="91440" rIns="137160" bIns="9144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smtClean="0">
                    <a:ln>
                      <a:noFill/>
                    </a:ln>
                    <a:solidFill>
                      <a:schemeClr val="tx1"/>
                    </a:solidFill>
                    <a:effectLst/>
                    <a:latin typeface="Calibri" pitchFamily="34" charset="0"/>
                    <a:ea typeface="Arial" pitchFamily="34" charset="0"/>
                    <a:cs typeface="Arial" pitchFamily="34" charset="0"/>
                  </a:rPr>
                  <a:t>Carbohydrates and proteins (susceptible to microbial attack)</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1039" name="Text Box 15"/>
              <p:cNvSpPr txBox="1">
                <a:spLocks noChangeArrowheads="1"/>
              </p:cNvSpPr>
              <p:nvPr/>
            </p:nvSpPr>
            <p:spPr bwMode="auto">
              <a:xfrm>
                <a:off x="6466" y="10087"/>
                <a:ext cx="3156" cy="998"/>
              </a:xfrm>
              <a:prstGeom prst="rect">
                <a:avLst/>
              </a:prstGeom>
              <a:noFill/>
              <a:ln w="76200" cmpd="thickThin">
                <a:solidFill>
                  <a:srgbClr val="622423"/>
                </a:solidFill>
                <a:miter lim="800000"/>
                <a:headEnd/>
                <a:tailEnd/>
              </a:ln>
            </p:spPr>
            <p:txBody>
              <a:bodyPr vert="horz" wrap="square" lIns="137160" tIns="91440" rIns="137160" bIns="9144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smtClean="0">
                    <a:ln>
                      <a:noFill/>
                    </a:ln>
                    <a:solidFill>
                      <a:schemeClr val="tx1"/>
                    </a:solidFill>
                    <a:effectLst/>
                    <a:latin typeface="Calibri" pitchFamily="34" charset="0"/>
                    <a:ea typeface="Arial" pitchFamily="34" charset="0"/>
                    <a:cs typeface="Arial" pitchFamily="34" charset="0"/>
                  </a:rPr>
                  <a:t>lignins, fats, waxes, resins etc (resistant to microbial attack)</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1040" name="Text Box 16"/>
              <p:cNvSpPr txBox="1">
                <a:spLocks noChangeArrowheads="1"/>
              </p:cNvSpPr>
              <p:nvPr/>
            </p:nvSpPr>
            <p:spPr bwMode="auto">
              <a:xfrm>
                <a:off x="4050" y="13146"/>
                <a:ext cx="3154" cy="624"/>
              </a:xfrm>
              <a:prstGeom prst="rect">
                <a:avLst/>
              </a:prstGeom>
              <a:noFill/>
              <a:ln w="76200" cmpd="thickThin">
                <a:solidFill>
                  <a:srgbClr val="622423"/>
                </a:solidFill>
                <a:miter lim="800000"/>
                <a:headEnd/>
                <a:tailEnd/>
              </a:ln>
            </p:spPr>
            <p:txBody>
              <a:bodyPr vert="horz" wrap="square" lIns="137160" tIns="91440" rIns="137160" bIns="9144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smtClean="0">
                    <a:ln>
                      <a:noFill/>
                    </a:ln>
                    <a:solidFill>
                      <a:schemeClr val="tx1"/>
                    </a:solidFill>
                    <a:effectLst/>
                    <a:latin typeface="Calibri" pitchFamily="34" charset="0"/>
                    <a:ea typeface="Arial" pitchFamily="34" charset="0"/>
                    <a:cs typeface="Arial" pitchFamily="34" charset="0"/>
                  </a:rPr>
                  <a:t>Humus</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https://www.iclfertilizers.com/uploads/Nutrients%20pages/update%2026.4/SULPHUR%20rol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5" name="Picture 3" descr="C:\Users\dell\Desktop\SULPHUR rola.jpg"/>
          <p:cNvPicPr>
            <a:picLocks noChangeAspect="1" noChangeArrowheads="1"/>
          </p:cNvPicPr>
          <p:nvPr/>
        </p:nvPicPr>
        <p:blipFill>
          <a:blip r:embed="rId2" cstate="print"/>
          <a:srcRect l="4237" t="23750" r="3390" b="7250"/>
          <a:stretch>
            <a:fillRect/>
          </a:stretch>
        </p:blipFill>
        <p:spPr bwMode="auto">
          <a:xfrm>
            <a:off x="-14514" y="152400"/>
            <a:ext cx="9158514" cy="6705600"/>
          </a:xfrm>
          <a:prstGeom prst="rect">
            <a:avLst/>
          </a:prstGeom>
          <a:noFill/>
        </p:spPr>
      </p:pic>
      <p:sp>
        <p:nvSpPr>
          <p:cNvPr id="4" name="TextBox 3"/>
          <p:cNvSpPr txBox="1"/>
          <p:nvPr/>
        </p:nvSpPr>
        <p:spPr>
          <a:xfrm>
            <a:off x="4767307" y="0"/>
            <a:ext cx="3081293" cy="523220"/>
          </a:xfrm>
          <a:prstGeom prst="rect">
            <a:avLst/>
          </a:prstGeom>
          <a:noFill/>
        </p:spPr>
        <p:txBody>
          <a:bodyPr wrap="none" rtlCol="0">
            <a:spAutoFit/>
          </a:bodyPr>
          <a:lstStyle/>
          <a:p>
            <a:r>
              <a:rPr lang="en-US" sz="2800" b="1" dirty="0" smtClean="0">
                <a:solidFill>
                  <a:srgbClr val="FF0000"/>
                </a:solidFill>
              </a:rPr>
              <a:t>Function of </a:t>
            </a:r>
            <a:r>
              <a:rPr lang="en-US" sz="2800" b="1" dirty="0" err="1" smtClean="0">
                <a:solidFill>
                  <a:srgbClr val="FF0000"/>
                </a:solidFill>
              </a:rPr>
              <a:t>sulphur</a:t>
            </a:r>
            <a:endParaRPr lang="en-US" sz="28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dell\Desktop\SULPHUR def.jpg"/>
          <p:cNvPicPr>
            <a:picLocks noChangeAspect="1" noChangeArrowheads="1"/>
          </p:cNvPicPr>
          <p:nvPr/>
        </p:nvPicPr>
        <p:blipFill>
          <a:blip r:embed="rId2" cstate="print"/>
          <a:srcRect l="9000" t="26250" r="8000" b="13000"/>
          <a:stretch>
            <a:fillRect/>
          </a:stretch>
        </p:blipFill>
        <p:spPr bwMode="auto">
          <a:xfrm>
            <a:off x="0" y="0"/>
            <a:ext cx="8915400" cy="6629400"/>
          </a:xfrm>
          <a:prstGeom prst="rect">
            <a:avLst/>
          </a:prstGeom>
          <a:noFill/>
        </p:spPr>
      </p:pic>
      <p:sp>
        <p:nvSpPr>
          <p:cNvPr id="3" name="TextBox 2"/>
          <p:cNvSpPr txBox="1"/>
          <p:nvPr/>
        </p:nvSpPr>
        <p:spPr>
          <a:xfrm>
            <a:off x="3962400" y="533400"/>
            <a:ext cx="1970989" cy="523220"/>
          </a:xfrm>
          <a:prstGeom prst="rect">
            <a:avLst/>
          </a:prstGeom>
          <a:noFill/>
        </p:spPr>
        <p:txBody>
          <a:bodyPr wrap="none" rtlCol="0">
            <a:spAutoFit/>
          </a:bodyPr>
          <a:lstStyle/>
          <a:p>
            <a:r>
              <a:rPr lang="en-US" sz="2800" b="1" dirty="0" smtClean="0">
                <a:solidFill>
                  <a:srgbClr val="FF0000"/>
                </a:solidFill>
              </a:rPr>
              <a:t>S-deficiency</a:t>
            </a:r>
            <a:endParaRPr lang="en-US" sz="2800" b="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1" cy="6494085"/>
          </a:xfrm>
          <a:prstGeom prst="rect">
            <a:avLst/>
          </a:prstGeom>
          <a:noFill/>
        </p:spPr>
        <p:txBody>
          <a:bodyPr wrap="square" rtlCol="0">
            <a:spAutoFit/>
          </a:bodyPr>
          <a:lstStyle/>
          <a:p>
            <a:r>
              <a:rPr lang="en-US" sz="3200" b="1" dirty="0" smtClean="0"/>
              <a:t>Calcium</a:t>
            </a:r>
          </a:p>
          <a:p>
            <a:r>
              <a:rPr lang="en-US" sz="2400" dirty="0" smtClean="0"/>
              <a:t>The calcium content in soil, plants and liming materials are generally expressed as </a:t>
            </a:r>
            <a:r>
              <a:rPr lang="en-US" sz="2400" dirty="0" err="1" smtClean="0"/>
              <a:t>CaO</a:t>
            </a:r>
            <a:r>
              <a:rPr lang="en-US" sz="2400" dirty="0" smtClean="0"/>
              <a:t> or as elemental calcium with a factor of 0.72 between them.</a:t>
            </a:r>
          </a:p>
          <a:p>
            <a:endParaRPr lang="en-US" sz="2400" dirty="0" smtClean="0"/>
          </a:p>
          <a:p>
            <a:r>
              <a:rPr lang="en-US" sz="2400" dirty="0" smtClean="0"/>
              <a:t>The total calcium content in soil is very variable depending on the parent materials </a:t>
            </a:r>
          </a:p>
          <a:p>
            <a:endParaRPr lang="en-US" sz="2400" dirty="0" smtClean="0"/>
          </a:p>
          <a:p>
            <a:r>
              <a:rPr lang="en-US" sz="2400" dirty="0" smtClean="0"/>
              <a:t>Soils have considerable Ca when soil is derived from limestone, igneous rocks as granite, gneisses and </a:t>
            </a:r>
            <a:r>
              <a:rPr lang="en-US" sz="2400" dirty="0" err="1" smtClean="0"/>
              <a:t>schists</a:t>
            </a:r>
            <a:endParaRPr lang="en-US" sz="2400" dirty="0" smtClean="0"/>
          </a:p>
          <a:p>
            <a:endParaRPr lang="en-US" sz="2400" dirty="0" smtClean="0"/>
          </a:p>
          <a:p>
            <a:r>
              <a:rPr lang="en-US" sz="2400" dirty="0" smtClean="0"/>
              <a:t>Sandstones and </a:t>
            </a:r>
            <a:r>
              <a:rPr lang="en-US" sz="2400" dirty="0" err="1" smtClean="0"/>
              <a:t>shales</a:t>
            </a:r>
            <a:r>
              <a:rPr lang="en-US" sz="2400" dirty="0" smtClean="0"/>
              <a:t> also contain some amount of Ca (little)</a:t>
            </a:r>
          </a:p>
          <a:p>
            <a:r>
              <a:rPr lang="en-US" sz="2400" dirty="0" smtClean="0"/>
              <a:t>Ca adsorbed in </a:t>
            </a:r>
            <a:r>
              <a:rPr lang="en-US" sz="2400" dirty="0" err="1" smtClean="0"/>
              <a:t>excahnge</a:t>
            </a:r>
            <a:r>
              <a:rPr lang="en-US" sz="2400" dirty="0" smtClean="0"/>
              <a:t> complex and soil solution are available to the plants</a:t>
            </a:r>
          </a:p>
          <a:p>
            <a:endParaRPr lang="en-US" sz="2400" dirty="0" smtClean="0"/>
          </a:p>
          <a:p>
            <a:r>
              <a:rPr lang="en-US" sz="2400" dirty="0" smtClean="0"/>
              <a:t>Lower the soil pH lesser the Ca content in soil solution and exchange sites</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8915400" cy="6001643"/>
          </a:xfrm>
          <a:prstGeom prst="rect">
            <a:avLst/>
          </a:prstGeom>
        </p:spPr>
        <p:txBody>
          <a:bodyPr wrap="square">
            <a:spAutoFit/>
          </a:bodyPr>
          <a:lstStyle/>
          <a:p>
            <a:pPr algn="just"/>
            <a:r>
              <a:rPr lang="en-US" sz="2400" b="1" dirty="0" smtClean="0"/>
              <a:t>Calcium</a:t>
            </a:r>
            <a:r>
              <a:rPr lang="en-US" sz="2400" dirty="0" smtClean="0"/>
              <a:t> is the fifth most abundant element in the earths crust. </a:t>
            </a:r>
          </a:p>
          <a:p>
            <a:pPr algn="just"/>
            <a:r>
              <a:rPr lang="en-US" sz="2400" dirty="0" smtClean="0"/>
              <a:t>Ca content in soils as </a:t>
            </a:r>
            <a:r>
              <a:rPr lang="en-US" sz="2400" dirty="0" err="1" smtClean="0"/>
              <a:t>CaO</a:t>
            </a:r>
            <a:r>
              <a:rPr lang="en-US" sz="2400" dirty="0" smtClean="0"/>
              <a:t> is about 1 percent, except soils containing Calcite or Gypsum. </a:t>
            </a:r>
          </a:p>
          <a:p>
            <a:pPr algn="just"/>
            <a:r>
              <a:rPr lang="en-US" sz="2400" dirty="0" smtClean="0"/>
              <a:t>Plant absorb Ca in Ca++ form. </a:t>
            </a:r>
          </a:p>
          <a:p>
            <a:pPr algn="just"/>
            <a:r>
              <a:rPr lang="en-US" sz="2400" b="1" dirty="0" smtClean="0"/>
              <a:t>Sources and Forms of Calcium in soil are</a:t>
            </a:r>
          </a:p>
          <a:p>
            <a:pPr marL="457200" indent="-457200" algn="just">
              <a:buAutoNum type="alphaLcPeriod"/>
            </a:pPr>
            <a:r>
              <a:rPr lang="en-US" sz="2400" dirty="0" smtClean="0"/>
              <a:t>Primary Mineral form: </a:t>
            </a:r>
          </a:p>
          <a:p>
            <a:pPr marL="457200" indent="-457200" algn="just"/>
            <a:r>
              <a:rPr lang="en-US" sz="2400" dirty="0" smtClean="0"/>
              <a:t>	 Calcium in soils is mostly present in primary minerals like </a:t>
            </a:r>
            <a:r>
              <a:rPr lang="en-US" sz="2400" dirty="0" err="1" smtClean="0"/>
              <a:t>anorthite</a:t>
            </a:r>
            <a:r>
              <a:rPr lang="en-US" sz="2400" dirty="0" smtClean="0"/>
              <a:t>-rich minerals of plagioclase series, </a:t>
            </a:r>
            <a:r>
              <a:rPr lang="en-US" sz="2400" dirty="0" err="1" smtClean="0"/>
              <a:t>augite</a:t>
            </a:r>
            <a:r>
              <a:rPr lang="en-US" sz="2400" dirty="0" smtClean="0"/>
              <a:t>, hornblende and </a:t>
            </a:r>
            <a:r>
              <a:rPr lang="en-US" sz="2400" dirty="0" err="1" smtClean="0"/>
              <a:t>epidote</a:t>
            </a:r>
            <a:r>
              <a:rPr lang="en-US" sz="2400" dirty="0" smtClean="0"/>
              <a:t>. Plagioclase minerals weather more easily than other minerals. </a:t>
            </a:r>
          </a:p>
          <a:p>
            <a:pPr marL="457200" indent="-457200" algn="just"/>
            <a:r>
              <a:rPr lang="en-US" sz="2400" dirty="0" smtClean="0"/>
              <a:t>b. Calcium carbonate: </a:t>
            </a:r>
          </a:p>
          <a:p>
            <a:pPr marL="457200" indent="-457200" algn="just"/>
            <a:r>
              <a:rPr lang="en-US" sz="2400" dirty="0" smtClean="0"/>
              <a:t>	Calcareous soil of semi arid and arid region contain calcium carbonate (CaCO3) or dolomite (MgCO3.CaCO3). Recently developed soils of humid region may contain calcium carbonate inheriting from the parent rocks.</a:t>
            </a:r>
          </a:p>
          <a:p>
            <a:pPr marL="457200" indent="-457200" algn="just"/>
            <a:r>
              <a:rPr lang="en-US" sz="2400" dirty="0" smtClean="0"/>
              <a:t>c. Liming materials as </a:t>
            </a:r>
            <a:r>
              <a:rPr lang="en-US" sz="2400" dirty="0" err="1" smtClean="0"/>
              <a:t>CaO</a:t>
            </a:r>
            <a:r>
              <a:rPr lang="en-US" sz="2400" dirty="0" smtClean="0"/>
              <a:t>, Ca(OH)2, CaCO3.MgCO3, Ash, Bone meal</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8915400" cy="2677656"/>
          </a:xfrm>
          <a:prstGeom prst="rect">
            <a:avLst/>
          </a:prstGeom>
        </p:spPr>
        <p:txBody>
          <a:bodyPr wrap="square">
            <a:spAutoFit/>
          </a:bodyPr>
          <a:lstStyle/>
          <a:p>
            <a:pPr algn="just"/>
            <a:r>
              <a:rPr lang="en-US" sz="2400" dirty="0" smtClean="0"/>
              <a:t>c. Other salts: </a:t>
            </a:r>
          </a:p>
          <a:p>
            <a:pPr marL="457200" indent="-457200" algn="just"/>
            <a:r>
              <a:rPr lang="en-US" sz="2400" dirty="0" smtClean="0"/>
              <a:t>	Calcium may be present in soils in the form of  simple salts, such as gypsum, calcium nitrate, calcium carbonate and calcium phosphates. </a:t>
            </a:r>
          </a:p>
          <a:p>
            <a:pPr marL="457200" indent="-457200" algn="just"/>
            <a:r>
              <a:rPr lang="en-US" sz="2400" dirty="0" smtClean="0"/>
              <a:t>d. Exchangeable calcium:</a:t>
            </a:r>
          </a:p>
          <a:p>
            <a:pPr marL="457200" indent="-457200" algn="just"/>
            <a:r>
              <a:rPr lang="en-US" sz="2400" dirty="0" smtClean="0"/>
              <a:t>	Calcium </a:t>
            </a:r>
            <a:r>
              <a:rPr lang="en-US" sz="2400" dirty="0" err="1" smtClean="0"/>
              <a:t>cations</a:t>
            </a:r>
            <a:r>
              <a:rPr lang="en-US" sz="2400" dirty="0" smtClean="0"/>
              <a:t> adsorbed in exchange sites of the clay micelle is exchangeable calcium.. </a:t>
            </a:r>
          </a:p>
        </p:txBody>
      </p:sp>
      <p:sp>
        <p:nvSpPr>
          <p:cNvPr id="3" name="Rectangle 2"/>
          <p:cNvSpPr/>
          <p:nvPr/>
        </p:nvSpPr>
        <p:spPr>
          <a:xfrm>
            <a:off x="0" y="2895600"/>
            <a:ext cx="9144000" cy="2308324"/>
          </a:xfrm>
          <a:prstGeom prst="rect">
            <a:avLst/>
          </a:prstGeom>
        </p:spPr>
        <p:txBody>
          <a:bodyPr wrap="square">
            <a:spAutoFit/>
          </a:bodyPr>
          <a:lstStyle/>
          <a:p>
            <a:pPr algn="just"/>
            <a:r>
              <a:rPr lang="en-US" sz="2400" dirty="0" smtClean="0"/>
              <a:t>d. Ca containing fertilizer materials </a:t>
            </a:r>
          </a:p>
          <a:p>
            <a:pPr algn="just"/>
            <a:r>
              <a:rPr lang="en-US" sz="2400" dirty="0" smtClean="0"/>
              <a:t>	Triple super phosphate contains 12-14% Ca, single super 	phosphate (18-20%) and calcium nitrate (19% Ca) </a:t>
            </a:r>
          </a:p>
          <a:p>
            <a:pPr algn="just"/>
            <a:r>
              <a:rPr lang="en-US" sz="2400" dirty="0" smtClean="0"/>
              <a:t>	Animal and municipal waste contain approximately 2-5% Ca.</a:t>
            </a:r>
          </a:p>
          <a:p>
            <a:pPr algn="just"/>
            <a:r>
              <a:rPr lang="en-US" sz="2400" dirty="0" smtClean="0"/>
              <a:t>	Synthetic </a:t>
            </a:r>
            <a:r>
              <a:rPr lang="en-US" sz="2400" dirty="0" err="1" smtClean="0"/>
              <a:t>chelates</a:t>
            </a:r>
            <a:r>
              <a:rPr lang="en-US" sz="2400" dirty="0" smtClean="0"/>
              <a:t> of Ca as Ca-EDTA contain approximately 3-5% 	Ca.  This </a:t>
            </a:r>
            <a:r>
              <a:rPr lang="en-US" sz="2400" dirty="0" err="1" smtClean="0"/>
              <a:t>Chelated</a:t>
            </a:r>
            <a:r>
              <a:rPr lang="en-US" sz="2400" dirty="0" smtClean="0"/>
              <a:t> Ca can be used for foliar spray</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184"/>
            <a:ext cx="8915400" cy="4154984"/>
          </a:xfrm>
          <a:prstGeom prst="rect">
            <a:avLst/>
          </a:prstGeom>
        </p:spPr>
        <p:txBody>
          <a:bodyPr wrap="square">
            <a:spAutoFit/>
          </a:bodyPr>
          <a:lstStyle/>
          <a:p>
            <a:pPr marL="457200" indent="-457200" algn="just"/>
            <a:r>
              <a:rPr lang="en-US" sz="2400" b="1" dirty="0" smtClean="0"/>
              <a:t>Soil calcium deficiency </a:t>
            </a:r>
          </a:p>
          <a:p>
            <a:pPr marL="457200" indent="-457200" algn="just"/>
            <a:r>
              <a:rPr lang="en-US" sz="2400" dirty="0" smtClean="0"/>
              <a:t>Calcium deficiency in the soil  is caused by,</a:t>
            </a:r>
          </a:p>
          <a:p>
            <a:pPr marL="914400" lvl="1" indent="-457200" algn="just">
              <a:buAutoNum type="alphaLcPeriod"/>
            </a:pPr>
            <a:r>
              <a:rPr lang="en-US" sz="2400" dirty="0" smtClean="0"/>
              <a:t>Crop removal </a:t>
            </a:r>
          </a:p>
          <a:p>
            <a:pPr marL="914400" lvl="1" indent="-457200" algn="just">
              <a:buAutoNum type="alphaLcPeriod"/>
            </a:pPr>
            <a:r>
              <a:rPr lang="en-US" sz="2400" dirty="0" smtClean="0"/>
              <a:t>Leaching loss </a:t>
            </a:r>
          </a:p>
          <a:p>
            <a:pPr marL="914400" lvl="1" indent="-457200" algn="just">
              <a:buAutoNum type="alphaLcPeriod"/>
            </a:pPr>
            <a:r>
              <a:rPr lang="en-US" sz="2400" dirty="0" smtClean="0"/>
              <a:t>Conversion of soluble calcium to less soluble forms. </a:t>
            </a:r>
          </a:p>
          <a:p>
            <a:pPr marL="914400" lvl="1" indent="-457200" algn="just"/>
            <a:r>
              <a:rPr lang="en-US" sz="2400" dirty="0" smtClean="0"/>
              <a:t>Factors affecting Calcium availability to plants are</a:t>
            </a:r>
          </a:p>
          <a:p>
            <a:pPr marL="914400" lvl="1" indent="-457200" algn="just">
              <a:buFont typeface="Arial" pitchFamily="34" charset="0"/>
              <a:buChar char="•"/>
            </a:pPr>
            <a:r>
              <a:rPr lang="en-US" sz="2400" dirty="0" smtClean="0"/>
              <a:t>Total Ca concentration in soil and Ca supplying capacity of soil</a:t>
            </a:r>
          </a:p>
          <a:p>
            <a:pPr marL="914400" lvl="1" indent="-457200" algn="just">
              <a:buFont typeface="Arial" pitchFamily="34" charset="0"/>
              <a:buChar char="•"/>
            </a:pPr>
            <a:r>
              <a:rPr lang="en-US" sz="2400" dirty="0" smtClean="0"/>
              <a:t> Soil pH </a:t>
            </a:r>
          </a:p>
          <a:p>
            <a:pPr marL="914400" lvl="1" indent="-457200" algn="just">
              <a:buFont typeface="Arial" pitchFamily="34" charset="0"/>
              <a:buChar char="•"/>
            </a:pPr>
            <a:r>
              <a:rPr lang="en-US" sz="2400" dirty="0" smtClean="0"/>
              <a:t>Ca+2 saturation on exchange sites </a:t>
            </a:r>
          </a:p>
          <a:p>
            <a:pPr marL="914400" lvl="1" indent="-457200" algn="just">
              <a:buFont typeface="Arial" pitchFamily="34" charset="0"/>
              <a:buChar char="•"/>
            </a:pPr>
            <a:r>
              <a:rPr lang="en-US" sz="2400" dirty="0" smtClean="0"/>
              <a:t>Type of soil clays (2:1 or 1: 1 type)</a:t>
            </a:r>
          </a:p>
          <a:p>
            <a:pPr marL="914400" lvl="1" indent="-457200" algn="just">
              <a:buFont typeface="Arial" pitchFamily="34" charset="0"/>
              <a:buChar char="•"/>
            </a:pPr>
            <a:r>
              <a:rPr lang="en-US" sz="2400" dirty="0" smtClean="0"/>
              <a:t>Ratio of Ca to other </a:t>
            </a:r>
            <a:r>
              <a:rPr lang="en-US" sz="2400" dirty="0" err="1" smtClean="0"/>
              <a:t>cations</a:t>
            </a:r>
            <a:r>
              <a:rPr lang="en-US" sz="2400" dirty="0" smtClean="0"/>
              <a:t> in soil solution.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8229600" cy="914400"/>
          </a:xfrm>
        </p:spPr>
        <p:txBody>
          <a:bodyPr/>
          <a:lstStyle/>
          <a:p>
            <a:pPr algn="l"/>
            <a:r>
              <a:rPr lang="en-US" b="1" dirty="0" err="1" smtClean="0"/>
              <a:t>Sulphur</a:t>
            </a:r>
            <a:r>
              <a:rPr lang="en-US" b="1" dirty="0" smtClean="0"/>
              <a:t> (S)</a:t>
            </a:r>
            <a:endParaRPr lang="en-US" b="1" dirty="0"/>
          </a:p>
        </p:txBody>
      </p:sp>
      <p:sp>
        <p:nvSpPr>
          <p:cNvPr id="8" name="Rectangle 7"/>
          <p:cNvSpPr/>
          <p:nvPr/>
        </p:nvSpPr>
        <p:spPr>
          <a:xfrm>
            <a:off x="0" y="838200"/>
            <a:ext cx="9144000" cy="6001643"/>
          </a:xfrm>
          <a:prstGeom prst="rect">
            <a:avLst/>
          </a:prstGeom>
        </p:spPr>
        <p:txBody>
          <a:bodyPr wrap="square">
            <a:spAutoFit/>
          </a:bodyPr>
          <a:lstStyle/>
          <a:p>
            <a:pPr lvl="0" algn="just" fontAlgn="base">
              <a:spcBef>
                <a:spcPct val="0"/>
              </a:spcBef>
              <a:spcAft>
                <a:spcPct val="0"/>
              </a:spcAft>
              <a:tabLst>
                <a:tab pos="4743450" algn="l"/>
              </a:tabLst>
            </a:pP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Sulphur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an essential nutrient for members of the plant and animal kingdoms. </a:t>
            </a:r>
          </a:p>
          <a:p>
            <a:pPr lvl="0" algn="just" fontAlgn="base">
              <a:spcBef>
                <a:spcPct val="0"/>
              </a:spcBef>
              <a:spcAft>
                <a:spcPct val="0"/>
              </a:spcAft>
              <a:tabLst>
                <a:tab pos="474345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 is present in the atmosphere as SO2 Gas or H</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gas. </a:t>
            </a:r>
          </a:p>
          <a:p>
            <a:pPr lvl="0" algn="just" fontAlgn="base">
              <a:spcBef>
                <a:spcPct val="0"/>
              </a:spcBef>
              <a:spcAft>
                <a:spcPct val="0"/>
              </a:spcAft>
              <a:tabLst>
                <a:tab pos="4743450" algn="l"/>
              </a:tabLst>
            </a:pPr>
            <a:endParaRPr lang="en-US" sz="2400" dirty="0">
              <a:latin typeface="Arial" pitchFamily="34" charset="0"/>
              <a:ea typeface="Times New Roman" pitchFamily="18" charset="0"/>
              <a:cs typeface="Arial" pitchFamily="34" charset="0"/>
            </a:endParaRPr>
          </a:p>
          <a:p>
            <a:pPr lvl="0" algn="just" fontAlgn="base">
              <a:spcBef>
                <a:spcPct val="0"/>
              </a:spcBef>
              <a:spcAft>
                <a:spcPct val="0"/>
              </a:spcAft>
              <a:tabLst>
                <a:tab pos="474345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inorganic component of soil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sulphur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in the form of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sulphate</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constitutes only a minor portion of the total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sulphur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content of soils. </a:t>
            </a:r>
          </a:p>
          <a:p>
            <a:pPr lvl="0" algn="just" fontAlgn="base">
              <a:spcBef>
                <a:spcPct val="0"/>
              </a:spcBef>
              <a:spcAft>
                <a:spcPct val="0"/>
              </a:spcAft>
              <a:tabLst>
                <a:tab pos="474345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major reserve of the element in soil is the organic fraction, and the storehouse is unlocked only through biological decomposition (Alexander, 1961). </a:t>
            </a:r>
          </a:p>
          <a:p>
            <a:pPr lvl="0" algn="just" fontAlgn="base">
              <a:spcBef>
                <a:spcPct val="0"/>
              </a:spcBef>
              <a:spcAft>
                <a:spcPct val="0"/>
              </a:spcAft>
              <a:tabLst>
                <a:tab pos="474345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Sulfur enters the soil in the form of plant residues, animal wastes, chemical fertilizers, and rainwater. Occasionally, elemental sulfur is deliberately added for the control of certain plant pathogens or in the reclaiming of alkali soils. A large part of the sulfur in the soil profile is in organic combination and it should be mineralized into inorganic forms by microbial decomposition.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algn="just"/>
            <a:r>
              <a:rPr lang="en-US" sz="2800" dirty="0" smtClean="0"/>
              <a:t>Calcium is an essential macronutrient in plants, with concentrations in the shoot ranging from 0.1 to over 5% of dry wt (</a:t>
            </a:r>
            <a:r>
              <a:rPr lang="en-US" sz="2800" dirty="0" err="1" smtClean="0">
                <a:hlinkClick r:id="rId2"/>
              </a:rPr>
              <a:t>Marschner</a:t>
            </a:r>
            <a:r>
              <a:rPr lang="en-US" sz="2800" dirty="0" smtClean="0">
                <a:hlinkClick r:id="rId2"/>
              </a:rPr>
              <a:t>, 1995</a:t>
            </a:r>
            <a:r>
              <a:rPr lang="en-US" sz="2800" dirty="0" smtClean="0"/>
              <a:t>; </a:t>
            </a:r>
            <a:r>
              <a:rPr lang="en-US" sz="2800" dirty="0" smtClean="0">
                <a:hlinkClick r:id="rId3"/>
              </a:rPr>
              <a:t>White and </a:t>
            </a:r>
            <a:r>
              <a:rPr lang="en-US" sz="2800" dirty="0" err="1" smtClean="0">
                <a:hlinkClick r:id="rId3"/>
              </a:rPr>
              <a:t>Broadley</a:t>
            </a:r>
            <a:r>
              <a:rPr lang="en-US" sz="2800" dirty="0" smtClean="0">
                <a:hlinkClick r:id="rId3"/>
              </a:rPr>
              <a:t>, 2003</a:t>
            </a:r>
            <a:r>
              <a:rPr lang="en-US" sz="2800" dirty="0" smtClean="0"/>
              <a:t>)</a:t>
            </a:r>
          </a:p>
          <a:p>
            <a:pPr algn="just"/>
            <a:endParaRPr lang="en-US" sz="2800" dirty="0" smtClean="0"/>
          </a:p>
          <a:p>
            <a:pPr algn="just"/>
            <a:r>
              <a:rPr lang="en-US" sz="2800" dirty="0" smtClean="0"/>
              <a:t>The most important sources of fertilizer Ca are </a:t>
            </a:r>
          </a:p>
          <a:p>
            <a:pPr marL="514350" indent="-514350" algn="just">
              <a:buAutoNum type="arabicParenBoth"/>
            </a:pPr>
            <a:r>
              <a:rPr lang="en-US" sz="2800" dirty="0" smtClean="0"/>
              <a:t>calcium carbonate (CaCO</a:t>
            </a:r>
            <a:r>
              <a:rPr lang="en-US" sz="2800" baseline="-25000" dirty="0" smtClean="0"/>
              <a:t>3</a:t>
            </a:r>
            <a:r>
              <a:rPr lang="en-US" sz="2800" dirty="0" smtClean="0"/>
              <a:t>) marketed as chalk, ground chalk, screened chalk, or ground limestone, </a:t>
            </a:r>
          </a:p>
          <a:p>
            <a:pPr marL="514350" indent="-514350" algn="just">
              <a:buAutoNum type="arabicParenBoth"/>
            </a:pPr>
            <a:r>
              <a:rPr lang="en-US" sz="2800" dirty="0" smtClean="0"/>
              <a:t>calcium hydroxide (Ca(OH)</a:t>
            </a:r>
            <a:r>
              <a:rPr lang="en-US" sz="2800" baseline="-25000" dirty="0" smtClean="0"/>
              <a:t>2</a:t>
            </a:r>
            <a:r>
              <a:rPr lang="en-US" sz="2800" dirty="0" smtClean="0"/>
              <a:t>) sold as hydrated lime or slaked lime, and </a:t>
            </a:r>
          </a:p>
          <a:p>
            <a:pPr marL="514350" indent="-514350" algn="just">
              <a:buAutoNum type="arabicParenBoth"/>
            </a:pPr>
            <a:r>
              <a:rPr lang="en-US" sz="2800" dirty="0" smtClean="0"/>
              <a:t>calcium oxide (</a:t>
            </a:r>
            <a:r>
              <a:rPr lang="en-US" sz="2800" dirty="0" err="1" smtClean="0"/>
              <a:t>CaO</a:t>
            </a:r>
            <a:r>
              <a:rPr lang="en-US" sz="2800" dirty="0" smtClean="0"/>
              <a:t>) marketed as burnt or quick lime (Cooke, 1972). Other sources are ground magnesium limestone, lump chalk, </a:t>
            </a:r>
            <a:r>
              <a:rPr lang="en-US" sz="2800" dirty="0" smtClean="0">
                <a:hlinkClick r:id="rId4" tooltip="Learn more about Marl from ScienceDirect's AI-generated Topic Pages"/>
              </a:rPr>
              <a:t>marl</a:t>
            </a:r>
            <a:r>
              <a:rPr lang="en-US" sz="2800" dirty="0" smtClean="0"/>
              <a:t>, and calcareous sea sands. The rate at which the Ca in these fertilizers becomes available to the </a:t>
            </a:r>
            <a:r>
              <a:rPr lang="en-US" sz="2800" dirty="0" smtClean="0">
                <a:hlinkClick r:id="rId5" tooltip="Learn more about Forage from ScienceDirect's AI-generated Topic Pages"/>
              </a:rPr>
              <a:t>forage</a:t>
            </a:r>
            <a:r>
              <a:rPr lang="en-US" sz="2800" dirty="0" smtClean="0"/>
              <a:t> depends on particle size (Cooke, 1972).</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6986528"/>
          </a:xfrm>
          <a:prstGeom prst="rect">
            <a:avLst/>
          </a:prstGeom>
        </p:spPr>
        <p:txBody>
          <a:bodyPr wrap="square">
            <a:spAutoFit/>
          </a:bodyPr>
          <a:lstStyle/>
          <a:p>
            <a:pPr algn="just" fontAlgn="base"/>
            <a:r>
              <a:rPr lang="en-US" sz="2800" b="1" dirty="0" smtClean="0"/>
              <a:t>Calcium stimulates structure and workability</a:t>
            </a:r>
          </a:p>
          <a:p>
            <a:pPr algn="just" fontAlgn="base"/>
            <a:r>
              <a:rPr lang="en-US" sz="2800" dirty="0" smtClean="0"/>
              <a:t>The nutrient calcium is very important for both soil and plant. </a:t>
            </a:r>
          </a:p>
          <a:p>
            <a:pPr algn="just" fontAlgn="base">
              <a:buFont typeface="Wingdings" pitchFamily="2" charset="2"/>
              <a:buChar char="Ø"/>
            </a:pPr>
            <a:r>
              <a:rPr lang="en-US" sz="2800" dirty="0" smtClean="0"/>
              <a:t>Calcium is an important factor for cell wall and membrane stability which helps in building block for cell walls and contributes to the cell extension and growth of a plant.</a:t>
            </a:r>
          </a:p>
          <a:p>
            <a:pPr algn="just" fontAlgn="base"/>
            <a:endParaRPr lang="en-US" sz="2800" dirty="0" smtClean="0"/>
          </a:p>
          <a:p>
            <a:pPr algn="just" fontAlgn="base">
              <a:buFont typeface="Wingdings" pitchFamily="2" charset="2"/>
              <a:buChar char="Ø"/>
            </a:pPr>
            <a:r>
              <a:rPr lang="en-US" sz="2800" dirty="0" smtClean="0"/>
              <a:t>Calcium acts as a second messenger in developmental &amp; physiological processes, including response of plants to biotic stress helps to become better resistant during growth  </a:t>
            </a:r>
          </a:p>
          <a:p>
            <a:pPr algn="just" fontAlgn="base">
              <a:buFont typeface="Wingdings" pitchFamily="2" charset="2"/>
              <a:buChar char="Ø"/>
            </a:pPr>
            <a:endParaRPr lang="en-US" sz="2800" dirty="0" smtClean="0"/>
          </a:p>
          <a:p>
            <a:pPr algn="just" fontAlgn="base">
              <a:buFont typeface="Wingdings" pitchFamily="2" charset="2"/>
              <a:buChar char="Ø"/>
            </a:pPr>
            <a:r>
              <a:rPr lang="en-US" sz="2800" dirty="0" smtClean="0"/>
              <a:t>calcium influences the absorption of trace elements. In other words, one nutrient reinforces the other. </a:t>
            </a:r>
          </a:p>
          <a:p>
            <a:pPr algn="just" fontAlgn="base"/>
            <a:endParaRPr lang="en-US" sz="2800" dirty="0" smtClean="0"/>
          </a:p>
          <a:p>
            <a:pPr algn="just" fontAlgn="base">
              <a:buFont typeface="Wingdings" pitchFamily="2" charset="2"/>
              <a:buChar char="Ø"/>
            </a:pPr>
            <a:r>
              <a:rPr lang="en-US" sz="2800" dirty="0" smtClean="0"/>
              <a:t>Calcium also contributes to a better structure and good workability of the soil.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81"/>
            <a:ext cx="9144000" cy="5693866"/>
          </a:xfrm>
          <a:prstGeom prst="rect">
            <a:avLst/>
          </a:prstGeom>
        </p:spPr>
        <p:txBody>
          <a:bodyPr wrap="square">
            <a:spAutoFit/>
          </a:bodyPr>
          <a:lstStyle/>
          <a:p>
            <a:pPr algn="just"/>
            <a:r>
              <a:rPr lang="en-US" sz="2800" dirty="0" smtClean="0"/>
              <a:t>Besides its structural role, the main function of calcium lies in its ability to serve as a second messenger in a variety of processes ranging from 	root or pollen tube growth and fertilization (</a:t>
            </a:r>
            <a:r>
              <a:rPr lang="en-US" sz="2800" dirty="0" err="1" smtClean="0">
                <a:hlinkClick r:id="rId2"/>
              </a:rPr>
              <a:t>Michard</a:t>
            </a:r>
            <a:r>
              <a:rPr lang="en-US" sz="2800" dirty="0" smtClean="0">
                <a:hlinkClick r:id="rId2"/>
              </a:rPr>
              <a:t> et al., 2011</a:t>
            </a:r>
            <a:r>
              <a:rPr lang="en-US" sz="2800" dirty="0" smtClean="0"/>
              <a:t>; </a:t>
            </a:r>
            <a:r>
              <a:rPr lang="en-US" sz="2800" dirty="0" err="1" smtClean="0">
                <a:hlinkClick r:id="rId3"/>
              </a:rPr>
              <a:t>Monshausen</a:t>
            </a:r>
            <a:r>
              <a:rPr lang="en-US" sz="2800" dirty="0" smtClean="0">
                <a:hlinkClick r:id="rId3"/>
              </a:rPr>
              <a:t> et al., 2011</a:t>
            </a:r>
            <a:r>
              <a:rPr lang="en-US" sz="2800" dirty="0" smtClean="0"/>
              <a:t>; </a:t>
            </a:r>
            <a:r>
              <a:rPr lang="en-US" sz="2800" dirty="0" smtClean="0">
                <a:hlinkClick r:id="rId4"/>
              </a:rPr>
              <a:t>Ortiz-</a:t>
            </a:r>
            <a:r>
              <a:rPr lang="en-US" sz="2800" dirty="0" err="1" smtClean="0">
                <a:hlinkClick r:id="rId4"/>
              </a:rPr>
              <a:t>Ramírez</a:t>
            </a:r>
            <a:r>
              <a:rPr lang="en-US" sz="2800" dirty="0" smtClean="0">
                <a:hlinkClick r:id="rId4"/>
              </a:rPr>
              <a:t> et al., 2017</a:t>
            </a:r>
            <a:r>
              <a:rPr lang="en-US" sz="2800" dirty="0" smtClean="0"/>
              <a:t>; </a:t>
            </a:r>
            <a:r>
              <a:rPr lang="en-US" sz="2800" dirty="0" smtClean="0">
                <a:hlinkClick r:id="rId5"/>
              </a:rPr>
              <a:t>Zhang et al., 2017</a:t>
            </a:r>
            <a:r>
              <a:rPr lang="en-US" sz="2800" dirty="0" smtClean="0"/>
              <a:t>) </a:t>
            </a:r>
          </a:p>
          <a:p>
            <a:pPr algn="just"/>
            <a:r>
              <a:rPr lang="en-US" sz="2800" dirty="0" smtClean="0"/>
              <a:t>	responses to </a:t>
            </a:r>
            <a:r>
              <a:rPr lang="en-US" sz="2800" dirty="0" err="1" smtClean="0"/>
              <a:t>abiotic</a:t>
            </a:r>
            <a:r>
              <a:rPr lang="en-US" sz="2800" dirty="0" smtClean="0"/>
              <a:t> (</a:t>
            </a:r>
            <a:r>
              <a:rPr lang="en-US" sz="2800" dirty="0" smtClean="0">
                <a:hlinkClick r:id="rId6"/>
              </a:rPr>
              <a:t>Knight et al., 1991</a:t>
            </a:r>
            <a:r>
              <a:rPr lang="en-US" sz="2800" dirty="0" smtClean="0"/>
              <a:t>, </a:t>
            </a:r>
            <a:r>
              <a:rPr lang="en-US" sz="2800" dirty="0" smtClean="0">
                <a:hlinkClick r:id="rId7"/>
              </a:rPr>
              <a:t>1997</a:t>
            </a:r>
            <a:r>
              <a:rPr lang="en-US" sz="2800" dirty="0" smtClean="0"/>
              <a:t>) as well as biotic stress (</a:t>
            </a:r>
            <a:r>
              <a:rPr lang="en-US" sz="2800" dirty="0" err="1" smtClean="0">
                <a:hlinkClick r:id="rId8"/>
              </a:rPr>
              <a:t>Blume</a:t>
            </a:r>
            <a:r>
              <a:rPr lang="en-US" sz="2800" dirty="0" smtClean="0">
                <a:hlinkClick r:id="rId8"/>
              </a:rPr>
              <a:t> et al., 2000</a:t>
            </a:r>
            <a:r>
              <a:rPr lang="en-US" sz="2800" dirty="0" smtClean="0"/>
              <a:t>; </a:t>
            </a:r>
            <a:r>
              <a:rPr lang="en-US" sz="2800" dirty="0" err="1" smtClean="0">
                <a:hlinkClick r:id="rId9"/>
              </a:rPr>
              <a:t>Lecourieux</a:t>
            </a:r>
            <a:r>
              <a:rPr lang="en-US" sz="2800" dirty="0" smtClean="0">
                <a:hlinkClick r:id="rId9"/>
              </a:rPr>
              <a:t> et al., 2002</a:t>
            </a:r>
            <a:r>
              <a:rPr lang="en-US" sz="2800" dirty="0" smtClean="0"/>
              <a:t>, </a:t>
            </a:r>
            <a:r>
              <a:rPr lang="en-US" sz="2800" dirty="0" smtClean="0">
                <a:hlinkClick r:id="rId10"/>
              </a:rPr>
              <a:t>2005</a:t>
            </a:r>
            <a:r>
              <a:rPr lang="en-US" sz="2800" dirty="0" smtClean="0"/>
              <a:t>). </a:t>
            </a:r>
          </a:p>
          <a:p>
            <a:pPr algn="just"/>
            <a:endParaRPr lang="en-US" sz="2800" dirty="0" smtClean="0"/>
          </a:p>
          <a:p>
            <a:pPr algn="just"/>
            <a:r>
              <a:rPr lang="en-US" sz="2800" dirty="0" smtClean="0"/>
              <a:t>	rises in the </a:t>
            </a:r>
            <a:r>
              <a:rPr lang="en-US" sz="2800" dirty="0" err="1" smtClean="0"/>
              <a:t>cytosolic</a:t>
            </a:r>
            <a:r>
              <a:rPr lang="en-US" sz="2800" dirty="0" smtClean="0"/>
              <a:t> Ca</a:t>
            </a:r>
            <a:r>
              <a:rPr lang="en-US" sz="2800" baseline="30000" dirty="0" smtClean="0"/>
              <a:t>2+</a:t>
            </a:r>
            <a:r>
              <a:rPr lang="en-US" sz="2800" dirty="0" smtClean="0"/>
              <a:t> concentration (intracellular fluid) thereby serve as a signal, which is decoded into downstream responses (</a:t>
            </a:r>
            <a:r>
              <a:rPr lang="en-US" sz="2800" dirty="0" err="1" smtClean="0">
                <a:hlinkClick r:id="rId11"/>
              </a:rPr>
              <a:t>McAinsh</a:t>
            </a:r>
            <a:r>
              <a:rPr lang="en-US" sz="2800" dirty="0" smtClean="0">
                <a:hlinkClick r:id="rId11"/>
              </a:rPr>
              <a:t> and Pittman, 2009</a:t>
            </a:r>
            <a:r>
              <a:rPr lang="en-US" sz="2800" dirty="0" smtClean="0"/>
              <a:t>; </a:t>
            </a:r>
            <a:r>
              <a:rPr lang="en-US" sz="2800" dirty="0" smtClean="0">
                <a:hlinkClick r:id="rId12"/>
              </a:rPr>
              <a:t>Dodd et al., 2010</a:t>
            </a:r>
            <a:r>
              <a:rPr lang="en-US" sz="2800" dirty="0" smtClean="0"/>
              <a:t>; </a:t>
            </a:r>
            <a:r>
              <a:rPr lang="en-US" sz="2800" dirty="0" smtClean="0">
                <a:hlinkClick r:id="rId13"/>
              </a:rPr>
              <a:t>Thor and </a:t>
            </a:r>
            <a:r>
              <a:rPr lang="en-US" sz="2800" dirty="0" err="1" smtClean="0">
                <a:hlinkClick r:id="rId13"/>
              </a:rPr>
              <a:t>Peiter</a:t>
            </a:r>
            <a:r>
              <a:rPr lang="en-US" sz="2800" dirty="0" smtClean="0">
                <a:hlinkClick r:id="rId13"/>
              </a:rPr>
              <a:t>, 2014</a:t>
            </a:r>
            <a:r>
              <a:rPr lang="en-US" sz="2800" dirty="0" smtClean="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81"/>
            <a:ext cx="9144000" cy="5262979"/>
          </a:xfrm>
          <a:prstGeom prst="rect">
            <a:avLst/>
          </a:prstGeom>
        </p:spPr>
        <p:txBody>
          <a:bodyPr wrap="square">
            <a:spAutoFit/>
          </a:bodyPr>
          <a:lstStyle/>
          <a:p>
            <a:pPr algn="just"/>
            <a:r>
              <a:rPr lang="en-US" sz="2800" dirty="0" smtClean="0"/>
              <a:t>To exert this function, free Ca</a:t>
            </a:r>
            <a:r>
              <a:rPr lang="en-US" sz="2800" baseline="30000" dirty="0" smtClean="0"/>
              <a:t>2+</a:t>
            </a:r>
            <a:r>
              <a:rPr lang="en-US" sz="2800" dirty="0" smtClean="0"/>
              <a:t> levels in the </a:t>
            </a:r>
            <a:r>
              <a:rPr lang="en-US" sz="2800" dirty="0" err="1" smtClean="0"/>
              <a:t>cytosol</a:t>
            </a:r>
            <a:r>
              <a:rPr lang="en-US" sz="2800" dirty="0" smtClean="0"/>
              <a:t> under non-stimulated conditions need to be kept at a low level of around 0.1 </a:t>
            </a:r>
            <a:r>
              <a:rPr lang="en-US" sz="2800" dirty="0" err="1" smtClean="0"/>
              <a:t>μM</a:t>
            </a:r>
            <a:r>
              <a:rPr lang="en-US" sz="2800" dirty="0" smtClean="0"/>
              <a:t>. This is achieved by the action of biochemical buffers (</a:t>
            </a:r>
            <a:r>
              <a:rPr lang="en-US" sz="2800" dirty="0" smtClean="0">
                <a:hlinkClick r:id="rId2"/>
              </a:rPr>
              <a:t>Sanders et al., 1999</a:t>
            </a:r>
            <a:r>
              <a:rPr lang="en-US" sz="2800" dirty="0" smtClean="0"/>
              <a:t>) as well as H</a:t>
            </a:r>
            <a:r>
              <a:rPr lang="en-US" sz="2800" baseline="30000" dirty="0" smtClean="0"/>
              <a:t>+</a:t>
            </a:r>
            <a:r>
              <a:rPr lang="en-US" sz="2800" dirty="0" smtClean="0"/>
              <a:t>/Ca</a:t>
            </a:r>
            <a:r>
              <a:rPr lang="en-US" sz="2800" baseline="30000" dirty="0" smtClean="0"/>
              <a:t>2+</a:t>
            </a:r>
            <a:r>
              <a:rPr lang="en-US" sz="2800" dirty="0" smtClean="0"/>
              <a:t> </a:t>
            </a:r>
            <a:r>
              <a:rPr lang="en-US" sz="2800" dirty="0" err="1" smtClean="0"/>
              <a:t>antiporters</a:t>
            </a:r>
            <a:r>
              <a:rPr lang="en-US" sz="2800" dirty="0" smtClean="0"/>
              <a:t> and Ca</a:t>
            </a:r>
            <a:r>
              <a:rPr lang="en-US" sz="2800" baseline="30000" dirty="0" smtClean="0"/>
              <a:t>2+</a:t>
            </a:r>
            <a:r>
              <a:rPr lang="en-US" sz="2800" dirty="0" smtClean="0"/>
              <a:t>-</a:t>
            </a:r>
            <a:r>
              <a:rPr lang="en-US" sz="2800" dirty="0" err="1" smtClean="0"/>
              <a:t>ATPases</a:t>
            </a:r>
            <a:r>
              <a:rPr lang="en-US" sz="2800" dirty="0" smtClean="0"/>
              <a:t>, which actively deliver Ca</a:t>
            </a:r>
            <a:r>
              <a:rPr lang="en-US" sz="2800" baseline="30000" dirty="0" smtClean="0"/>
              <a:t>2+</a:t>
            </a:r>
            <a:r>
              <a:rPr lang="en-US" sz="2800" dirty="0" smtClean="0"/>
              <a:t> into the </a:t>
            </a:r>
            <a:r>
              <a:rPr lang="en-US" sz="2800" dirty="0" err="1" smtClean="0"/>
              <a:t>apoplast</a:t>
            </a:r>
            <a:r>
              <a:rPr lang="en-US" sz="2800" dirty="0" smtClean="0"/>
              <a:t> or intracellular stores (</a:t>
            </a:r>
            <a:r>
              <a:rPr lang="en-US" sz="2800" dirty="0" smtClean="0">
                <a:hlinkClick r:id="rId3"/>
              </a:rPr>
              <a:t>Dodd et al., 2010</a:t>
            </a:r>
            <a:r>
              <a:rPr lang="en-US" sz="2800" dirty="0" smtClean="0"/>
              <a:t>; </a:t>
            </a:r>
            <a:r>
              <a:rPr lang="en-US" sz="2800" dirty="0" err="1" smtClean="0">
                <a:hlinkClick r:id="rId4"/>
              </a:rPr>
              <a:t>Kudla</a:t>
            </a:r>
            <a:r>
              <a:rPr lang="en-US" sz="2800" dirty="0" smtClean="0">
                <a:hlinkClick r:id="rId4"/>
              </a:rPr>
              <a:t> et al., 2010</a:t>
            </a:r>
            <a:r>
              <a:rPr lang="en-US" sz="2800" dirty="0" smtClean="0"/>
              <a:t>, </a:t>
            </a:r>
            <a:r>
              <a:rPr lang="en-US" sz="2800" dirty="0" smtClean="0">
                <a:hlinkClick r:id="rId5"/>
              </a:rPr>
              <a:t>2018</a:t>
            </a:r>
            <a:r>
              <a:rPr lang="en-US" sz="2800" dirty="0" smtClean="0"/>
              <a:t>).</a:t>
            </a:r>
          </a:p>
          <a:p>
            <a:pPr algn="just"/>
            <a:endParaRPr lang="en-US" sz="2800" dirty="0" smtClean="0"/>
          </a:p>
          <a:p>
            <a:pPr algn="just"/>
            <a:r>
              <a:rPr lang="en-US" sz="2800" b="1" dirty="0" smtClean="0">
                <a:solidFill>
                  <a:srgbClr val="FF0000"/>
                </a:solidFill>
              </a:rPr>
              <a:t> To generate a Ca</a:t>
            </a:r>
            <a:r>
              <a:rPr lang="en-US" sz="2800" b="1" baseline="30000" dirty="0" smtClean="0">
                <a:solidFill>
                  <a:srgbClr val="FF0000"/>
                </a:solidFill>
              </a:rPr>
              <a:t>2+</a:t>
            </a:r>
            <a:r>
              <a:rPr lang="en-US" sz="2800" b="1" dirty="0" smtClean="0">
                <a:solidFill>
                  <a:srgbClr val="FF0000"/>
                </a:solidFill>
              </a:rPr>
              <a:t> signal, the ion thus can move down the concentration gradient into the </a:t>
            </a:r>
            <a:r>
              <a:rPr lang="en-US" sz="2800" b="1" dirty="0" err="1" smtClean="0">
                <a:solidFill>
                  <a:srgbClr val="FF0000"/>
                </a:solidFill>
              </a:rPr>
              <a:t>cytosol</a:t>
            </a:r>
            <a:r>
              <a:rPr lang="en-US" sz="2800" b="1" dirty="0" smtClean="0">
                <a:solidFill>
                  <a:srgbClr val="FF0000"/>
                </a:solidFill>
              </a:rPr>
              <a:t> through channel proteins in the plasma or internal membranes</a:t>
            </a:r>
            <a:r>
              <a:rPr lang="en-US" sz="2800" dirty="0" smtClean="0"/>
              <a:t> </a:t>
            </a:r>
          </a:p>
          <a:p>
            <a:pPr algn="just"/>
            <a:endParaRPr lang="en-US" sz="2800" dirty="0"/>
          </a:p>
        </p:txBody>
      </p:sp>
      <p:sp>
        <p:nvSpPr>
          <p:cNvPr id="3" name="Rectangle 2"/>
          <p:cNvSpPr/>
          <p:nvPr/>
        </p:nvSpPr>
        <p:spPr>
          <a:xfrm>
            <a:off x="0" y="5244405"/>
            <a:ext cx="8991600" cy="1384995"/>
          </a:xfrm>
          <a:prstGeom prst="rect">
            <a:avLst/>
          </a:prstGeom>
        </p:spPr>
        <p:txBody>
          <a:bodyPr wrap="square">
            <a:spAutoFit/>
          </a:bodyPr>
          <a:lstStyle/>
          <a:p>
            <a:pPr algn="just"/>
            <a:r>
              <a:rPr lang="en-US" sz="2800" dirty="0" smtClean="0"/>
              <a:t>Calcium not only is a nutrient itself, interestingly in its function as second messenger, it is involved in signaling nutrient availability and changes thereof.</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frontiersin.org/files/Articles/449564/fpls-10-00440-HTML/image_m/fpls-10-00440-g001.jpg"/>
          <p:cNvPicPr>
            <a:picLocks noChangeAspect="1" noChangeArrowheads="1"/>
          </p:cNvPicPr>
          <p:nvPr/>
        </p:nvPicPr>
        <p:blipFill>
          <a:blip r:embed="rId2" cstate="print"/>
          <a:srcRect t="46257"/>
          <a:stretch>
            <a:fillRect/>
          </a:stretch>
        </p:blipFill>
        <p:spPr bwMode="auto">
          <a:xfrm>
            <a:off x="76200" y="76200"/>
            <a:ext cx="8915400" cy="6705600"/>
          </a:xfrm>
          <a:prstGeom prst="rect">
            <a:avLst/>
          </a:prstGeom>
          <a:noFill/>
        </p:spPr>
      </p:pic>
      <p:sp>
        <p:nvSpPr>
          <p:cNvPr id="3" name="Rectangle 2"/>
          <p:cNvSpPr/>
          <p:nvPr/>
        </p:nvSpPr>
        <p:spPr>
          <a:xfrm>
            <a:off x="4572000" y="1600200"/>
            <a:ext cx="4572000" cy="1200329"/>
          </a:xfrm>
          <a:prstGeom prst="rect">
            <a:avLst/>
          </a:prstGeom>
        </p:spPr>
        <p:txBody>
          <a:bodyPr>
            <a:spAutoFit/>
          </a:bodyPr>
          <a:lstStyle/>
          <a:p>
            <a:r>
              <a:rPr lang="en-US" b="1" dirty="0" smtClean="0">
                <a:solidFill>
                  <a:srgbClr val="FF0000"/>
                </a:solidFill>
              </a:rPr>
              <a:t>To generate a Ca</a:t>
            </a:r>
            <a:r>
              <a:rPr lang="en-US" b="1" baseline="30000" dirty="0" smtClean="0">
                <a:solidFill>
                  <a:srgbClr val="FF0000"/>
                </a:solidFill>
              </a:rPr>
              <a:t>2+</a:t>
            </a:r>
            <a:r>
              <a:rPr lang="en-US" b="1" dirty="0" smtClean="0">
                <a:solidFill>
                  <a:srgbClr val="FF0000"/>
                </a:solidFill>
              </a:rPr>
              <a:t> signal, the ion thus can move down the concentration gradient into the </a:t>
            </a:r>
            <a:r>
              <a:rPr lang="en-US" b="1" dirty="0" err="1" smtClean="0">
                <a:solidFill>
                  <a:srgbClr val="FF0000"/>
                </a:solidFill>
              </a:rPr>
              <a:t>cytosol</a:t>
            </a:r>
            <a:r>
              <a:rPr lang="en-US" b="1" dirty="0" smtClean="0">
                <a:solidFill>
                  <a:srgbClr val="FF0000"/>
                </a:solidFill>
              </a:rPr>
              <a:t> through channel proteins in the plasma or internal membranes</a:t>
            </a:r>
            <a:r>
              <a:rPr lang="en-US" dirty="0" smtClean="0"/>
              <a:t> </a:t>
            </a:r>
            <a:endParaRPr lang="en-US" dirty="0"/>
          </a:p>
        </p:txBody>
      </p:sp>
      <p:sp>
        <p:nvSpPr>
          <p:cNvPr id="4" name="Rectangle 3"/>
          <p:cNvSpPr/>
          <p:nvPr/>
        </p:nvSpPr>
        <p:spPr>
          <a:xfrm rot="16200000">
            <a:off x="-2762934" y="2839135"/>
            <a:ext cx="6324602" cy="646331"/>
          </a:xfrm>
          <a:prstGeom prst="rect">
            <a:avLst/>
          </a:prstGeom>
        </p:spPr>
        <p:txBody>
          <a:bodyPr wrap="square">
            <a:spAutoFit/>
          </a:bodyPr>
          <a:lstStyle/>
          <a:p>
            <a:pPr algn="ctr"/>
            <a:r>
              <a:rPr lang="en-US" b="1" dirty="0" err="1" smtClean="0">
                <a:solidFill>
                  <a:srgbClr val="0070C0"/>
                </a:solidFill>
              </a:rPr>
              <a:t>apoplast</a:t>
            </a:r>
            <a:r>
              <a:rPr lang="en-US" b="1" dirty="0" smtClean="0">
                <a:solidFill>
                  <a:srgbClr val="0070C0"/>
                </a:solidFill>
              </a:rPr>
              <a:t> is the space outside the plasma membrane within which material can diffuse freely</a:t>
            </a:r>
            <a:endParaRPr lang="en-US" b="1" dirty="0">
              <a:solidFill>
                <a:srgbClr val="0070C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262979"/>
          </a:xfrm>
          <a:prstGeom prst="rect">
            <a:avLst/>
          </a:prstGeom>
        </p:spPr>
        <p:txBody>
          <a:bodyPr wrap="square">
            <a:spAutoFit/>
          </a:bodyPr>
          <a:lstStyle/>
          <a:p>
            <a:pPr algn="just"/>
            <a:r>
              <a:rPr lang="en-US" sz="2800" b="1" u="sng" dirty="0" smtClean="0"/>
              <a:t>Calcium Deficiency</a:t>
            </a:r>
          </a:p>
          <a:p>
            <a:pPr algn="just"/>
            <a:r>
              <a:rPr lang="en-US" sz="2800" dirty="0" smtClean="0"/>
              <a:t>Deficiency symptoms occur however more often in developing tissue such as young leaves and fruits, due to low remobilization from old to young tissue via the phloem. </a:t>
            </a:r>
          </a:p>
          <a:p>
            <a:pPr algn="just"/>
            <a:endParaRPr lang="en-US" sz="2800" dirty="0" smtClean="0"/>
          </a:p>
          <a:p>
            <a:pPr algn="just"/>
            <a:r>
              <a:rPr lang="en-US" sz="2800" dirty="0" smtClean="0"/>
              <a:t>This leads to a strong dependency on supply via the xylem and thus on transpiration, which in young tissues is not very high. </a:t>
            </a:r>
          </a:p>
          <a:p>
            <a:pPr algn="just"/>
            <a:endParaRPr lang="en-US" sz="2800" dirty="0" smtClean="0"/>
          </a:p>
          <a:p>
            <a:pPr algn="just"/>
            <a:r>
              <a:rPr lang="en-US" sz="2800" dirty="0" smtClean="0"/>
              <a:t>Resulting diseases are for example </a:t>
            </a:r>
            <a:r>
              <a:rPr lang="en-US" sz="2800" dirty="0" err="1" smtClean="0"/>
              <a:t>tipburn</a:t>
            </a:r>
            <a:r>
              <a:rPr lang="en-US" sz="2800" dirty="0" smtClean="0"/>
              <a:t> in lettuce or blossom end rot in tomato (</a:t>
            </a:r>
            <a:r>
              <a:rPr lang="en-US" sz="2800" dirty="0" smtClean="0">
                <a:hlinkClick r:id="rId2"/>
              </a:rPr>
              <a:t>White and </a:t>
            </a:r>
            <a:r>
              <a:rPr lang="en-US" sz="2800" dirty="0" err="1" smtClean="0">
                <a:hlinkClick r:id="rId2"/>
              </a:rPr>
              <a:t>Broadley</a:t>
            </a:r>
            <a:r>
              <a:rPr lang="en-US" sz="2800" dirty="0" smtClean="0">
                <a:hlinkClick r:id="rId2"/>
              </a:rPr>
              <a:t>, 2003</a:t>
            </a:r>
            <a:r>
              <a:rPr lang="en-US" sz="2800" dirty="0" smtClean="0"/>
              <a:t>; </a:t>
            </a:r>
            <a:r>
              <a:rPr lang="en-US" sz="2800" dirty="0" err="1" smtClean="0">
                <a:hlinkClick r:id="rId3"/>
              </a:rPr>
              <a:t>Hirschi</a:t>
            </a:r>
            <a:r>
              <a:rPr lang="en-US" sz="2800" dirty="0" smtClean="0">
                <a:hlinkClick r:id="rId3"/>
              </a:rPr>
              <a:t>, 2004</a:t>
            </a:r>
            <a:r>
              <a:rPr lang="en-US" sz="2800" dirty="0" smtClean="0"/>
              <a:t>).</a:t>
            </a:r>
            <a:endParaRPr lang="en-US" sz="2800" dirty="0"/>
          </a:p>
        </p:txBody>
      </p:sp>
      <p:pic>
        <p:nvPicPr>
          <p:cNvPr id="4098" name="Picture 2" descr="Calcium and Magnesium | Cellmax | Grow where you are"/>
          <p:cNvPicPr>
            <a:picLocks noChangeAspect="1" noChangeArrowheads="1"/>
          </p:cNvPicPr>
          <p:nvPr/>
        </p:nvPicPr>
        <p:blipFill>
          <a:blip r:embed="rId4" cstate="print"/>
          <a:srcRect/>
          <a:stretch>
            <a:fillRect/>
          </a:stretch>
        </p:blipFill>
        <p:spPr bwMode="auto">
          <a:xfrm>
            <a:off x="6248400" y="4953000"/>
            <a:ext cx="2619375" cy="17430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6400800" cy="3416320"/>
          </a:xfrm>
          <a:prstGeom prst="rect">
            <a:avLst/>
          </a:prstGeom>
        </p:spPr>
        <p:txBody>
          <a:bodyPr wrap="square">
            <a:spAutoFit/>
          </a:bodyPr>
          <a:lstStyle/>
          <a:p>
            <a:r>
              <a:rPr lang="en-US" sz="2400" b="1" dirty="0" smtClean="0"/>
              <a:t>Calcium deficiency made worse by</a:t>
            </a:r>
          </a:p>
          <a:p>
            <a:pPr>
              <a:buFont typeface="Wingdings" pitchFamily="2" charset="2"/>
              <a:buChar char="Ø"/>
            </a:pPr>
            <a:r>
              <a:rPr lang="en-US" sz="2400" dirty="0" smtClean="0"/>
              <a:t>Acidic soils</a:t>
            </a:r>
          </a:p>
          <a:p>
            <a:pPr>
              <a:buFont typeface="Wingdings" pitchFamily="2" charset="2"/>
              <a:buChar char="Ø"/>
            </a:pPr>
            <a:r>
              <a:rPr lang="en-US" sz="2400" dirty="0" smtClean="0"/>
              <a:t>Sandy or light soils (leaching)</a:t>
            </a:r>
          </a:p>
          <a:p>
            <a:pPr>
              <a:buFont typeface="Wingdings" pitchFamily="2" charset="2"/>
              <a:buChar char="Ø"/>
            </a:pPr>
            <a:r>
              <a:rPr lang="en-US" sz="2400" dirty="0" smtClean="0"/>
              <a:t>Acid peat soils</a:t>
            </a:r>
          </a:p>
          <a:p>
            <a:pPr>
              <a:buFont typeface="Wingdings" pitchFamily="2" charset="2"/>
              <a:buChar char="Ø"/>
            </a:pPr>
            <a:r>
              <a:rPr lang="en-US" sz="2400" dirty="0" smtClean="0"/>
              <a:t>Soils rich in sodium</a:t>
            </a:r>
          </a:p>
          <a:p>
            <a:pPr>
              <a:buFont typeface="Wingdings" pitchFamily="2" charset="2"/>
              <a:buChar char="Ø"/>
            </a:pPr>
            <a:r>
              <a:rPr lang="en-US" sz="2400" dirty="0" smtClean="0"/>
              <a:t>Soils rich in </a:t>
            </a:r>
            <a:r>
              <a:rPr lang="en-US" sz="2400" dirty="0" err="1" smtClean="0"/>
              <a:t>aluminium</a:t>
            </a:r>
            <a:endParaRPr lang="en-US" sz="2400" dirty="0" smtClean="0"/>
          </a:p>
          <a:p>
            <a:pPr>
              <a:buFont typeface="Wingdings" pitchFamily="2" charset="2"/>
              <a:buChar char="Ø"/>
            </a:pPr>
            <a:r>
              <a:rPr lang="en-US" sz="2400" dirty="0" smtClean="0"/>
              <a:t>Drought conditions</a:t>
            </a:r>
          </a:p>
          <a:p>
            <a:pPr>
              <a:buFont typeface="Wingdings" pitchFamily="2" charset="2"/>
              <a:buChar char="Ø"/>
            </a:pPr>
            <a:r>
              <a:rPr lang="en-US" sz="2400" dirty="0" smtClean="0"/>
              <a:t>Fruit high in nitrogen or potassium</a:t>
            </a:r>
          </a:p>
          <a:p>
            <a:pPr>
              <a:buFont typeface="Wingdings" pitchFamily="2" charset="2"/>
              <a:buChar char="Ø"/>
            </a:pPr>
            <a:r>
              <a:rPr lang="en-US" sz="2400" dirty="0" smtClean="0"/>
              <a:t>Large fruit</a:t>
            </a:r>
            <a:endParaRPr lang="en-US" sz="2400" dirty="0"/>
          </a:p>
        </p:txBody>
      </p:sp>
      <p:sp>
        <p:nvSpPr>
          <p:cNvPr id="3" name="Rectangle 2"/>
          <p:cNvSpPr/>
          <p:nvPr/>
        </p:nvSpPr>
        <p:spPr>
          <a:xfrm>
            <a:off x="381000" y="4419600"/>
            <a:ext cx="4572000" cy="2308324"/>
          </a:xfrm>
          <a:prstGeom prst="rect">
            <a:avLst/>
          </a:prstGeom>
        </p:spPr>
        <p:txBody>
          <a:bodyPr>
            <a:spAutoFit/>
          </a:bodyPr>
          <a:lstStyle/>
          <a:p>
            <a:r>
              <a:rPr lang="en-US" sz="2400" b="1" dirty="0" smtClean="0"/>
              <a:t>Calcium is important for</a:t>
            </a:r>
          </a:p>
          <a:p>
            <a:pPr>
              <a:buFont typeface="Wingdings" pitchFamily="2" charset="2"/>
              <a:buChar char="v"/>
            </a:pPr>
            <a:r>
              <a:rPr lang="en-US" sz="2400" dirty="0" smtClean="0"/>
              <a:t>Cell division</a:t>
            </a:r>
          </a:p>
          <a:p>
            <a:pPr>
              <a:buFont typeface="Wingdings" pitchFamily="2" charset="2"/>
              <a:buChar char="v"/>
            </a:pPr>
            <a:r>
              <a:rPr lang="en-US" sz="2400" dirty="0" smtClean="0"/>
              <a:t>Cell elongation</a:t>
            </a:r>
          </a:p>
          <a:p>
            <a:pPr>
              <a:buFont typeface="Wingdings" pitchFamily="2" charset="2"/>
              <a:buChar char="v"/>
            </a:pPr>
            <a:r>
              <a:rPr lang="en-US" sz="2400" dirty="0" smtClean="0"/>
              <a:t>Proper working of cell membranes</a:t>
            </a:r>
          </a:p>
          <a:p>
            <a:pPr>
              <a:buFont typeface="Wingdings" pitchFamily="2" charset="2"/>
              <a:buChar char="v"/>
            </a:pPr>
            <a:r>
              <a:rPr lang="en-US" sz="2400" dirty="0" smtClean="0"/>
              <a:t>Permeability of cell membranes</a:t>
            </a:r>
            <a:endParaRPr lang="en-US" sz="2400" dirty="0"/>
          </a:p>
        </p:txBody>
      </p:sp>
      <p:sp>
        <p:nvSpPr>
          <p:cNvPr id="4" name="Rectangle 3"/>
          <p:cNvSpPr/>
          <p:nvPr/>
        </p:nvSpPr>
        <p:spPr>
          <a:xfrm>
            <a:off x="457200" y="0"/>
            <a:ext cx="4546181" cy="523220"/>
          </a:xfrm>
          <a:prstGeom prst="rect">
            <a:avLst/>
          </a:prstGeom>
        </p:spPr>
        <p:txBody>
          <a:bodyPr wrap="none">
            <a:spAutoFit/>
          </a:bodyPr>
          <a:lstStyle/>
          <a:p>
            <a:r>
              <a:rPr lang="en-US" sz="2800" b="1" u="sng" dirty="0" smtClean="0"/>
              <a:t>Calcium (Secondary Nutrient)</a:t>
            </a:r>
            <a:endParaRPr lang="en-US" sz="2800" u="sng"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463308"/>
          </a:xfrm>
          <a:prstGeom prst="rect">
            <a:avLst/>
          </a:prstGeom>
        </p:spPr>
        <p:txBody>
          <a:bodyPr wrap="square">
            <a:spAutoFit/>
          </a:bodyPr>
          <a:lstStyle/>
          <a:p>
            <a:pPr algn="just"/>
            <a:r>
              <a:rPr lang="en-US" dirty="0" smtClean="0"/>
              <a:t> Ca</a:t>
            </a:r>
            <a:r>
              <a:rPr lang="en-US" baseline="30000" dirty="0" smtClean="0"/>
              <a:t>2+</a:t>
            </a:r>
            <a:r>
              <a:rPr lang="en-US" dirty="0" smtClean="0"/>
              <a:t> uptake and the functions it fulfills in the plant. Shown are only components mentioned in the text. </a:t>
            </a:r>
            <a:r>
              <a:rPr lang="en-US" b="1" dirty="0" smtClean="0"/>
              <a:t>(A)</a:t>
            </a:r>
            <a:r>
              <a:rPr lang="en-US" dirty="0" smtClean="0"/>
              <a:t> Ca</a:t>
            </a:r>
            <a:r>
              <a:rPr lang="en-US" baseline="30000" dirty="0" smtClean="0"/>
              <a:t>2+</a:t>
            </a:r>
            <a:r>
              <a:rPr lang="en-US" dirty="0" smtClean="0"/>
              <a:t> is taken up by the root and transported to the shoot in a mainly </a:t>
            </a:r>
            <a:r>
              <a:rPr lang="en-US" dirty="0" err="1" smtClean="0"/>
              <a:t>apoplastic</a:t>
            </a:r>
            <a:r>
              <a:rPr lang="en-US" dirty="0" smtClean="0"/>
              <a:t> way to avoid interference with its function as second messenger. To circumvent the </a:t>
            </a:r>
            <a:r>
              <a:rPr lang="en-US" dirty="0" err="1" smtClean="0"/>
              <a:t>casparian</a:t>
            </a:r>
            <a:r>
              <a:rPr lang="en-US" dirty="0" smtClean="0"/>
              <a:t> strip (indicated as red band), it has to enter the </a:t>
            </a:r>
            <a:r>
              <a:rPr lang="en-US" dirty="0" err="1" smtClean="0"/>
              <a:t>cytosol</a:t>
            </a:r>
            <a:r>
              <a:rPr lang="en-US" dirty="0" smtClean="0"/>
              <a:t> of the </a:t>
            </a:r>
            <a:r>
              <a:rPr lang="en-US" dirty="0" err="1" smtClean="0"/>
              <a:t>endodermal</a:t>
            </a:r>
            <a:r>
              <a:rPr lang="en-US" dirty="0" smtClean="0"/>
              <a:t> cells via channel proteins (shown in blue) and subsequently be exported into the </a:t>
            </a:r>
            <a:r>
              <a:rPr lang="en-US" dirty="0" err="1" smtClean="0"/>
              <a:t>apoplast</a:t>
            </a:r>
            <a:r>
              <a:rPr lang="en-US" dirty="0" smtClean="0"/>
              <a:t> via Ca</a:t>
            </a:r>
            <a:r>
              <a:rPr lang="en-US" baseline="30000" dirty="0" smtClean="0"/>
              <a:t>2+</a:t>
            </a:r>
            <a:r>
              <a:rPr lang="en-US" dirty="0" smtClean="0"/>
              <a:t>-</a:t>
            </a:r>
            <a:r>
              <a:rPr lang="en-US" dirty="0" err="1" smtClean="0"/>
              <a:t>ATPases</a:t>
            </a:r>
            <a:r>
              <a:rPr lang="en-US" dirty="0" smtClean="0"/>
              <a:t> or Ca</a:t>
            </a:r>
            <a:r>
              <a:rPr lang="en-US" baseline="30000" dirty="0" smtClean="0"/>
              <a:t>2+</a:t>
            </a:r>
            <a:r>
              <a:rPr lang="en-US" dirty="0" smtClean="0"/>
              <a:t>/H</a:t>
            </a:r>
            <a:r>
              <a:rPr lang="en-US" baseline="30000" dirty="0" smtClean="0"/>
              <a:t>+</a:t>
            </a:r>
            <a:r>
              <a:rPr lang="en-US" dirty="0" smtClean="0"/>
              <a:t> </a:t>
            </a:r>
            <a:r>
              <a:rPr lang="en-US" dirty="0" err="1" smtClean="0"/>
              <a:t>antiporters</a:t>
            </a:r>
            <a:r>
              <a:rPr lang="en-US" dirty="0" smtClean="0"/>
              <a:t> (shown in orange) (</a:t>
            </a:r>
            <a:r>
              <a:rPr lang="en-US" dirty="0" smtClean="0">
                <a:hlinkClick r:id="rId2"/>
              </a:rPr>
              <a:t>Clarkson, 1993</a:t>
            </a:r>
            <a:r>
              <a:rPr lang="en-US" dirty="0" smtClean="0"/>
              <a:t>). Influx into leaf cells after unloading from the vasculature in </a:t>
            </a:r>
            <a:r>
              <a:rPr lang="en-US" i="1" dirty="0" smtClean="0"/>
              <a:t>Arabidopsis</a:t>
            </a:r>
            <a:r>
              <a:rPr lang="en-US" dirty="0" smtClean="0"/>
              <a:t> has been proposed to occur via CNGC2. </a:t>
            </a:r>
            <a:r>
              <a:rPr lang="en-US" b="1" dirty="0" smtClean="0"/>
              <a:t>(B)</a:t>
            </a:r>
            <a:r>
              <a:rPr lang="en-US" dirty="0" smtClean="0"/>
              <a:t> </a:t>
            </a:r>
            <a:r>
              <a:rPr lang="en-US" b="1" dirty="0" smtClean="0"/>
              <a:t>Ca</a:t>
            </a:r>
            <a:r>
              <a:rPr lang="en-US" b="1" baseline="30000" dirty="0" smtClean="0"/>
              <a:t>2+</a:t>
            </a:r>
            <a:r>
              <a:rPr lang="en-US" b="1" dirty="0" smtClean="0"/>
              <a:t> fulfills two functions in the plant: It has a strengthening effect on cell walls and membranes and acts as a second messenger in signaling events during development and in response to environmental cues. </a:t>
            </a:r>
          </a:p>
          <a:p>
            <a:pPr algn="just"/>
            <a:r>
              <a:rPr lang="en-US" b="1" dirty="0" smtClean="0"/>
              <a:t>A strengthened cell wall protects against pathogens (indicated by a blunt arrow</a:t>
            </a:r>
            <a:r>
              <a:rPr lang="en-US" dirty="0" smtClean="0"/>
              <a:t>). </a:t>
            </a:r>
          </a:p>
          <a:p>
            <a:pPr algn="just"/>
            <a:endParaRPr lang="en-US" dirty="0" smtClean="0"/>
          </a:p>
          <a:p>
            <a:pPr algn="just"/>
            <a:r>
              <a:rPr lang="en-US" dirty="0" smtClean="0"/>
              <a:t>In addition, different kinds of biotic stress also induce signaling cascades, in which calcium serves as second messenger. </a:t>
            </a:r>
          </a:p>
          <a:p>
            <a:pPr algn="just"/>
            <a:r>
              <a:rPr lang="en-US" dirty="0" smtClean="0"/>
              <a:t>In such signaling cascades, like in those induced by other events, </a:t>
            </a:r>
            <a:r>
              <a:rPr lang="en-US" b="1" dirty="0" smtClean="0"/>
              <a:t>Ca</a:t>
            </a:r>
            <a:r>
              <a:rPr lang="en-US" b="1" baseline="30000" dirty="0" smtClean="0"/>
              <a:t>2+</a:t>
            </a:r>
            <a:r>
              <a:rPr lang="en-US" b="1" dirty="0" smtClean="0"/>
              <a:t> enters the </a:t>
            </a:r>
            <a:r>
              <a:rPr lang="en-US" b="1" dirty="0" err="1" smtClean="0"/>
              <a:t>cytosol</a:t>
            </a:r>
            <a:r>
              <a:rPr lang="en-US" b="1" dirty="0" smtClean="0"/>
              <a:t> from compartments of higher concentration (</a:t>
            </a:r>
            <a:r>
              <a:rPr lang="en-US" b="1" dirty="0" err="1" smtClean="0"/>
              <a:t>apoplast</a:t>
            </a:r>
            <a:r>
              <a:rPr lang="en-US" b="1" dirty="0" smtClean="0"/>
              <a:t>, organelles) via channel proteins (blue) to induce an increase in the </a:t>
            </a:r>
            <a:r>
              <a:rPr lang="en-US" b="1" dirty="0" err="1" smtClean="0"/>
              <a:t>cytosolic</a:t>
            </a:r>
            <a:r>
              <a:rPr lang="en-US" b="1" dirty="0" smtClean="0"/>
              <a:t> calcium concentration [Ca</a:t>
            </a:r>
            <a:r>
              <a:rPr lang="en-US" b="1" baseline="30000" dirty="0" smtClean="0"/>
              <a:t>2+</a:t>
            </a:r>
            <a:r>
              <a:rPr lang="en-US" b="1" dirty="0" smtClean="0"/>
              <a:t>]</a:t>
            </a:r>
            <a:r>
              <a:rPr lang="en-US" b="1" baseline="-25000" dirty="0" err="1" smtClean="0"/>
              <a:t>cyt</a:t>
            </a:r>
            <a:r>
              <a:rPr lang="en-US" b="1" dirty="0" smtClean="0"/>
              <a:t>, the Ca</a:t>
            </a:r>
            <a:r>
              <a:rPr lang="en-US" b="1" baseline="30000" dirty="0" smtClean="0"/>
              <a:t>2+</a:t>
            </a:r>
            <a:r>
              <a:rPr lang="en-US" b="1" dirty="0" smtClean="0"/>
              <a:t> signal, which is decoded by downstream components into an appropriate response. </a:t>
            </a:r>
          </a:p>
          <a:p>
            <a:pPr algn="just"/>
            <a:endParaRPr lang="en-US" b="1" dirty="0" smtClean="0"/>
          </a:p>
          <a:p>
            <a:pPr algn="just"/>
            <a:r>
              <a:rPr lang="en-US" dirty="0" smtClean="0"/>
              <a:t>The signal is terminated by transport of Ca</a:t>
            </a:r>
            <a:r>
              <a:rPr lang="en-US" baseline="30000" dirty="0" smtClean="0"/>
              <a:t>2+</a:t>
            </a:r>
            <a:r>
              <a:rPr lang="en-US" dirty="0" smtClean="0"/>
              <a:t> out of the </a:t>
            </a:r>
            <a:r>
              <a:rPr lang="en-US" dirty="0" err="1" smtClean="0"/>
              <a:t>cytosol</a:t>
            </a:r>
            <a:r>
              <a:rPr lang="en-US" dirty="0" smtClean="0"/>
              <a:t> via Ca</a:t>
            </a:r>
            <a:r>
              <a:rPr lang="en-US" baseline="30000" dirty="0" smtClean="0"/>
              <a:t>2+</a:t>
            </a:r>
            <a:r>
              <a:rPr lang="en-US" dirty="0" smtClean="0"/>
              <a:t>-</a:t>
            </a:r>
            <a:r>
              <a:rPr lang="en-US" dirty="0" err="1" smtClean="0"/>
              <a:t>ATPases</a:t>
            </a:r>
            <a:r>
              <a:rPr lang="en-US" dirty="0" smtClean="0"/>
              <a:t> (shown in orange) or H</a:t>
            </a:r>
            <a:r>
              <a:rPr lang="en-US" baseline="30000" dirty="0" smtClean="0"/>
              <a:t>+</a:t>
            </a:r>
            <a:r>
              <a:rPr lang="en-US" dirty="0" smtClean="0"/>
              <a:t>/Ca</a:t>
            </a:r>
            <a:r>
              <a:rPr lang="en-US" baseline="30000" dirty="0" smtClean="0"/>
              <a:t>2+</a:t>
            </a:r>
            <a:r>
              <a:rPr lang="en-US" dirty="0" smtClean="0"/>
              <a:t> </a:t>
            </a:r>
            <a:r>
              <a:rPr lang="en-US" dirty="0" err="1" smtClean="0"/>
              <a:t>antiporters</a:t>
            </a:r>
            <a:r>
              <a:rPr lang="en-US" dirty="0" smtClean="0"/>
              <a:t> (purple) in the plasma or </a:t>
            </a:r>
            <a:r>
              <a:rPr lang="en-US" dirty="0" err="1" smtClean="0"/>
              <a:t>organeller</a:t>
            </a:r>
            <a:r>
              <a:rPr lang="en-US" dirty="0" smtClean="0"/>
              <a:t> membranes. The presence of these export proteins differs in different organelles. </a:t>
            </a:r>
          </a:p>
          <a:p>
            <a:pPr algn="just"/>
            <a:r>
              <a:rPr lang="en-US" dirty="0" smtClean="0"/>
              <a:t>Arrows on top indicate events that induce Ca</a:t>
            </a:r>
            <a:r>
              <a:rPr lang="en-US" baseline="30000" dirty="0" smtClean="0"/>
              <a:t>2+</a:t>
            </a:r>
            <a:r>
              <a:rPr lang="en-US" dirty="0" smtClean="0"/>
              <a:t> signals.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7048083"/>
          </a:xfrm>
          <a:prstGeom prst="rect">
            <a:avLst/>
          </a:prstGeom>
        </p:spPr>
        <p:txBody>
          <a:bodyPr wrap="square">
            <a:spAutoFit/>
          </a:bodyPr>
          <a:lstStyle/>
          <a:p>
            <a:pPr algn="just"/>
            <a:r>
              <a:rPr lang="en-US" sz="3200" b="1" dirty="0" smtClean="0"/>
              <a:t>Magnesium</a:t>
            </a:r>
          </a:p>
          <a:p>
            <a:pPr algn="just"/>
            <a:r>
              <a:rPr lang="en-US" sz="2800" dirty="0" smtClean="0"/>
              <a:t>Magnesium (Mg) is one of the three secondary nutrients required by plants for normal, healthy growth. </a:t>
            </a:r>
          </a:p>
          <a:p>
            <a:pPr algn="just" fontAlgn="base"/>
            <a:endParaRPr lang="en-US" sz="2800" b="1" dirty="0" smtClean="0"/>
          </a:p>
          <a:p>
            <a:pPr algn="just" fontAlgn="base"/>
            <a:r>
              <a:rPr lang="en-US" sz="2800" b="1" dirty="0" smtClean="0"/>
              <a:t>Function of magnesium</a:t>
            </a:r>
          </a:p>
          <a:p>
            <a:pPr algn="just" fontAlgn="base"/>
            <a:r>
              <a:rPr lang="en-US" sz="2800" dirty="0" smtClean="0"/>
              <a:t>Many enzymes in plant cells require magnesium in order to perform properly. </a:t>
            </a:r>
          </a:p>
          <a:p>
            <a:pPr algn="just" fontAlgn="base"/>
            <a:endParaRPr lang="en-US" sz="2800" dirty="0" smtClean="0"/>
          </a:p>
          <a:p>
            <a:pPr algn="just" fontAlgn="base"/>
            <a:r>
              <a:rPr lang="en-US" sz="2800" dirty="0" smtClean="0"/>
              <a:t>The most important role of magnesium is as the central atom in the </a:t>
            </a:r>
            <a:r>
              <a:rPr lang="en-US" sz="2800" b="1" dirty="0" smtClean="0">
                <a:solidFill>
                  <a:srgbClr val="FF0000"/>
                </a:solidFill>
              </a:rPr>
              <a:t>chlorophyll molecule</a:t>
            </a:r>
            <a:r>
              <a:rPr lang="en-US" sz="2800" dirty="0" smtClean="0"/>
              <a:t>. Chlorophyll is the pigment that gives plants their green color and carries out the process of photosynthesis. </a:t>
            </a:r>
          </a:p>
          <a:p>
            <a:pPr algn="just" fontAlgn="base"/>
            <a:endParaRPr lang="en-US" sz="2800" dirty="0" smtClean="0"/>
          </a:p>
          <a:p>
            <a:pPr algn="just" fontAlgn="base"/>
            <a:r>
              <a:rPr lang="en-US" sz="2800" dirty="0" smtClean="0"/>
              <a:t>It also aids in the activation of many plant enzymes needed for growth and contributes to protein synthesis.</a:t>
            </a:r>
          </a:p>
          <a:p>
            <a:pPr algn="just"/>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chlotophyll.png"/>
          <p:cNvPicPr>
            <a:picLocks noChangeAspect="1" noChangeArrowheads="1"/>
          </p:cNvPicPr>
          <p:nvPr/>
        </p:nvPicPr>
        <p:blipFill>
          <a:blip r:embed="rId2" cstate="print"/>
          <a:srcRect r="51728"/>
          <a:stretch>
            <a:fillRect/>
          </a:stretch>
        </p:blipFill>
        <p:spPr bwMode="auto">
          <a:xfrm>
            <a:off x="178434" y="0"/>
            <a:ext cx="7441566" cy="6243941"/>
          </a:xfrm>
          <a:prstGeom prst="rect">
            <a:avLst/>
          </a:prstGeom>
          <a:noFill/>
        </p:spPr>
      </p:pic>
      <p:sp>
        <p:nvSpPr>
          <p:cNvPr id="3" name="TextBox 2"/>
          <p:cNvSpPr txBox="1"/>
          <p:nvPr/>
        </p:nvSpPr>
        <p:spPr>
          <a:xfrm>
            <a:off x="1295400" y="6248400"/>
            <a:ext cx="3235181" cy="461665"/>
          </a:xfrm>
          <a:prstGeom prst="rect">
            <a:avLst/>
          </a:prstGeom>
          <a:noFill/>
        </p:spPr>
        <p:txBody>
          <a:bodyPr wrap="none" rtlCol="0">
            <a:spAutoFit/>
          </a:bodyPr>
          <a:lstStyle/>
          <a:p>
            <a:r>
              <a:rPr lang="en-US" sz="2400" b="1" u="sng" dirty="0" smtClean="0"/>
              <a:t>Structure of Chlorophyll</a:t>
            </a:r>
            <a:endParaRPr lang="en-US" sz="2400" b="1"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260866"/>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tabLst>
                <a:tab pos="4743450" algn="l"/>
              </a:tabLst>
            </a:pPr>
            <a:r>
              <a:rPr kumimoji="0" lang="en-US" sz="2400" b="1" i="0" u="sng" strike="noStrike" cap="none" normalizeH="0" baseline="0" dirty="0" smtClean="0">
                <a:ln>
                  <a:noFill/>
                </a:ln>
                <a:solidFill>
                  <a:schemeClr val="tx1"/>
                </a:solidFill>
                <a:effectLst/>
                <a:ea typeface="Times New Roman" pitchFamily="18" charset="0"/>
                <a:cs typeface="Arial" pitchFamily="34" charset="0"/>
              </a:rPr>
              <a:t>The organic portion of </a:t>
            </a:r>
            <a:r>
              <a:rPr kumimoji="0" lang="en-US" sz="2400" b="1" i="0" u="sng" strike="noStrike" cap="none" normalizeH="0" baseline="0" dirty="0" err="1" smtClean="0">
                <a:ln>
                  <a:noFill/>
                </a:ln>
                <a:solidFill>
                  <a:schemeClr val="tx1"/>
                </a:solidFill>
                <a:effectLst/>
                <a:ea typeface="Times New Roman" pitchFamily="18" charset="0"/>
                <a:cs typeface="Arial" pitchFamily="34" charset="0"/>
              </a:rPr>
              <a:t>sulphur</a:t>
            </a:r>
            <a:r>
              <a:rPr kumimoji="0" lang="en-US" sz="2400" b="1" i="0" u="sng" strike="noStrike" cap="none" normalizeH="0" baseline="0" dirty="0" smtClean="0">
                <a:ln>
                  <a:noFill/>
                </a:ln>
                <a:solidFill>
                  <a:schemeClr val="tx1"/>
                </a:solidFill>
                <a:effectLst/>
                <a:ea typeface="Times New Roman" pitchFamily="18" charset="0"/>
                <a:cs typeface="Arial" pitchFamily="34" charset="0"/>
              </a:rPr>
              <a:t> is found in 3 forms.</a:t>
            </a:r>
            <a:endParaRPr kumimoji="0" lang="en-US" sz="2400" b="1" i="0" u="sng"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400" b="1" i="0" u="none" strike="noStrike" cap="none" normalizeH="0" baseline="0" dirty="0" smtClean="0">
                <a:ln>
                  <a:noFill/>
                </a:ln>
                <a:solidFill>
                  <a:schemeClr val="tx1"/>
                </a:solidFill>
                <a:effectLst/>
                <a:ea typeface="Times New Roman" pitchFamily="18" charset="0"/>
                <a:cs typeface="Arial" pitchFamily="34" charset="0"/>
              </a:rPr>
              <a:t>HI (</a:t>
            </a:r>
            <a:r>
              <a:rPr kumimoji="0" lang="en-US" sz="2400" b="1" i="0" u="none" strike="noStrike" cap="none" normalizeH="0" baseline="0" dirty="0" err="1" smtClean="0">
                <a:ln>
                  <a:noFill/>
                </a:ln>
                <a:solidFill>
                  <a:schemeClr val="tx1"/>
                </a:solidFill>
                <a:effectLst/>
                <a:ea typeface="Times New Roman" pitchFamily="18" charset="0"/>
                <a:cs typeface="Arial" pitchFamily="34" charset="0"/>
              </a:rPr>
              <a:t>hydroiodic</a:t>
            </a:r>
            <a:r>
              <a:rPr kumimoji="0" lang="en-US" sz="2400" b="1" i="0" u="none" strike="noStrike" cap="none" normalizeH="0" baseline="0" dirty="0" smtClean="0">
                <a:ln>
                  <a:noFill/>
                </a:ln>
                <a:solidFill>
                  <a:schemeClr val="tx1"/>
                </a:solidFill>
                <a:effectLst/>
                <a:ea typeface="Times New Roman" pitchFamily="18" charset="0"/>
                <a:cs typeface="Arial" pitchFamily="34" charset="0"/>
              </a:rPr>
              <a:t> acid ) Reducible S:</a:t>
            </a:r>
            <a:endParaRPr kumimoji="0" lang="en-US"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This fraction is organic S that is reduced to H2S by </a:t>
            </a:r>
            <a:r>
              <a:rPr kumimoji="0" lang="en-US" sz="2400" b="0" i="0" u="none" strike="noStrike" cap="none" normalizeH="0" baseline="0" dirty="0" err="1" smtClean="0">
                <a:ln>
                  <a:noFill/>
                </a:ln>
                <a:solidFill>
                  <a:schemeClr val="tx1"/>
                </a:solidFill>
                <a:effectLst/>
                <a:ea typeface="Times New Roman" pitchFamily="18" charset="0"/>
                <a:cs typeface="Arial" pitchFamily="34" charset="0"/>
              </a:rPr>
              <a:t>hydroiodic</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 acid. About 50 % of organic S occurs in this fraction. Examples include </a:t>
            </a:r>
            <a:r>
              <a:rPr kumimoji="0" lang="en-US" sz="2400" b="0" i="0" u="none" strike="noStrike" cap="none" normalizeH="0" baseline="0" dirty="0" err="1" smtClean="0">
                <a:ln>
                  <a:noFill/>
                </a:ln>
                <a:solidFill>
                  <a:schemeClr val="tx1"/>
                </a:solidFill>
                <a:effectLst/>
                <a:ea typeface="Times New Roman" pitchFamily="18" charset="0"/>
                <a:cs typeface="Arial" pitchFamily="34" charset="0"/>
              </a:rPr>
              <a:t>phenolic</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 sulfate, sulfated polysaccharides, sulfated lipids etc.</a:t>
            </a:r>
          </a:p>
          <a:p>
            <a:pPr algn="just"/>
            <a:r>
              <a:rPr lang="en-US" sz="2400" b="1" dirty="0"/>
              <a:t>Carbon-bonded S</a:t>
            </a:r>
            <a:r>
              <a:rPr lang="en-US" sz="2400" dirty="0"/>
              <a:t>: </a:t>
            </a:r>
          </a:p>
          <a:p>
            <a:pPr algn="just"/>
            <a:r>
              <a:rPr lang="en-US" sz="2400" dirty="0"/>
              <a:t>The S-containing amino acids </a:t>
            </a:r>
            <a:r>
              <a:rPr lang="en-US" sz="2400" dirty="0" err="1"/>
              <a:t>cystine</a:t>
            </a:r>
            <a:r>
              <a:rPr lang="en-US" sz="2400" dirty="0"/>
              <a:t> and </a:t>
            </a:r>
            <a:r>
              <a:rPr lang="en-US" sz="2400" dirty="0" err="1"/>
              <a:t>methionine</a:t>
            </a:r>
            <a:r>
              <a:rPr lang="en-US" sz="2400" dirty="0"/>
              <a:t> are principal components of this fraction, which accounts 10-20 % of total organic S.</a:t>
            </a:r>
          </a:p>
          <a:p>
            <a:pPr algn="just"/>
            <a:r>
              <a:rPr lang="en-US" sz="2400" dirty="0"/>
              <a:t> </a:t>
            </a:r>
            <a:r>
              <a:rPr lang="en-US" sz="2400" b="1" dirty="0" smtClean="0"/>
              <a:t>Residual </a:t>
            </a:r>
            <a:r>
              <a:rPr lang="en-US" sz="2400" b="1" dirty="0"/>
              <a:t>S:</a:t>
            </a:r>
            <a:r>
              <a:rPr lang="en-US" sz="2400" dirty="0"/>
              <a:t> </a:t>
            </a:r>
          </a:p>
          <a:p>
            <a:pPr algn="just"/>
            <a:r>
              <a:rPr lang="en-US" sz="2400" dirty="0"/>
              <a:t>The remaining unidentified organic S is considered to be residual. The various transformations of </a:t>
            </a:r>
            <a:r>
              <a:rPr lang="en-US" sz="2400" dirty="0" err="1"/>
              <a:t>sulphur</a:t>
            </a:r>
            <a:r>
              <a:rPr lang="en-US" sz="2400" dirty="0"/>
              <a:t> in the biosphere can be summed up as a cyclic reaction involving: (1) decomposition of organic </a:t>
            </a:r>
            <a:r>
              <a:rPr lang="en-US" sz="2400" dirty="0" err="1"/>
              <a:t>sulphur</a:t>
            </a:r>
            <a:r>
              <a:rPr lang="en-US" sz="2400" dirty="0"/>
              <a:t> compounds into subunits which are, in turn, converted into </a:t>
            </a:r>
            <a:r>
              <a:rPr lang="en-US" sz="2400" dirty="0" smtClean="0"/>
              <a:t>inorganic </a:t>
            </a:r>
            <a:r>
              <a:rPr lang="en-US" sz="2400" dirty="0"/>
              <a:t>compounds through a process of mineralization, (2) assimilation of </a:t>
            </a:r>
            <a:r>
              <a:rPr lang="en-US" sz="2400" dirty="0" err="1"/>
              <a:t>sulphur</a:t>
            </a:r>
            <a:r>
              <a:rPr lang="en-US" sz="2400" dirty="0"/>
              <a:t> into the protoplasm of micro-organisms, a process referred to as immobilization, (3) oxidation of inorganic </a:t>
            </a:r>
            <a:r>
              <a:rPr lang="en-US" sz="2400" dirty="0" err="1"/>
              <a:t>sulphur</a:t>
            </a:r>
            <a:r>
              <a:rPr lang="en-US" sz="2400" dirty="0"/>
              <a:t> compounds into elemental </a:t>
            </a:r>
            <a:r>
              <a:rPr lang="en-US" sz="2400" dirty="0" err="1"/>
              <a:t>sulphur</a:t>
            </a:r>
            <a:r>
              <a:rPr lang="en-US" sz="2400" dirty="0"/>
              <a:t>, and (4) reduction of </a:t>
            </a:r>
            <a:r>
              <a:rPr lang="en-US" sz="2400" dirty="0" err="1"/>
              <a:t>sulphate</a:t>
            </a:r>
            <a:r>
              <a:rPr lang="en-US" sz="2400" dirty="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246769"/>
          </a:xfrm>
          <a:prstGeom prst="rect">
            <a:avLst/>
          </a:prstGeom>
        </p:spPr>
        <p:txBody>
          <a:bodyPr wrap="square">
            <a:spAutoFit/>
          </a:bodyPr>
          <a:lstStyle/>
          <a:p>
            <a:r>
              <a:rPr lang="en-US" sz="2800" dirty="0" smtClean="0"/>
              <a:t>It is also active in the metabolism of phosphorus. A deficiency rarely affects yield but can reduce the nutritional quality of crops.</a:t>
            </a:r>
          </a:p>
          <a:p>
            <a:r>
              <a:rPr lang="en-US" sz="2800" dirty="0" smtClean="0"/>
              <a:t> magnesium influences nitrogen metabolism and is important in the assimilation of carbon dioxide during photosynthesis.</a:t>
            </a:r>
            <a:endParaRPr lang="en-US" sz="2800" dirty="0"/>
          </a:p>
        </p:txBody>
      </p:sp>
      <p:sp>
        <p:nvSpPr>
          <p:cNvPr id="3" name="Rectangle 2"/>
          <p:cNvSpPr/>
          <p:nvPr/>
        </p:nvSpPr>
        <p:spPr>
          <a:xfrm>
            <a:off x="2286000" y="3105835"/>
            <a:ext cx="4572000" cy="646331"/>
          </a:xfrm>
          <a:prstGeom prst="rect">
            <a:avLst/>
          </a:prstGeom>
        </p:spPr>
        <p:txBody>
          <a:bodyPr>
            <a:spAutoFit/>
          </a:bodyPr>
          <a:lstStyle/>
          <a:p>
            <a:pPr algn="ctr"/>
            <a:r>
              <a:rPr lang="en-US" b="1" dirty="0" smtClean="0"/>
              <a:t>An antagonistic relationship exists among calcium, magnesium and potassium</a:t>
            </a:r>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5400" cy="5693866"/>
          </a:xfrm>
          <a:prstGeom prst="rect">
            <a:avLst/>
          </a:prstGeom>
        </p:spPr>
        <p:txBody>
          <a:bodyPr wrap="square">
            <a:spAutoFit/>
          </a:bodyPr>
          <a:lstStyle/>
          <a:p>
            <a:pPr algn="just" fontAlgn="base"/>
            <a:r>
              <a:rPr lang="en-US" sz="2800" b="1" dirty="0" smtClean="0"/>
              <a:t>Deficiency:</a:t>
            </a:r>
          </a:p>
          <a:p>
            <a:pPr algn="just" fontAlgn="base"/>
            <a:r>
              <a:rPr lang="en-US" sz="2800" dirty="0" smtClean="0"/>
              <a:t>Magnesium is mobile within the plant so deficiency symptoms appear first in older leaves. </a:t>
            </a:r>
          </a:p>
          <a:p>
            <a:pPr algn="just" fontAlgn="base"/>
            <a:endParaRPr lang="en-US" sz="2800" dirty="0" smtClean="0"/>
          </a:p>
          <a:p>
            <a:pPr algn="just" fontAlgn="base"/>
            <a:r>
              <a:rPr lang="en-US" sz="2800" dirty="0" smtClean="0"/>
              <a:t>The symptoms show up as yellow leaves with green veins (i.e. </a:t>
            </a:r>
            <a:r>
              <a:rPr lang="en-US" sz="2800" dirty="0" err="1" smtClean="0"/>
              <a:t>interveinal</a:t>
            </a:r>
            <a:r>
              <a:rPr lang="en-US" sz="2800" dirty="0" smtClean="0"/>
              <a:t> </a:t>
            </a:r>
            <a:r>
              <a:rPr lang="en-US" sz="2800" dirty="0" err="1" smtClean="0"/>
              <a:t>chlorosis</a:t>
            </a:r>
            <a:r>
              <a:rPr lang="en-US" sz="2800" dirty="0" smtClean="0"/>
              <a:t>). </a:t>
            </a:r>
          </a:p>
          <a:p>
            <a:pPr algn="just" fontAlgn="base"/>
            <a:r>
              <a:rPr lang="en-US" sz="2800" dirty="0" smtClean="0"/>
              <a:t>Magnesium availability is not significantly affected by the pH of a soilless growing medium. However, it does become more available for plant uptake as the pH of the growing medium increases. </a:t>
            </a:r>
          </a:p>
          <a:p>
            <a:pPr algn="just" fontAlgn="base"/>
            <a:r>
              <a:rPr lang="en-US" sz="2800" dirty="0" smtClean="0"/>
              <a:t>Magnesium deficiency often is caused by lack of application, but it can be induced if there are high levels of calcium, potassium or sodium in the growing medium.</a:t>
            </a: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5262979"/>
          </a:xfrm>
          <a:prstGeom prst="rect">
            <a:avLst/>
          </a:prstGeom>
        </p:spPr>
        <p:txBody>
          <a:bodyPr wrap="square">
            <a:spAutoFit/>
          </a:bodyPr>
          <a:lstStyle/>
          <a:p>
            <a:pPr algn="just"/>
            <a:r>
              <a:rPr lang="en-US" sz="2800" b="1" dirty="0" smtClean="0"/>
              <a:t>Magnesium is abundant in the earth's crust</a:t>
            </a:r>
            <a:r>
              <a:rPr lang="en-US" sz="2800" dirty="0" smtClean="0"/>
              <a:t>. </a:t>
            </a:r>
          </a:p>
          <a:p>
            <a:pPr algn="just"/>
            <a:r>
              <a:rPr lang="en-US" sz="2800" dirty="0" smtClean="0"/>
              <a:t>It is found in a wide variety of minerals. Magnesium becomes available for plant use as these minerals weather or break down. </a:t>
            </a:r>
          </a:p>
          <a:p>
            <a:pPr algn="just"/>
            <a:r>
              <a:rPr lang="en-US" sz="2800" dirty="0" smtClean="0"/>
              <a:t>the addition of </a:t>
            </a:r>
            <a:r>
              <a:rPr lang="en-US" sz="2800" dirty="0" err="1" smtClean="0"/>
              <a:t>dolomitic</a:t>
            </a:r>
            <a:r>
              <a:rPr lang="en-US" sz="2800" dirty="0" smtClean="0"/>
              <a:t> limestone in the crop rotation, when needed, should supply adequate Mg for crop growth.</a:t>
            </a:r>
          </a:p>
          <a:p>
            <a:pPr algn="just"/>
            <a:r>
              <a:rPr lang="en-US" sz="2800" dirty="0" smtClean="0"/>
              <a:t>Magnesium is held on the surface of clay and organic matter particles.</a:t>
            </a:r>
          </a:p>
          <a:p>
            <a:pPr algn="just"/>
            <a:r>
              <a:rPr lang="en-US" sz="2800" dirty="0" smtClean="0"/>
              <a:t> Although this exchangeable form of Mg is available to plants, this nutrient will not readily leach from soils. </a:t>
            </a:r>
            <a:br>
              <a:rPr lang="en-US" sz="2800" dirty="0" smtClean="0"/>
            </a:b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eneralized soil magnesium cycle representing Mg in the soil and where Mg may be applied or removed on an annual basis"/>
          <p:cNvPicPr>
            <a:picLocks noChangeAspect="1" noChangeArrowheads="1"/>
          </p:cNvPicPr>
          <p:nvPr/>
        </p:nvPicPr>
        <p:blipFill>
          <a:blip r:embed="rId2" cstate="print"/>
          <a:srcRect l="1695" t="6417" r="2542" b="9097"/>
          <a:stretch>
            <a:fillRect/>
          </a:stretch>
        </p:blipFill>
        <p:spPr bwMode="auto">
          <a:xfrm>
            <a:off x="76199" y="76200"/>
            <a:ext cx="8937585" cy="6781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839200" cy="4401205"/>
          </a:xfrm>
          <a:prstGeom prst="rect">
            <a:avLst/>
          </a:prstGeom>
        </p:spPr>
        <p:txBody>
          <a:bodyPr wrap="square">
            <a:spAutoFit/>
          </a:bodyPr>
          <a:lstStyle/>
          <a:p>
            <a:pPr algn="just"/>
            <a:r>
              <a:rPr lang="en-US" sz="2800" dirty="0" smtClean="0"/>
              <a:t>The most common fertilizer source of Mg is </a:t>
            </a:r>
            <a:r>
              <a:rPr lang="en-US" sz="2800" dirty="0" err="1" smtClean="0"/>
              <a:t>dolomitic</a:t>
            </a:r>
            <a:r>
              <a:rPr lang="en-US" sz="2800" dirty="0" smtClean="0"/>
              <a:t> limestone. </a:t>
            </a:r>
          </a:p>
          <a:p>
            <a:pPr algn="just"/>
            <a:r>
              <a:rPr lang="en-US" sz="2800" dirty="0" smtClean="0"/>
              <a:t>When a soil test shows that lime is needed to raise the soil pH and soil Mg concentrations are low to marginal, apply </a:t>
            </a:r>
            <a:r>
              <a:rPr lang="en-US" sz="2800" dirty="0" err="1" smtClean="0"/>
              <a:t>dolomitic</a:t>
            </a:r>
            <a:r>
              <a:rPr lang="en-US" sz="2800" dirty="0" smtClean="0"/>
              <a:t> limestone to raise soil pH and add Mg to the soil. Limestone has a low solubility and breaks down slowly in soils; therefore, if a quick response to Mg is needed, </a:t>
            </a:r>
          </a:p>
          <a:p>
            <a:pPr algn="just"/>
            <a:endParaRPr lang="en-US" sz="2800" dirty="0" smtClean="0"/>
          </a:p>
          <a:p>
            <a:pPr algn="just"/>
            <a:r>
              <a:rPr lang="en-US" sz="2800" dirty="0" smtClean="0"/>
              <a:t>a more soluble source of Mg fertilizer should be considered (e.g., Epsom salts).</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
            <a:ext cx="9144000" cy="2677656"/>
          </a:xfrm>
          <a:prstGeom prst="rect">
            <a:avLst/>
          </a:prstGeom>
        </p:spPr>
        <p:txBody>
          <a:bodyPr wrap="square">
            <a:spAutoFit/>
          </a:bodyPr>
          <a:lstStyle/>
          <a:p>
            <a:r>
              <a:rPr lang="en-US" sz="2400" dirty="0" smtClean="0"/>
              <a:t>Mg 		</a:t>
            </a:r>
            <a:r>
              <a:rPr lang="en-US" sz="2400" dirty="0" err="1" smtClean="0"/>
              <a:t>Dolomitic</a:t>
            </a:r>
            <a:r>
              <a:rPr lang="en-US" sz="2400" dirty="0" smtClean="0"/>
              <a:t> limestone 	</a:t>
            </a:r>
            <a:r>
              <a:rPr lang="en-US" sz="2400" dirty="0" err="1" smtClean="0"/>
              <a:t>CaMg</a:t>
            </a:r>
            <a:r>
              <a:rPr lang="en-US" sz="2400" dirty="0" smtClean="0"/>
              <a:t>(CO3)2 		3-12 </a:t>
            </a:r>
          </a:p>
          <a:p>
            <a:r>
              <a:rPr lang="en-US" sz="2400" dirty="0" smtClean="0"/>
              <a:t>Mg 		Epsom salts		 MgSO4.7H2O		 9.6</a:t>
            </a:r>
          </a:p>
          <a:p>
            <a:r>
              <a:rPr lang="en-US" sz="2400" dirty="0" smtClean="0"/>
              <a:t>Mg 		</a:t>
            </a:r>
            <a:r>
              <a:rPr lang="en-US" sz="2400" dirty="0" err="1" smtClean="0"/>
              <a:t>Kiserite</a:t>
            </a:r>
            <a:r>
              <a:rPr lang="en-US" sz="2400" dirty="0" smtClean="0"/>
              <a:t> 		MgSO4•H2O 		18.3 </a:t>
            </a:r>
          </a:p>
          <a:p>
            <a:r>
              <a:rPr lang="en-US" sz="2400" dirty="0" smtClean="0"/>
              <a:t>Mg 		K-</a:t>
            </a:r>
            <a:r>
              <a:rPr lang="en-US" sz="2400" dirty="0" err="1" smtClean="0"/>
              <a:t>Mag</a:t>
            </a:r>
            <a:r>
              <a:rPr lang="en-US" sz="2400" dirty="0" smtClean="0"/>
              <a:t> 			K2SO4•2MgSO4 	11.</a:t>
            </a:r>
          </a:p>
          <a:p>
            <a:r>
              <a:rPr lang="en-US" sz="2400" dirty="0" smtClean="0"/>
              <a:t>Mg 		Magnesium nitrate	 Mg(NO3)2		 19</a:t>
            </a:r>
          </a:p>
          <a:p>
            <a:r>
              <a:rPr lang="en-US" sz="2400" dirty="0" smtClean="0"/>
              <a:t>Mg 		Magnesia 		</a:t>
            </a:r>
            <a:r>
              <a:rPr lang="en-US" sz="2400" dirty="0" err="1" smtClean="0"/>
              <a:t>MgO</a:t>
            </a:r>
            <a:r>
              <a:rPr lang="en-US" sz="2400" dirty="0" smtClean="0"/>
              <a:t>			55-60</a:t>
            </a:r>
          </a:p>
          <a:p>
            <a:r>
              <a:rPr lang="en-US" sz="2400" dirty="0" smtClean="0"/>
              <a:t>Mg 		Basic slag 					 3  </a:t>
            </a:r>
            <a:endParaRPr lang="en-US" sz="2400" dirty="0"/>
          </a:p>
        </p:txBody>
      </p:sp>
      <p:sp>
        <p:nvSpPr>
          <p:cNvPr id="4" name="Rectangle 3"/>
          <p:cNvSpPr/>
          <p:nvPr/>
        </p:nvSpPr>
        <p:spPr>
          <a:xfrm>
            <a:off x="0" y="228600"/>
            <a:ext cx="9144000" cy="461665"/>
          </a:xfrm>
          <a:prstGeom prst="rect">
            <a:avLst/>
          </a:prstGeom>
        </p:spPr>
        <p:txBody>
          <a:bodyPr wrap="square">
            <a:spAutoFit/>
          </a:bodyPr>
          <a:lstStyle/>
          <a:p>
            <a:r>
              <a:rPr lang="en-US" sz="2400" dirty="0" smtClean="0"/>
              <a:t>Element       Name of Material        Chemical Composition 	% of Element </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7086600" cy="4893647"/>
          </a:xfrm>
          <a:prstGeom prst="rect">
            <a:avLst/>
          </a:prstGeom>
        </p:spPr>
        <p:txBody>
          <a:bodyPr wrap="square">
            <a:spAutoFit/>
          </a:bodyPr>
          <a:lstStyle/>
          <a:p>
            <a:r>
              <a:rPr lang="en-US" sz="2400" b="1" dirty="0" smtClean="0"/>
              <a:t>Magnesium deficiency made worse by</a:t>
            </a:r>
          </a:p>
          <a:p>
            <a:r>
              <a:rPr lang="en-US" sz="2400" dirty="0" smtClean="0"/>
              <a:t>Sandy soils</a:t>
            </a:r>
          </a:p>
          <a:p>
            <a:r>
              <a:rPr lang="en-US" sz="2400" dirty="0" smtClean="0"/>
              <a:t>Acidic soils</a:t>
            </a:r>
          </a:p>
          <a:p>
            <a:r>
              <a:rPr lang="en-US" sz="2400" dirty="0" smtClean="0"/>
              <a:t>Potassium rich soils</a:t>
            </a:r>
          </a:p>
          <a:p>
            <a:r>
              <a:rPr lang="en-US" sz="2400" dirty="0" smtClean="0"/>
              <a:t>Soils receiving high potash applications</a:t>
            </a:r>
          </a:p>
          <a:p>
            <a:r>
              <a:rPr lang="en-US" sz="2400" dirty="0" smtClean="0"/>
              <a:t>Cold wet periods</a:t>
            </a:r>
          </a:p>
          <a:p>
            <a:endParaRPr lang="en-US" sz="2400" dirty="0" smtClean="0"/>
          </a:p>
          <a:p>
            <a:r>
              <a:rPr lang="en-US" sz="2400" b="1" dirty="0" smtClean="0"/>
              <a:t>Magnesium is important for</a:t>
            </a:r>
          </a:p>
          <a:p>
            <a:r>
              <a:rPr lang="en-US" sz="2400" dirty="0" smtClean="0"/>
              <a:t>Part of chlorophyll molecule</a:t>
            </a:r>
          </a:p>
          <a:p>
            <a:r>
              <a:rPr lang="en-US" sz="2400" dirty="0" smtClean="0"/>
              <a:t>Phosphate metabolism</a:t>
            </a:r>
          </a:p>
          <a:p>
            <a:r>
              <a:rPr lang="en-US" sz="2400" dirty="0" smtClean="0"/>
              <a:t>Nitrogen metabolism</a:t>
            </a:r>
          </a:p>
          <a:p>
            <a:r>
              <a:rPr lang="en-US" sz="2400" dirty="0" smtClean="0"/>
              <a:t>Protein synthesis</a:t>
            </a:r>
          </a:p>
          <a:p>
            <a:r>
              <a:rPr lang="en-US" sz="2400" dirty="0" smtClean="0"/>
              <a:t>Water uptake by the plant</a:t>
            </a:r>
            <a:endParaRPr lang="en-US" sz="2400" dirty="0"/>
          </a:p>
        </p:txBody>
      </p:sp>
      <p:sp>
        <p:nvSpPr>
          <p:cNvPr id="3" name="Rectangle 2"/>
          <p:cNvSpPr/>
          <p:nvPr/>
        </p:nvSpPr>
        <p:spPr>
          <a:xfrm>
            <a:off x="0" y="0"/>
            <a:ext cx="5144101" cy="523220"/>
          </a:xfrm>
          <a:prstGeom prst="rect">
            <a:avLst/>
          </a:prstGeom>
        </p:spPr>
        <p:txBody>
          <a:bodyPr wrap="none">
            <a:spAutoFit/>
          </a:bodyPr>
          <a:lstStyle/>
          <a:p>
            <a:r>
              <a:rPr lang="en-US" sz="2800" b="1" u="sng" dirty="0" smtClean="0"/>
              <a:t>Magnesium (Secondary Nutrient)</a:t>
            </a:r>
            <a:endParaRPr lang="en-US" sz="2800" u="sng"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15876"/>
            <a:ext cx="5334000" cy="2308324"/>
          </a:xfrm>
          <a:prstGeom prst="rect">
            <a:avLst/>
          </a:prstGeom>
        </p:spPr>
        <p:txBody>
          <a:bodyPr wrap="square">
            <a:spAutoFit/>
          </a:bodyPr>
          <a:lstStyle/>
          <a:p>
            <a:r>
              <a:rPr lang="en-US" sz="2400" b="1" dirty="0" err="1" smtClean="0"/>
              <a:t>Sulphur</a:t>
            </a:r>
            <a:r>
              <a:rPr lang="en-US" sz="2400" b="1" dirty="0" smtClean="0"/>
              <a:t> deficiency made worse by</a:t>
            </a:r>
          </a:p>
          <a:p>
            <a:pPr>
              <a:buFont typeface="Wingdings" pitchFamily="2" charset="2"/>
              <a:buChar char="Ø"/>
            </a:pPr>
            <a:r>
              <a:rPr lang="en-US" sz="2400" dirty="0" smtClean="0"/>
              <a:t>Acidic soils</a:t>
            </a:r>
          </a:p>
          <a:p>
            <a:pPr>
              <a:buFont typeface="Wingdings" pitchFamily="2" charset="2"/>
              <a:buChar char="Ø"/>
            </a:pPr>
            <a:r>
              <a:rPr lang="en-US" sz="2400" dirty="0" smtClean="0"/>
              <a:t>Light, sandy soils (leaching)</a:t>
            </a:r>
          </a:p>
          <a:p>
            <a:pPr>
              <a:buFont typeface="Wingdings" pitchFamily="2" charset="2"/>
              <a:buChar char="Ø"/>
            </a:pPr>
            <a:r>
              <a:rPr lang="en-US" sz="2400" dirty="0" smtClean="0"/>
              <a:t>Low organic matter</a:t>
            </a:r>
          </a:p>
          <a:p>
            <a:pPr>
              <a:buFont typeface="Wingdings" pitchFamily="2" charset="2"/>
              <a:buChar char="Ø"/>
            </a:pPr>
            <a:r>
              <a:rPr lang="en-US" sz="2400" dirty="0" smtClean="0"/>
              <a:t>Poorly aerated soils (waterlogged soils)</a:t>
            </a:r>
          </a:p>
          <a:p>
            <a:pPr>
              <a:buFont typeface="Wingdings" pitchFamily="2" charset="2"/>
              <a:buChar char="Ø"/>
            </a:pPr>
            <a:r>
              <a:rPr lang="en-US" sz="2400" dirty="0" smtClean="0"/>
              <a:t>Areas with low industrial emissions</a:t>
            </a:r>
          </a:p>
        </p:txBody>
      </p:sp>
      <p:sp>
        <p:nvSpPr>
          <p:cNvPr id="3" name="Rectangle 2"/>
          <p:cNvSpPr/>
          <p:nvPr/>
        </p:nvSpPr>
        <p:spPr>
          <a:xfrm>
            <a:off x="4267200" y="381000"/>
            <a:ext cx="4800600" cy="1200329"/>
          </a:xfrm>
          <a:prstGeom prst="rect">
            <a:avLst/>
          </a:prstGeom>
        </p:spPr>
        <p:txBody>
          <a:bodyPr wrap="square">
            <a:spAutoFit/>
          </a:bodyPr>
          <a:lstStyle/>
          <a:p>
            <a:r>
              <a:rPr lang="en-US" sz="2400" b="1" dirty="0" err="1" smtClean="0">
                <a:solidFill>
                  <a:srgbClr val="00B050"/>
                </a:solidFill>
              </a:rPr>
              <a:t>Sulphur</a:t>
            </a:r>
            <a:r>
              <a:rPr lang="en-US" sz="2400" b="1" dirty="0" smtClean="0">
                <a:solidFill>
                  <a:srgbClr val="00B050"/>
                </a:solidFill>
              </a:rPr>
              <a:t> is important for</a:t>
            </a:r>
          </a:p>
          <a:p>
            <a:pPr>
              <a:buFont typeface="Wingdings" pitchFamily="2" charset="2"/>
              <a:buChar char="Ø"/>
            </a:pPr>
            <a:r>
              <a:rPr lang="en-US" sz="2400" dirty="0" smtClean="0">
                <a:solidFill>
                  <a:srgbClr val="00B050"/>
                </a:solidFill>
              </a:rPr>
              <a:t>Protein development (amino acid)</a:t>
            </a:r>
          </a:p>
          <a:p>
            <a:pPr>
              <a:buFont typeface="Wingdings" pitchFamily="2" charset="2"/>
              <a:buChar char="Ø"/>
            </a:pPr>
            <a:r>
              <a:rPr lang="en-US" sz="2400" dirty="0" smtClean="0">
                <a:solidFill>
                  <a:srgbClr val="00B050"/>
                </a:solidFill>
              </a:rPr>
              <a:t>Coenzyme A Vitamins</a:t>
            </a:r>
            <a:endParaRPr lang="en-US" sz="2400" dirty="0">
              <a:solidFill>
                <a:srgbClr val="00B050"/>
              </a:solidFill>
            </a:endParaRPr>
          </a:p>
        </p:txBody>
      </p:sp>
      <p:sp>
        <p:nvSpPr>
          <p:cNvPr id="5" name="Rectangle 4"/>
          <p:cNvSpPr/>
          <p:nvPr/>
        </p:nvSpPr>
        <p:spPr>
          <a:xfrm>
            <a:off x="381000" y="0"/>
            <a:ext cx="4631140" cy="523220"/>
          </a:xfrm>
          <a:prstGeom prst="rect">
            <a:avLst/>
          </a:prstGeom>
        </p:spPr>
        <p:txBody>
          <a:bodyPr wrap="none">
            <a:spAutoFit/>
          </a:bodyPr>
          <a:lstStyle/>
          <a:p>
            <a:r>
              <a:rPr lang="en-US" sz="2800" b="1" u="sng" dirty="0" err="1" smtClean="0"/>
              <a:t>Sulphur</a:t>
            </a:r>
            <a:r>
              <a:rPr lang="en-US" sz="2800" b="1" u="sng" dirty="0" smtClean="0"/>
              <a:t> (Secondary Nutrient) </a:t>
            </a:r>
            <a:endParaRPr lang="en-US" sz="2800" u="sn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5400" cy="5324535"/>
          </a:xfrm>
          <a:prstGeom prst="rect">
            <a:avLst/>
          </a:prstGeom>
        </p:spPr>
        <p:txBody>
          <a:bodyPr wrap="square">
            <a:spAutoFit/>
          </a:bodyPr>
          <a:lstStyle/>
          <a:p>
            <a:pPr algn="just"/>
            <a:r>
              <a:rPr lang="en-US" sz="2800" b="1" dirty="0" smtClean="0"/>
              <a:t>The overall sequence of transformation </a:t>
            </a:r>
            <a:r>
              <a:rPr lang="en-US" sz="2800" b="1" dirty="0" err="1" smtClean="0"/>
              <a:t>ofS</a:t>
            </a:r>
            <a:r>
              <a:rPr lang="en-US" sz="2800" b="1" dirty="0" smtClean="0"/>
              <a:t> </a:t>
            </a:r>
            <a:r>
              <a:rPr lang="en-US" sz="2800" b="1" dirty="0" err="1" smtClean="0"/>
              <a:t>ulphur</a:t>
            </a:r>
            <a:endParaRPr lang="en-US" sz="2800" b="1" dirty="0" smtClean="0"/>
          </a:p>
          <a:p>
            <a:pPr algn="just"/>
            <a:r>
              <a:rPr lang="en-US" sz="2400" b="1" dirty="0" err="1"/>
              <a:t>Sulphur</a:t>
            </a:r>
            <a:r>
              <a:rPr lang="en-US" sz="2400" b="1" dirty="0"/>
              <a:t> Mineralization</a:t>
            </a:r>
          </a:p>
          <a:p>
            <a:pPr algn="just">
              <a:buFont typeface="Wingdings" pitchFamily="2" charset="2"/>
              <a:buChar char="Ø"/>
            </a:pPr>
            <a:r>
              <a:rPr lang="en-US" sz="2400" dirty="0" err="1"/>
              <a:t>Sulphur</a:t>
            </a:r>
            <a:r>
              <a:rPr lang="en-US" sz="2400" dirty="0"/>
              <a:t> is bound in organic state in proteins of vegetable and animal origin and </a:t>
            </a:r>
            <a:endParaRPr lang="en-US" sz="2400" dirty="0" smtClean="0"/>
          </a:p>
          <a:p>
            <a:pPr algn="just">
              <a:buFont typeface="Wingdings" pitchFamily="2" charset="2"/>
              <a:buChar char="Ø"/>
            </a:pPr>
            <a:r>
              <a:rPr lang="en-US" sz="2400" dirty="0" smtClean="0"/>
              <a:t>in </a:t>
            </a:r>
            <a:r>
              <a:rPr lang="en-US" sz="2400" dirty="0"/>
              <a:t>the protoplasm of microorganism  in the form of </a:t>
            </a:r>
            <a:r>
              <a:rPr lang="en-US" sz="2400" dirty="0" err="1"/>
              <a:t>sulphur</a:t>
            </a:r>
            <a:r>
              <a:rPr lang="en-US" sz="2400" dirty="0"/>
              <a:t> containing amino acids (</a:t>
            </a:r>
            <a:r>
              <a:rPr lang="en-US" sz="2400" dirty="0" err="1"/>
              <a:t>cystine</a:t>
            </a:r>
            <a:r>
              <a:rPr lang="en-US" sz="2400" dirty="0"/>
              <a:t> and </a:t>
            </a:r>
            <a:r>
              <a:rPr lang="en-US" sz="2400" dirty="0" err="1"/>
              <a:t>methionine</a:t>
            </a:r>
            <a:r>
              <a:rPr lang="en-US" sz="2400" dirty="0"/>
              <a:t>) and B-vitamins. </a:t>
            </a:r>
            <a:endParaRPr lang="en-US" sz="2400" dirty="0" smtClean="0"/>
          </a:p>
          <a:p>
            <a:pPr algn="just">
              <a:buFont typeface="Wingdings" pitchFamily="2" charset="2"/>
              <a:buChar char="Ø"/>
            </a:pPr>
            <a:r>
              <a:rPr lang="en-US" sz="2400" dirty="0" smtClean="0"/>
              <a:t>The </a:t>
            </a:r>
            <a:r>
              <a:rPr lang="en-US" sz="2400" dirty="0"/>
              <a:t>con­version of organically bound </a:t>
            </a:r>
            <a:r>
              <a:rPr lang="en-US" sz="2400" dirty="0" err="1"/>
              <a:t>sulphur</a:t>
            </a:r>
            <a:r>
              <a:rPr lang="en-US" sz="2400" dirty="0"/>
              <a:t> to the inorganic state(SO</a:t>
            </a:r>
            <a:r>
              <a:rPr lang="en-US" sz="2400" baseline="-25000" dirty="0"/>
              <a:t>4</a:t>
            </a:r>
            <a:r>
              <a:rPr lang="en-US" sz="2400" baseline="30000" dirty="0"/>
              <a:t>2-</a:t>
            </a:r>
            <a:r>
              <a:rPr lang="en-US" sz="2400" dirty="0"/>
              <a:t>) is termed as mineralization of </a:t>
            </a:r>
            <a:r>
              <a:rPr lang="en-US" sz="2400" dirty="0" err="1"/>
              <a:t>sulphur</a:t>
            </a:r>
            <a:r>
              <a:rPr lang="en-US" sz="2400" dirty="0"/>
              <a:t> and is mediated through microorganisms. When plant and animals residues are returned to the soil, they are digested by microorganisms, releasing some of the S as SO</a:t>
            </a:r>
            <a:r>
              <a:rPr lang="en-US" sz="2400" baseline="-25000" dirty="0"/>
              <a:t>4</a:t>
            </a:r>
            <a:r>
              <a:rPr lang="en-US" sz="2400" baseline="30000" dirty="0"/>
              <a:t>2-</a:t>
            </a:r>
            <a:r>
              <a:rPr lang="en-US" sz="2400" dirty="0"/>
              <a:t>;However, most of the S remains in organic form and eventually become part of the soil humus. Degradation and release of S from the large humus fraction are limited and slow.</a:t>
            </a:r>
          </a:p>
          <a:p>
            <a:pPr algn="just"/>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76200" y="0"/>
            <a:ext cx="8915400" cy="7086495"/>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743450" algn="l"/>
              </a:tabLst>
            </a:pPr>
            <a:r>
              <a:rPr kumimoji="0" lang="en-US" sz="2800" b="1" i="0" u="none" strike="noStrike" cap="none" normalizeH="0" baseline="0" dirty="0" smtClean="0" bmk="_Toc276405650">
                <a:ln>
                  <a:noFill/>
                </a:ln>
                <a:solidFill>
                  <a:schemeClr val="tx1"/>
                </a:solidFill>
                <a:effectLst/>
                <a:latin typeface="Times New Roman" pitchFamily="18" charset="0"/>
                <a:ea typeface="Times New Roman" pitchFamily="18" charset="0"/>
                <a:cs typeface="Times New Roman" pitchFamily="18" charset="0"/>
              </a:rPr>
              <a:t>S-Immobilization</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8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Immobilization is the conversion of inorganic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sulphur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i.e. SO</a:t>
            </a:r>
            <a:r>
              <a:rPr kumimoji="0" lang="en-US" sz="28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a:t>
            </a:r>
            <a:r>
              <a:rPr kumimoji="0" lang="en-US" sz="28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 organic S.</a:t>
            </a: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endParaRPr lang="en-US" sz="2800" dirty="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content is low in microorganisms. So immobilization occurs due to microbial assimilation of soil available inorganic S. As long as there is less sulfur in the organic matter than required for microbial proliferation, immobilization occurs.</a:t>
            </a: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endParaRPr lang="en-US" sz="2800" dirty="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Generally,if</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C:S ratio is greater than 400:1, Immobilization occurs and below that mineralization takes place. After decomposition of residues, microorganisms die and immobilized organic S is again mineralized and becomes available to plants. Thus immobilization of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sulphur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a temporary process.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Sulphur nutrition in pla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4771" y="0"/>
            <a:ext cx="8834429" cy="5523131"/>
            <a:chOff x="4771" y="0"/>
            <a:chExt cx="8834429" cy="5523131"/>
          </a:xfrm>
        </p:grpSpPr>
        <p:pic>
          <p:nvPicPr>
            <p:cNvPr id="17411" name="Picture 3" descr="C:\Users\dell\Desktop\s1.jpg"/>
            <p:cNvPicPr>
              <a:picLocks noChangeAspect="1" noChangeArrowheads="1"/>
            </p:cNvPicPr>
            <p:nvPr/>
          </p:nvPicPr>
          <p:blipFill>
            <a:blip r:embed="rId2" cstate="print"/>
            <a:srcRect b="30000"/>
            <a:stretch>
              <a:fillRect/>
            </a:stretch>
          </p:blipFill>
          <p:spPr bwMode="auto">
            <a:xfrm>
              <a:off x="4771" y="0"/>
              <a:ext cx="8834429" cy="4800600"/>
            </a:xfrm>
            <a:prstGeom prst="rect">
              <a:avLst/>
            </a:prstGeom>
            <a:noFill/>
          </p:spPr>
        </p:pic>
        <p:sp>
          <p:nvSpPr>
            <p:cNvPr id="4" name="TextBox 3"/>
            <p:cNvSpPr txBox="1"/>
            <p:nvPr/>
          </p:nvSpPr>
          <p:spPr>
            <a:xfrm>
              <a:off x="762000" y="4876800"/>
              <a:ext cx="2121928" cy="646331"/>
            </a:xfrm>
            <a:prstGeom prst="rect">
              <a:avLst/>
            </a:prstGeom>
            <a:noFill/>
          </p:spPr>
          <p:txBody>
            <a:bodyPr wrap="none" rtlCol="0">
              <a:spAutoFit/>
            </a:bodyPr>
            <a:lstStyle/>
            <a:p>
              <a:r>
                <a:rPr lang="en-US" sz="3600" b="1" dirty="0" smtClean="0"/>
                <a:t>important</a:t>
              </a:r>
              <a:endParaRPr lang="en-US" sz="3600" b="1"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ulphur nutrition in plants"/>
          <p:cNvPicPr>
            <a:picLocks noChangeAspect="1" noChangeArrowheads="1"/>
          </p:cNvPicPr>
          <p:nvPr/>
        </p:nvPicPr>
        <p:blipFill>
          <a:blip r:embed="rId2" cstate="print"/>
          <a:srcRect/>
          <a:stretch>
            <a:fillRect/>
          </a:stretch>
        </p:blipFill>
        <p:spPr bwMode="auto">
          <a:xfrm>
            <a:off x="-1" y="152400"/>
            <a:ext cx="8931465" cy="6705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76200" y="142325"/>
            <a:ext cx="8915400" cy="6393998"/>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lvl="0" algn="just" fontAlgn="base">
              <a:spcBef>
                <a:spcPct val="0"/>
              </a:spcBef>
              <a:spcAft>
                <a:spcPct val="0"/>
              </a:spcAft>
              <a:tabLst>
                <a:tab pos="4743450" algn="l"/>
              </a:tabLst>
            </a:pPr>
            <a:r>
              <a:rPr kumimoji="0" lang="en-US" sz="2800" b="1" i="0" u="sng" strike="noStrike" cap="none" normalizeH="0" baseline="0" dirty="0" smtClean="0" bmk="_Toc276405653">
                <a:ln>
                  <a:noFill/>
                </a:ln>
                <a:solidFill>
                  <a:schemeClr val="tx1"/>
                </a:solidFill>
                <a:effectLst/>
                <a:latin typeface="Times New Roman" pitchFamily="18" charset="0"/>
                <a:ea typeface="Times New Roman" pitchFamily="18" charset="0"/>
                <a:cs typeface="Times New Roman" pitchFamily="18" charset="0"/>
              </a:rPr>
              <a:t>Factors affecting S Mineralization &amp; Immobilization </a:t>
            </a:r>
            <a:endParaRPr kumimoji="0" lang="en-US" sz="2800" b="1" i="0" u="sng"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Factors affecting S mineralization are,</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C:S Ratio</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Generally,if</a:t>
            </a: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C:S ratio of organic matter is greater than 400:1, Immobilization occurs and below that mineralization takes place.</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content of OM</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Greater the S content of </a:t>
            </a:r>
            <a:r>
              <a:rPr kumimoji="0" lang="en-US" sz="2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OM,faster</a:t>
            </a: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mineralization.</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Soil temperature</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Mineralization of S is impeded at 10 degree </a:t>
            </a:r>
            <a:r>
              <a:rPr kumimoji="0" lang="en-US" sz="2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C,increases</a:t>
            </a: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with increasing temperature </a:t>
            </a:r>
            <a:r>
              <a:rPr kumimoji="0" lang="en-US" sz="2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upto</a:t>
            </a: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20-40 degree C and then decreases above 40.</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Soil moisture</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Optimum moisture for mineralization is 60 % of field capacity.</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Soil PH</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743450" algn="l"/>
              </a:tabLst>
            </a:pP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Mineralization increases </a:t>
            </a:r>
            <a:r>
              <a:rPr kumimoji="0" lang="en-US" sz="2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upto</a:t>
            </a: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PH value of 7.5.</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chematic figure of the sulfur cycle. | Download Scientific Diagram"/>
          <p:cNvPicPr>
            <a:picLocks noChangeAspect="1" noChangeArrowheads="1"/>
          </p:cNvPicPr>
          <p:nvPr/>
        </p:nvPicPr>
        <p:blipFill>
          <a:blip r:embed="rId2" cstate="print"/>
          <a:srcRect/>
          <a:stretch>
            <a:fillRect/>
          </a:stretch>
        </p:blipFill>
        <p:spPr bwMode="auto">
          <a:xfrm>
            <a:off x="107950" y="0"/>
            <a:ext cx="895985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1525</Words>
  <Application>Microsoft Office PowerPoint</Application>
  <PresentationFormat>On-screen Show (4:3)</PresentationFormat>
  <Paragraphs>206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Sulphur (S)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Sulphur (S)</dc:title>
  <dc:creator>dell</dc:creator>
  <cp:lastModifiedBy>dell</cp:lastModifiedBy>
  <cp:revision>10</cp:revision>
  <dcterms:created xsi:type="dcterms:W3CDTF">2020-12-08T09:40:46Z</dcterms:created>
  <dcterms:modified xsi:type="dcterms:W3CDTF">2021-07-01T08:10:34Z</dcterms:modified>
</cp:coreProperties>
</file>