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EE811C-D99E-43F5-9D21-B4DED6A7C083}" type="datetimeFigureOut">
              <a:rPr lang="en-US" smtClean="0"/>
              <a:pPr/>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71482-EE2C-45F7-95AB-25EEB07BF8C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EE811C-D99E-43F5-9D21-B4DED6A7C083}" type="datetimeFigureOut">
              <a:rPr lang="en-US" smtClean="0"/>
              <a:pPr/>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71482-EE2C-45F7-95AB-25EEB07BF8C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EE811C-D99E-43F5-9D21-B4DED6A7C083}" type="datetimeFigureOut">
              <a:rPr lang="en-US" smtClean="0"/>
              <a:pPr/>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71482-EE2C-45F7-95AB-25EEB07BF8C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EE811C-D99E-43F5-9D21-B4DED6A7C083}" type="datetimeFigureOut">
              <a:rPr lang="en-US" smtClean="0"/>
              <a:pPr/>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71482-EE2C-45F7-95AB-25EEB07BF8C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EE811C-D99E-43F5-9D21-B4DED6A7C083}" type="datetimeFigureOut">
              <a:rPr lang="en-US" smtClean="0"/>
              <a:pPr/>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71482-EE2C-45F7-95AB-25EEB07BF8C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EE811C-D99E-43F5-9D21-B4DED6A7C083}" type="datetimeFigureOut">
              <a:rPr lang="en-US" smtClean="0"/>
              <a:pPr/>
              <a:t>6/23/2021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A71482-EE2C-45F7-95AB-25EEB07BF8C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EE811C-D99E-43F5-9D21-B4DED6A7C083}" type="datetimeFigureOut">
              <a:rPr lang="en-US" smtClean="0"/>
              <a:pPr/>
              <a:t>6/23/2021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A71482-EE2C-45F7-95AB-25EEB07BF8C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EE811C-D99E-43F5-9D21-B4DED6A7C083}" type="datetimeFigureOut">
              <a:rPr lang="en-US" smtClean="0"/>
              <a:pPr/>
              <a:t>6/23/2021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A71482-EE2C-45F7-95AB-25EEB07BF8C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EE811C-D99E-43F5-9D21-B4DED6A7C083}" type="datetimeFigureOut">
              <a:rPr lang="en-US" smtClean="0"/>
              <a:pPr/>
              <a:t>6/23/2021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A71482-EE2C-45F7-95AB-25EEB07BF8C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EE811C-D99E-43F5-9D21-B4DED6A7C083}" type="datetimeFigureOut">
              <a:rPr lang="en-US" smtClean="0"/>
              <a:pPr/>
              <a:t>6/23/2021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A71482-EE2C-45F7-95AB-25EEB07BF8C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EE811C-D99E-43F5-9D21-B4DED6A7C083}" type="datetimeFigureOut">
              <a:rPr lang="en-US" smtClean="0"/>
              <a:pPr/>
              <a:t>6/23/2021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A71482-EE2C-45F7-95AB-25EEB07BF8C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EE811C-D99E-43F5-9D21-B4DED6A7C083}" type="datetimeFigureOut">
              <a:rPr lang="en-US" smtClean="0"/>
              <a:pPr/>
              <a:t>6/23/2021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A71482-EE2C-45F7-95AB-25EEB07BF8C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811012"/>
            <a:ext cx="8915400" cy="2308324"/>
          </a:xfrm>
          <a:prstGeom prst="rect">
            <a:avLst/>
          </a:prstGeom>
        </p:spPr>
        <p:txBody>
          <a:bodyPr wrap="square">
            <a:spAutoFit/>
          </a:bodyPr>
          <a:lstStyle/>
          <a:p>
            <a:pPr algn="just">
              <a:buFont typeface="Wingdings" pitchFamily="2" charset="2"/>
              <a:buChar char="Ø"/>
            </a:pPr>
            <a:r>
              <a:rPr lang="en-US" sz="2400" dirty="0"/>
              <a:t>The </a:t>
            </a:r>
            <a:r>
              <a:rPr lang="en-US" sz="2400" b="1" dirty="0"/>
              <a:t>critical level</a:t>
            </a:r>
            <a:r>
              <a:rPr lang="en-US" sz="2400" dirty="0"/>
              <a:t> of N in many plants is around 3 percent. </a:t>
            </a:r>
            <a:endParaRPr lang="en-US" sz="2400" dirty="0" smtClean="0"/>
          </a:p>
          <a:p>
            <a:pPr algn="just">
              <a:buFont typeface="Wingdings" pitchFamily="2" charset="2"/>
              <a:buChar char="Ø"/>
            </a:pPr>
            <a:r>
              <a:rPr lang="en-US" sz="2400" dirty="0" smtClean="0"/>
              <a:t>For </a:t>
            </a:r>
            <a:r>
              <a:rPr lang="en-US" sz="2400" dirty="0"/>
              <a:t>several crops, when the N </a:t>
            </a:r>
            <a:r>
              <a:rPr lang="en-US" sz="2400" b="1" dirty="0"/>
              <a:t>level</a:t>
            </a:r>
            <a:r>
              <a:rPr lang="en-US" sz="2400" dirty="0"/>
              <a:t> in leaves drops below 2.75 percent, N deficiency symptoms appear and yield and quality decline. </a:t>
            </a:r>
            <a:endParaRPr lang="en-US" sz="2400" dirty="0" smtClean="0"/>
          </a:p>
          <a:p>
            <a:pPr algn="just">
              <a:buFont typeface="Wingdings" pitchFamily="2" charset="2"/>
              <a:buChar char="Ø"/>
            </a:pPr>
            <a:r>
              <a:rPr lang="en-US" sz="2400" b="1" dirty="0" smtClean="0"/>
              <a:t>Nitrogen</a:t>
            </a:r>
            <a:r>
              <a:rPr lang="en-US" sz="2400" dirty="0"/>
              <a:t> leaf </a:t>
            </a:r>
            <a:r>
              <a:rPr lang="en-US" sz="2400" b="1" dirty="0"/>
              <a:t>levels</a:t>
            </a:r>
            <a:r>
              <a:rPr lang="en-US" sz="2400" dirty="0"/>
              <a:t> in some varieties of pecans exceeding 3.50 percent may result in early defoliation</a:t>
            </a:r>
            <a:r>
              <a:rPr lang="en-US" sz="2400" dirty="0" smtClean="0"/>
              <a:t>.</a:t>
            </a:r>
          </a:p>
          <a:p>
            <a:pPr algn="just"/>
            <a:endParaRPr lang="en-US" sz="2400" dirty="0"/>
          </a:p>
        </p:txBody>
      </p:sp>
      <p:sp>
        <p:nvSpPr>
          <p:cNvPr id="3" name="Rectangle 2"/>
          <p:cNvSpPr/>
          <p:nvPr/>
        </p:nvSpPr>
        <p:spPr>
          <a:xfrm>
            <a:off x="0" y="0"/>
            <a:ext cx="8991600" cy="3416320"/>
          </a:xfrm>
          <a:prstGeom prst="rect">
            <a:avLst/>
          </a:prstGeom>
        </p:spPr>
        <p:txBody>
          <a:bodyPr wrap="square">
            <a:spAutoFit/>
          </a:bodyPr>
          <a:lstStyle/>
          <a:p>
            <a:pPr algn="just"/>
            <a:r>
              <a:rPr lang="en-US" sz="2400" dirty="0" smtClean="0"/>
              <a:t>The nutrient content of a plant varies not only among its various plant parts but changes with age and stage of development. There are also varietal differences which will affect the nutrient content found in various plant parts. </a:t>
            </a:r>
            <a:endParaRPr lang="en-US" sz="2400" dirty="0" smtClean="0"/>
          </a:p>
          <a:p>
            <a:pPr algn="just"/>
            <a:r>
              <a:rPr lang="en-US" sz="2400" dirty="0" smtClean="0"/>
              <a:t>A </a:t>
            </a:r>
            <a:r>
              <a:rPr lang="en-US" sz="2400" dirty="0" smtClean="0"/>
              <a:t>plant analysis interpretation is based on a comparison of the nutrient concentration found in a particular plant part taken at a specific time with known desired value or ranges in concentration. One method of interpretation is based on "critical values," a critical value being the concentration below which deficiency is likely to occur. </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81000"/>
            <a:ext cx="8534400" cy="6001643"/>
          </a:xfrm>
          <a:prstGeom prst="rect">
            <a:avLst/>
          </a:prstGeom>
        </p:spPr>
        <p:txBody>
          <a:bodyPr wrap="square">
            <a:spAutoFit/>
          </a:bodyPr>
          <a:lstStyle/>
          <a:p>
            <a:pPr algn="just"/>
            <a:r>
              <a:rPr lang="en-US" sz="2400" dirty="0"/>
              <a:t>The nutrient content of a plant varies not only among its various plant parts but changes with age and stage of development. There are also varietal differences which will affect the nutrient content found in various plant parts. A plant analysis interpretation is based on a comparison of the nutrient concentration found in a particular plant part taken at a specific time with known desired value or ranges in concentration. One method of interpretation is based on "critical values," a critical value being the concentration below which deficiency is likely to occur. This system of interpretation has a serious limitation since it defines only the lower limit of the sufficiency range, providing no guidance when the concentration found exceeds the critical value. A more useful method of interpretation is based on sufficiency ranges, the optimum element concentration range below which deficiency occurs and above which toxicity or imbalances occur. This system of evaluation is currently in use in the Soil, Plant, and Water Laboratory.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612845"/>
            <a:ext cx="8610600" cy="2862322"/>
          </a:xfrm>
          <a:prstGeom prst="rect">
            <a:avLst/>
          </a:prstGeom>
        </p:spPr>
        <p:txBody>
          <a:bodyPr wrap="square">
            <a:spAutoFit/>
          </a:bodyPr>
          <a:lstStyle/>
          <a:p>
            <a:pPr algn="just"/>
            <a:r>
              <a:rPr lang="en-US" dirty="0"/>
              <a:t>The critical level of N in many plants is around 3 percent. For several crops, when the N level in leaves drops below 2.75 percent, N deficiency symptoms appear and yield and quality decline. The primary exceptions are for the very young plants when the critical level may be 4 percent or more, and for leguminous plants, such as soybeans, peanuts, alfalfa, etc., where the critical N percentage is 3 to 4.25 percent. For some tree fruits and ornamentals, N levels may be as low as 2 percent before deficiency occurs. Deficiencies as well as excesses can be a problem. Nitrogen leaf levels in some varieties of pecans exceeding 3.50 percent may result in early defoliation. Nitrogen leaf levels greater than 4.50 to 5 percent retard fruit set in greenhouse tomato. High N levels (&gt;3.50 percent) in forage crops such as fescue is thought to be related to the incidence of grass </a:t>
            </a:r>
            <a:r>
              <a:rPr lang="en-US" dirty="0" err="1"/>
              <a:t>tetany</a:t>
            </a:r>
            <a:r>
              <a:rPr lang="en-US"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6200"/>
            <a:ext cx="8915400" cy="2862322"/>
          </a:xfrm>
          <a:prstGeom prst="rect">
            <a:avLst/>
          </a:prstGeom>
        </p:spPr>
        <p:txBody>
          <a:bodyPr wrap="square">
            <a:spAutoFit/>
          </a:bodyPr>
          <a:lstStyle/>
          <a:p>
            <a:pPr algn="just"/>
            <a:r>
              <a:rPr lang="en-US" dirty="0"/>
              <a:t>The P requirement of plants varies considerably. Tree crops have relatively low P requirements with the critical values ranging from 0.12 to 0.15 percent. Grasses have higher P requirements with critical values ranging from 0.20 to 0.25 percent. Legumes and some vegetable crops have relatively higher P requirements with critical values being 0.25 to 0.30 percent or slightly higher. Most plants grow to the extent to maintain a near constant P level within the plant. When a P deficiency occurs, it is usually due to a severe inadequacy of P in the soil solution, or in some cases it may be due to a restricted root system as a result of cool-moist growing conditions. Phosphorus deficiencies normally occur early in the growth cycle of the plant when the P requirement is high. The P content of plants is initially high and declines with age. Since P is a fairly mobile element in plants, deficiencies generally occur on older tissue.</a:t>
            </a:r>
          </a:p>
        </p:txBody>
      </p:sp>
      <p:sp>
        <p:nvSpPr>
          <p:cNvPr id="3" name="Rectangle 2"/>
          <p:cNvSpPr/>
          <p:nvPr/>
        </p:nvSpPr>
        <p:spPr>
          <a:xfrm>
            <a:off x="76200" y="4648200"/>
            <a:ext cx="8915400" cy="1477328"/>
          </a:xfrm>
          <a:prstGeom prst="rect">
            <a:avLst/>
          </a:prstGeom>
        </p:spPr>
        <p:txBody>
          <a:bodyPr wrap="square">
            <a:spAutoFit/>
          </a:bodyPr>
          <a:lstStyle/>
          <a:p>
            <a:r>
              <a:rPr lang="en-US" dirty="0"/>
              <a:t>he excess range of P is not clearly known. The P level in young plants can be very high such as 0.50 to 1.00 percent, but these high levels may reflect actual need. In some instances, high P plant levels may cause imbalances and deficiencies of other elements, such as Zn, Cu, Fe, etc. Plant P can be maintained within the sufficiency range by proper P fertilization and the maintenance of the soil P level within the medium to high soil test range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371600"/>
            <a:ext cx="8458200" cy="5078313"/>
          </a:xfrm>
          <a:prstGeom prst="rect">
            <a:avLst/>
          </a:prstGeom>
        </p:spPr>
        <p:txBody>
          <a:bodyPr wrap="square">
            <a:spAutoFit/>
          </a:bodyPr>
          <a:lstStyle/>
          <a:p>
            <a:pPr algn="just"/>
            <a:r>
              <a:rPr lang="en-US" dirty="0"/>
              <a:t>The K requirement of plants varies widely depending on plant species. The tree crops such as pecans, peaches, apples, etc., have relatively low K requirements. The critical value for K in tree leaves ranges from 0.75 to 1.25 percent. For grasses, the K requirement is higher with the critical value in leaves ranging from 1.20 to 2.00 percent. For legumes, the critical value for K generally ranges from 1.75 to 2.00 percent. The K level in a plant can change quickly as K is quite mobile and moves readily within the plant. Potassium can be easily leached from growing plants by rain to be reabsorbed through the roots. Because of K mobility, both in the plant and soil, deficiency symptoms can develop quickly. Deficiencies frequently occur during both the early and latter stages of growth, particularly during fruiting. Young plants may contain 3.00 to 5.00 percent K, although the actual requirement may not be that high. Because it is mobile in the plant, K deficiency symptoms appear in the older plant tissue first. The K concentration in the plant decreases with age. Potassium balance in plants is important. The K/(</a:t>
            </a:r>
            <a:r>
              <a:rPr lang="en-US" dirty="0" err="1"/>
              <a:t>Ca+Mg</a:t>
            </a:r>
            <a:r>
              <a:rPr lang="en-US" dirty="0"/>
              <a:t>) and K/N balances must be maintained at a proper level to avoid deficiencies of Mg in the first instance and K in the second. High K can induce Mg deficiency in most plant and tree crops. Plants which are Mg deficient may have high K and Ca contents as the plant tends to maintain a constant </a:t>
            </a:r>
            <a:r>
              <a:rPr lang="en-US" dirty="0" err="1"/>
              <a:t>cation</a:t>
            </a:r>
            <a:r>
              <a:rPr lang="en-US" dirty="0"/>
              <a:t> concentration. As a result of these balance phenomena, heavy applications of K or N fertilizer, respectively, can induce a Mg or K deficiency.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0"/>
            <a:ext cx="8763000" cy="7109639"/>
          </a:xfrm>
          <a:prstGeom prst="rect">
            <a:avLst/>
          </a:prstGeom>
        </p:spPr>
        <p:txBody>
          <a:bodyPr wrap="square">
            <a:spAutoFit/>
          </a:bodyPr>
          <a:lstStyle/>
          <a:p>
            <a:pPr algn="just"/>
            <a:r>
              <a:rPr lang="en-US" sz="2400" dirty="0"/>
              <a:t>Magnesium deficiency occurs in many plants when the leaf level is less than 0.10 to 0.15 percent. </a:t>
            </a:r>
            <a:endParaRPr lang="en-US" sz="2400" dirty="0" smtClean="0"/>
          </a:p>
          <a:p>
            <a:pPr algn="just"/>
            <a:endParaRPr lang="en-US" sz="2400" dirty="0"/>
          </a:p>
          <a:p>
            <a:pPr algn="just"/>
            <a:r>
              <a:rPr lang="en-US" sz="2400" dirty="0" smtClean="0"/>
              <a:t>Small </a:t>
            </a:r>
            <a:r>
              <a:rPr lang="en-US" sz="2400" dirty="0"/>
              <a:t>grains </a:t>
            </a:r>
            <a:r>
              <a:rPr lang="en-US" sz="2400" dirty="0" smtClean="0"/>
              <a:t>may exhibit deficiency when Mg </a:t>
            </a:r>
            <a:r>
              <a:rPr lang="en-US" sz="2400" dirty="0"/>
              <a:t>level is less than 0.10 percent. </a:t>
            </a:r>
            <a:endParaRPr lang="en-US" sz="2400" dirty="0" smtClean="0"/>
          </a:p>
          <a:p>
            <a:pPr algn="just"/>
            <a:endParaRPr lang="en-US" sz="2400" dirty="0"/>
          </a:p>
          <a:p>
            <a:pPr algn="just"/>
            <a:r>
              <a:rPr lang="en-US" sz="2400" dirty="0" smtClean="0"/>
              <a:t>When </a:t>
            </a:r>
            <a:r>
              <a:rPr lang="en-US" sz="2400" dirty="0"/>
              <a:t>corn is less than 12 inches in height, magnesium deficiency </a:t>
            </a:r>
            <a:r>
              <a:rPr lang="en-US" sz="2400" dirty="0" smtClean="0"/>
              <a:t> (Mg </a:t>
            </a:r>
            <a:r>
              <a:rPr lang="en-US" sz="2400" dirty="0"/>
              <a:t>level is below </a:t>
            </a:r>
            <a:r>
              <a:rPr lang="en-US" sz="2400" dirty="0" smtClean="0"/>
              <a:t>0.15%). </a:t>
            </a:r>
            <a:r>
              <a:rPr lang="en-US" sz="2400" dirty="0"/>
              <a:t>However, as corn matures, deficiencies may not be </a:t>
            </a:r>
            <a:r>
              <a:rPr lang="en-US" sz="2400" dirty="0" smtClean="0"/>
              <a:t>until </a:t>
            </a:r>
            <a:r>
              <a:rPr lang="en-US" sz="2400" dirty="0"/>
              <a:t>the Mg level is less than </a:t>
            </a:r>
            <a:r>
              <a:rPr lang="en-US" sz="2400" dirty="0" smtClean="0"/>
              <a:t>0.13%. </a:t>
            </a:r>
          </a:p>
          <a:p>
            <a:pPr algn="just"/>
            <a:endParaRPr lang="en-US" sz="2400" dirty="0"/>
          </a:p>
          <a:p>
            <a:pPr algn="just"/>
            <a:r>
              <a:rPr lang="en-US" sz="2400" dirty="0" smtClean="0"/>
              <a:t>For </a:t>
            </a:r>
            <a:r>
              <a:rPr lang="en-US" sz="2400" dirty="0"/>
              <a:t>legumes </a:t>
            </a:r>
            <a:r>
              <a:rPr lang="en-US" sz="2400" dirty="0" err="1" smtClean="0"/>
              <a:t>eg</a:t>
            </a:r>
            <a:r>
              <a:rPr lang="en-US" sz="2400" dirty="0" smtClean="0"/>
              <a:t> peanuts, the </a:t>
            </a:r>
            <a:r>
              <a:rPr lang="en-US" sz="2400" dirty="0"/>
              <a:t>critical level is 0.25 to 0.30 percent. </a:t>
            </a:r>
            <a:endParaRPr lang="en-US" sz="2400" dirty="0" smtClean="0"/>
          </a:p>
          <a:p>
            <a:pPr algn="just"/>
            <a:endParaRPr lang="en-US" sz="2400" dirty="0"/>
          </a:p>
          <a:p>
            <a:pPr algn="just"/>
            <a:r>
              <a:rPr lang="en-US" sz="2400" dirty="0" smtClean="0"/>
              <a:t>The </a:t>
            </a:r>
            <a:r>
              <a:rPr lang="en-US" sz="2400" dirty="0"/>
              <a:t>critical level for cotton and pecans is 0.30 percent. </a:t>
            </a:r>
            <a:endParaRPr lang="en-US" sz="2400" dirty="0" smtClean="0"/>
          </a:p>
          <a:p>
            <a:pPr algn="just"/>
            <a:endParaRPr lang="en-US" sz="2400" dirty="0"/>
          </a:p>
          <a:p>
            <a:pPr algn="just"/>
            <a:r>
              <a:rPr lang="en-US" sz="2400" dirty="0" smtClean="0"/>
              <a:t>Several </a:t>
            </a:r>
            <a:r>
              <a:rPr lang="en-US" sz="2400" dirty="0"/>
              <a:t>vegetable crops such as tomato, turnips, and collards have a high Mg requirement with the critical level near 0.40 percent Mg. Magnesium is a fairly mobile element in the plant, therefore, deficiency symptoms occur in the older plant tissue. The Mg concentration in the plant tends to increase with age.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1168</Words>
  <Application>Microsoft Office PowerPoint</Application>
  <PresentationFormat>On-screen Show (4:3)</PresentationFormat>
  <Paragraphs>21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dell</cp:lastModifiedBy>
  <cp:revision>3</cp:revision>
  <dcterms:created xsi:type="dcterms:W3CDTF">2021-06-23T10:18:33Z</dcterms:created>
  <dcterms:modified xsi:type="dcterms:W3CDTF">2021-06-23T09:56:01Z</dcterms:modified>
</cp:coreProperties>
</file>