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79" r:id="rId3"/>
    <p:sldId id="258" r:id="rId4"/>
    <p:sldId id="263" r:id="rId5"/>
    <p:sldId id="257" r:id="rId6"/>
    <p:sldId id="259" r:id="rId7"/>
    <p:sldId id="264" r:id="rId8"/>
    <p:sldId id="265" r:id="rId9"/>
    <p:sldId id="260" r:id="rId10"/>
    <p:sldId id="261" r:id="rId11"/>
    <p:sldId id="266" r:id="rId12"/>
    <p:sldId id="267" r:id="rId13"/>
    <p:sldId id="268" r:id="rId14"/>
    <p:sldId id="271" r:id="rId15"/>
    <p:sldId id="272" r:id="rId16"/>
    <p:sldId id="273" r:id="rId17"/>
    <p:sldId id="274" r:id="rId18"/>
    <p:sldId id="275" r:id="rId19"/>
    <p:sldId id="276" r:id="rId20"/>
    <p:sldId id="269"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8" d="100"/>
          <a:sy n="68" d="100"/>
        </p:scale>
        <p:origin x="-76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3330A-D73C-48AD-9119-51E9CA23C77C}"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465BE-0202-48EC-A09B-7A1A323A7F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50856-2C8A-40A3-AD69-FF151B1BF66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9D4C13-B0C7-4E42-B56F-24788C9E9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981F544-5E06-448E-B1B5-C511ECBFB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ABB05C8-56EC-4B59-B9A0-184F6FD1864A}"/>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5" name="Footer Placeholder 4">
            <a:extLst>
              <a:ext uri="{FF2B5EF4-FFF2-40B4-BE49-F238E27FC236}">
                <a16:creationId xmlns="" xmlns:a16="http://schemas.microsoft.com/office/drawing/2014/main" id="{C6F76CA9-90D3-44A7-B102-07F9503A6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1FFC03-D5E6-4CEF-824C-B3F416EE33BF}"/>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274293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F03413-0023-4CF8-807F-303620776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0C1D58D-49A2-4B87-9BA4-CF3CB29468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6C6686-589B-4B3F-878D-DF6F90339BED}"/>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5" name="Footer Placeholder 4">
            <a:extLst>
              <a:ext uri="{FF2B5EF4-FFF2-40B4-BE49-F238E27FC236}">
                <a16:creationId xmlns="" xmlns:a16="http://schemas.microsoft.com/office/drawing/2014/main" id="{A531B0A3-B43F-43E1-BC91-151918697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99B388-BDCE-45E0-A731-14F5F05C412B}"/>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404206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8853204-6FE5-4AD5-BA1F-D17E36F5E4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C49259D-9AF0-4973-B026-F958BD1C7D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D4B6E52-AFD4-44D8-BF31-22243A494CE2}"/>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5" name="Footer Placeholder 4">
            <a:extLst>
              <a:ext uri="{FF2B5EF4-FFF2-40B4-BE49-F238E27FC236}">
                <a16:creationId xmlns="" xmlns:a16="http://schemas.microsoft.com/office/drawing/2014/main" id="{A2583932-1D16-45B4-9E14-08F4A7A41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BE1DF2B-CB53-4798-BEDF-49409BF65C32}"/>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97058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61162-428C-4F1B-B9DC-5F7867B87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09C165F-6226-417A-87F4-02DF2BF720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ABFBD9-8C86-40AE-B5BB-C7F87C81C2E4}"/>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5" name="Footer Placeholder 4">
            <a:extLst>
              <a:ext uri="{FF2B5EF4-FFF2-40B4-BE49-F238E27FC236}">
                <a16:creationId xmlns="" xmlns:a16="http://schemas.microsoft.com/office/drawing/2014/main" id="{62BAC3F4-2C4A-464F-9757-F1E72C0A8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94C87E-389E-43B3-9F08-B6E520258156}"/>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8309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8B273C-7D7C-4CB4-BA94-A1BD9E1F1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436E55C-0EBB-4A0C-9881-2F788074C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33BEA7D-04CB-4F7F-8A8E-8F0F7FE589FA}"/>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5" name="Footer Placeholder 4">
            <a:extLst>
              <a:ext uri="{FF2B5EF4-FFF2-40B4-BE49-F238E27FC236}">
                <a16:creationId xmlns="" xmlns:a16="http://schemas.microsoft.com/office/drawing/2014/main" id="{F1D298B7-5175-45CC-8DE6-DE1F67780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9ED0F0-A60A-4900-8DF6-7E3798831051}"/>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13356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E58C3-6004-463F-BD1C-DB4308D0D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06742AD-4CE5-4E14-BDB6-1B3DE8A986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672E52C-F385-443D-B589-08AAC5A0CE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E6B0DA7-C1F4-46F3-AE41-0562A04A7EE8}"/>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6" name="Footer Placeholder 5">
            <a:extLst>
              <a:ext uri="{FF2B5EF4-FFF2-40B4-BE49-F238E27FC236}">
                <a16:creationId xmlns="" xmlns:a16="http://schemas.microsoft.com/office/drawing/2014/main" id="{820BE467-9DF6-4EFD-8CD7-3C43F2AA3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B36C816-624A-4D08-A716-B561860AC3BA}"/>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50122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0DD7-D0BF-4026-ACF2-9A3EA890B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00EF7E8-00C3-4339-981B-A7A7EAC39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F62C1DF-7293-4A32-9FD2-B35E466024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F58FA7C-4EA2-4B07-AB14-EDD73CA27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4E88914-C9F3-438A-889D-0FDCB42693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9DDE1F8-5120-4505-9625-47F4AFBD4572}"/>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8" name="Footer Placeholder 7">
            <a:extLst>
              <a:ext uri="{FF2B5EF4-FFF2-40B4-BE49-F238E27FC236}">
                <a16:creationId xmlns="" xmlns:a16="http://schemas.microsoft.com/office/drawing/2014/main" id="{C8771AD7-09F1-4436-9AA1-C79BF983BE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E9A3E66-8682-4F67-9323-D3F27AF8C4A6}"/>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240951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39E7E-66B3-4909-87C2-2C0D4FC946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E1A93C-E4BD-46C4-928A-F80B1BD641E7}"/>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4" name="Footer Placeholder 3">
            <a:extLst>
              <a:ext uri="{FF2B5EF4-FFF2-40B4-BE49-F238E27FC236}">
                <a16:creationId xmlns="" xmlns:a16="http://schemas.microsoft.com/office/drawing/2014/main" id="{8924070D-0094-45C0-B163-B269D91B7B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D291CF4-052A-413E-A374-FA8359688D24}"/>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90294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9071FFF-5770-4EEE-9B1C-5D97DC6F23FA}"/>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3" name="Footer Placeholder 2">
            <a:extLst>
              <a:ext uri="{FF2B5EF4-FFF2-40B4-BE49-F238E27FC236}">
                <a16:creationId xmlns="" xmlns:a16="http://schemas.microsoft.com/office/drawing/2014/main" id="{F7FB7D81-F9B9-4C8D-A2EC-76C8BD95E6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A8A926D-0F87-4801-8394-F5924F4691DA}"/>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112886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5774D-9B31-4AC9-A76D-64445F03C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19B3218-ACF1-484B-B1F8-FB902D32E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C0B4917-21F9-4C43-8304-C86FE59C9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F6ABD83-21C4-4509-B318-4EF657B61FFD}"/>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6" name="Footer Placeholder 5">
            <a:extLst>
              <a:ext uri="{FF2B5EF4-FFF2-40B4-BE49-F238E27FC236}">
                <a16:creationId xmlns="" xmlns:a16="http://schemas.microsoft.com/office/drawing/2014/main" id="{3DA2DD15-DFAF-4A19-BDB1-D1580BD42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4087CD-1856-4304-AC91-37593861281D}"/>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421842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459E37-F661-4649-BD90-4BC8BFC0C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2E81CF2-9ACA-46F5-8C89-2ADB121D5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6E9BEFB-7FB8-4191-B4E8-AFD7E795E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652B055-A89D-4AD3-8E88-48B2695BFEFC}"/>
              </a:ext>
            </a:extLst>
          </p:cNvPr>
          <p:cNvSpPr>
            <a:spLocks noGrp="1"/>
          </p:cNvSpPr>
          <p:nvPr>
            <p:ph type="dt" sz="half" idx="10"/>
          </p:nvPr>
        </p:nvSpPr>
        <p:spPr/>
        <p:txBody>
          <a:bodyPr/>
          <a:lstStyle/>
          <a:p>
            <a:fld id="{A2B30A95-C4A6-4B0D-892D-9919B122E82F}" type="datetimeFigureOut">
              <a:rPr lang="en-US" smtClean="0"/>
              <a:pPr/>
              <a:t>9/11/2020</a:t>
            </a:fld>
            <a:endParaRPr lang="en-US"/>
          </a:p>
        </p:txBody>
      </p:sp>
      <p:sp>
        <p:nvSpPr>
          <p:cNvPr id="6" name="Footer Placeholder 5">
            <a:extLst>
              <a:ext uri="{FF2B5EF4-FFF2-40B4-BE49-F238E27FC236}">
                <a16:creationId xmlns="" xmlns:a16="http://schemas.microsoft.com/office/drawing/2014/main" id="{87D1E953-4DEC-4ADC-8D61-8CBEEBC9F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BDE4C6F-5CB7-44E1-9D76-6493AE5AD6F6}"/>
              </a:ext>
            </a:extLst>
          </p:cNvPr>
          <p:cNvSpPr>
            <a:spLocks noGrp="1"/>
          </p:cNvSpPr>
          <p:nvPr>
            <p:ph type="sldNum" sz="quarter" idx="12"/>
          </p:nvPr>
        </p:nvSpPr>
        <p:spPr/>
        <p:txBody>
          <a:body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314701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AE76F74-72F5-4CF4-8F21-F823559D8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6FE4F55-B05F-490E-AA10-6175D743A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111758-B341-4A9B-8F59-533FF5C00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30A95-C4A6-4B0D-892D-9919B122E82F}" type="datetimeFigureOut">
              <a:rPr lang="en-US" smtClean="0"/>
              <a:pPr/>
              <a:t>9/11/2020</a:t>
            </a:fld>
            <a:endParaRPr lang="en-US"/>
          </a:p>
        </p:txBody>
      </p:sp>
      <p:sp>
        <p:nvSpPr>
          <p:cNvPr id="5" name="Footer Placeholder 4">
            <a:extLst>
              <a:ext uri="{FF2B5EF4-FFF2-40B4-BE49-F238E27FC236}">
                <a16:creationId xmlns="" xmlns:a16="http://schemas.microsoft.com/office/drawing/2014/main" id="{C3AD2F4F-13FE-4C4B-82EF-7D282D1A4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354FE2-17B5-421E-9CA6-59F273633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3D6C3-4E4A-4BB4-9503-627C71D9F269}" type="slidenum">
              <a:rPr lang="en-US" smtClean="0"/>
              <a:pPr/>
              <a:t>‹#›</a:t>
            </a:fld>
            <a:endParaRPr lang="en-US"/>
          </a:p>
        </p:txBody>
      </p:sp>
    </p:spTree>
    <p:extLst>
      <p:ext uri="{BB962C8B-B14F-4D97-AF65-F5344CB8AC3E}">
        <p14:creationId xmlns="" xmlns:p14="http://schemas.microsoft.com/office/powerpoint/2010/main" val="2658677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165" y="478303"/>
            <a:ext cx="11493305" cy="773722"/>
          </a:xfrm>
          <a:solidFill>
            <a:schemeClr val="accent2">
              <a:lumMod val="75000"/>
            </a:schemeClr>
          </a:solidFill>
        </p:spPr>
        <p:txBody>
          <a:bodyPr>
            <a:normAutofit fontScale="90000"/>
          </a:bodyPr>
          <a:lstStyle/>
          <a:p>
            <a:r>
              <a:rPr lang="en-US" dirty="0" smtClean="0"/>
              <a:t>STATUS OF ORGANIC FARMING IN NEPAL</a:t>
            </a:r>
            <a:endParaRPr lang="en-US" dirty="0"/>
          </a:p>
        </p:txBody>
      </p:sp>
      <p:sp>
        <p:nvSpPr>
          <p:cNvPr id="3" name="Subtitle 2"/>
          <p:cNvSpPr>
            <a:spLocks noGrp="1"/>
          </p:cNvSpPr>
          <p:nvPr>
            <p:ph type="subTitle" idx="1"/>
          </p:nvPr>
        </p:nvSpPr>
        <p:spPr>
          <a:xfrm>
            <a:off x="1524000" y="4712677"/>
            <a:ext cx="9144000" cy="1308294"/>
          </a:xfrm>
          <a:solidFill>
            <a:srgbClr val="0070C0"/>
          </a:solidFill>
        </p:spPr>
        <p:txBody>
          <a:bodyPr>
            <a:normAutofit lnSpcReduction="10000"/>
          </a:bodyPr>
          <a:lstStyle/>
          <a:p>
            <a:r>
              <a:rPr lang="en-US" dirty="0" smtClean="0"/>
              <a:t>ASHOK ACHARYA</a:t>
            </a:r>
          </a:p>
          <a:p>
            <a:r>
              <a:rPr lang="en-US" dirty="0" smtClean="0"/>
              <a:t>DEPARTMENT OF SOIL SCIENCE AND AGRI-ENGINEERING</a:t>
            </a:r>
          </a:p>
          <a:p>
            <a:r>
              <a:rPr lang="en-US" dirty="0" smtClean="0"/>
              <a:t>SSC-05M-2018</a:t>
            </a:r>
            <a:endParaRPr lang="en-US" dirty="0"/>
          </a:p>
        </p:txBody>
      </p:sp>
      <p:pic>
        <p:nvPicPr>
          <p:cNvPr id="1026" name="Picture 2" descr="Organic Farming and Poverty: 12 Things to Know | Asian Development Bank"/>
          <p:cNvPicPr>
            <a:picLocks noChangeAspect="1" noChangeArrowheads="1"/>
          </p:cNvPicPr>
          <p:nvPr/>
        </p:nvPicPr>
        <p:blipFill>
          <a:blip r:embed="rId2"/>
          <a:srcRect/>
          <a:stretch>
            <a:fillRect/>
          </a:stretch>
        </p:blipFill>
        <p:spPr bwMode="auto">
          <a:xfrm>
            <a:off x="2954214" y="1406769"/>
            <a:ext cx="6105379" cy="30386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1972E6C-C621-407F-B51F-DB87A63DDAE2}"/>
              </a:ext>
            </a:extLst>
          </p:cNvPr>
          <p:cNvSpPr txBox="1"/>
          <p:nvPr/>
        </p:nvSpPr>
        <p:spPr>
          <a:xfrm>
            <a:off x="0" y="944880"/>
            <a:ext cx="12192000" cy="6247864"/>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It has been reported that the total land under organic management in Nepal is estimated to be 9789 ha. which is 0.23% of total agricultural land. (Ambassador report, 2015)</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The national agriculture policy 2061 clearly stated that the promotion of organic agriculture is only for export, the organic farming is limited in only export oriented commodities such as honey, coffee, tea, large cardamom, ginger etc.(Acharya, 2019)</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Out of total 804 ha, of land is share of organic coffee production in Nepal</a:t>
            </a:r>
            <a:r>
              <a:rPr lang="en-US" sz="2800" b="1" dirty="0">
                <a:latin typeface="Verdana" panose="020B0604030504040204" pitchFamily="34" charset="0"/>
                <a:ea typeface="Verdana" panose="020B0604030504040204" pitchFamily="34" charset="0"/>
              </a:rPr>
              <a:t>.</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Willer</a:t>
            </a:r>
            <a:r>
              <a:rPr lang="en-US" sz="2800" dirty="0">
                <a:latin typeface="Verdana" panose="020B0604030504040204" pitchFamily="34" charset="0"/>
                <a:ea typeface="Verdana" panose="020B0604030504040204" pitchFamily="34" charset="0"/>
              </a:rPr>
              <a:t> and </a:t>
            </a:r>
            <a:r>
              <a:rPr lang="en-US" sz="2800" dirty="0" err="1">
                <a:latin typeface="Verdana" panose="020B0604030504040204" pitchFamily="34" charset="0"/>
                <a:ea typeface="Verdana" panose="020B0604030504040204" pitchFamily="34" charset="0"/>
              </a:rPr>
              <a:t>Lernoud</a:t>
            </a:r>
            <a:r>
              <a:rPr lang="en-US" sz="2800" dirty="0">
                <a:latin typeface="Verdana" panose="020B0604030504040204" pitchFamily="34" charset="0"/>
                <a:ea typeface="Verdana" panose="020B0604030504040204" pitchFamily="34" charset="0"/>
              </a:rPr>
              <a:t>, 2019). </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Tea and coffee have already been certified as organic products and have good export returns in Nepal.(Khanna, 2016)</a:t>
            </a:r>
          </a:p>
          <a:p>
            <a:endParaRPr lang="en-US" dirty="0"/>
          </a:p>
        </p:txBody>
      </p:sp>
      <p:sp>
        <p:nvSpPr>
          <p:cNvPr id="5" name="Rectangle 4">
            <a:extLst>
              <a:ext uri="{FF2B5EF4-FFF2-40B4-BE49-F238E27FC236}">
                <a16:creationId xmlns="" xmlns:a16="http://schemas.microsoft.com/office/drawing/2014/main" id="{80A77EF3-41D2-43F7-BA88-C62D33F1C4C0}"/>
              </a:ext>
            </a:extLst>
          </p:cNvPr>
          <p:cNvSpPr/>
          <p:nvPr/>
        </p:nvSpPr>
        <p:spPr>
          <a:xfrm>
            <a:off x="1718482" y="272534"/>
            <a:ext cx="7718716" cy="523220"/>
          </a:xfrm>
          <a:prstGeom prst="rect">
            <a:avLst/>
          </a:prstGeom>
        </p:spPr>
        <p:txBody>
          <a:bodyPr wrap="none">
            <a:spAutoFit/>
          </a:bodyPr>
          <a:lstStyle/>
          <a:p>
            <a:pPr algn="ctr"/>
            <a:r>
              <a:rPr lang="en-US" sz="2800" b="1" u="sng" dirty="0">
                <a:latin typeface="Arial Black" panose="020B0A04020102020204" pitchFamily="34" charset="0"/>
              </a:rPr>
              <a:t>Status of organic agriculture in Nepal </a:t>
            </a:r>
            <a:endParaRPr lang="en-US" sz="2800" b="1" u="sng" dirty="0">
              <a:ln w="38100">
                <a:solidFill>
                  <a:schemeClr val="tx1"/>
                </a:solidFill>
              </a:ln>
              <a:latin typeface="Arial Black" panose="020B0A04020102020204" pitchFamily="34" charset="0"/>
            </a:endParaRPr>
          </a:p>
        </p:txBody>
      </p:sp>
      <p:pic>
        <p:nvPicPr>
          <p:cNvPr id="6" name="Picture 5">
            <a:extLst>
              <a:ext uri="{FF2B5EF4-FFF2-40B4-BE49-F238E27FC236}">
                <a16:creationId xmlns="" xmlns:a16="http://schemas.microsoft.com/office/drawing/2014/main" id="{7E6AC72B-05F0-4763-A24D-2AEAF528D15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spTree>
    <p:extLst>
      <p:ext uri="{BB962C8B-B14F-4D97-AF65-F5344CB8AC3E}">
        <p14:creationId xmlns="" xmlns:p14="http://schemas.microsoft.com/office/powerpoint/2010/main" val="201746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E6AC72B-05F0-4763-A24D-2AEAF528D15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sp>
        <p:nvSpPr>
          <p:cNvPr id="4" name="TextBox 3">
            <a:extLst>
              <a:ext uri="{FF2B5EF4-FFF2-40B4-BE49-F238E27FC236}">
                <a16:creationId xmlns="" xmlns:a16="http://schemas.microsoft.com/office/drawing/2014/main" id="{91972E6C-C621-407F-B51F-DB87A63DDAE2}"/>
              </a:ext>
            </a:extLst>
          </p:cNvPr>
          <p:cNvSpPr txBox="1"/>
          <p:nvPr/>
        </p:nvSpPr>
        <p:spPr>
          <a:xfrm>
            <a:off x="0" y="1272600"/>
            <a:ext cx="12192000" cy="643253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latin typeface="Verdana" panose="020B0604030504040204" pitchFamily="34" charset="0"/>
                <a:ea typeface="Verdana" panose="020B0604030504040204" pitchFamily="34" charset="0"/>
              </a:rPr>
              <a:t>Nepalese organic products reach standard for Nepalese market but competing with the international market is too hard due to complicated certification process.(Tamang &amp; Acharya, 2011)</a:t>
            </a:r>
          </a:p>
          <a:p>
            <a:pPr marL="285750" indent="-285750">
              <a:buFont typeface="Wingdings" panose="05000000000000000000" pitchFamily="2" charset="2"/>
              <a:buChar char="v"/>
            </a:pPr>
            <a:endParaRPr lang="en-US" sz="2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400" dirty="0">
                <a:latin typeface="Verdana" panose="020B0604030504040204" pitchFamily="34" charset="0"/>
                <a:ea typeface="Verdana" panose="020B0604030504040204" pitchFamily="34" charset="0"/>
              </a:rPr>
              <a:t>Adoption of organic farming is quite slow, market for organic products is not well developed &amp; no market statistics are available in Nepal (Bhatta et al, 2008)</a:t>
            </a:r>
          </a:p>
          <a:p>
            <a:pPr marL="285750" indent="-285750">
              <a:buFont typeface="Wingdings" panose="05000000000000000000" pitchFamily="2" charset="2"/>
              <a:buChar char="v"/>
            </a:pPr>
            <a:endParaRPr lang="en-US" sz="2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400" dirty="0">
                <a:latin typeface="Verdana" panose="020B0604030504040204" pitchFamily="34" charset="0"/>
                <a:ea typeface="Verdana" panose="020B0604030504040204" pitchFamily="34" charset="0"/>
              </a:rPr>
              <a:t>For example due to the lack of accredited laboratory facility, several cases of return of the certified organic products (honey) had been seen in the recent past. .(Tamang &amp; Acharya, 2011)</a:t>
            </a:r>
          </a:p>
          <a:p>
            <a:pPr marL="285750" indent="-285750">
              <a:buFont typeface="Wingdings" panose="05000000000000000000" pitchFamily="2" charset="2"/>
              <a:buChar char="v"/>
            </a:pPr>
            <a:endParaRPr lang="en-US" sz="2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400" dirty="0">
                <a:latin typeface="Verdana" panose="020B0604030504040204" pitchFamily="34" charset="0"/>
                <a:ea typeface="Verdana" panose="020B0604030504040204" pitchFamily="34" charset="0"/>
              </a:rPr>
              <a:t> Great possibility of organic farming  because many places are still in organic in nature and yet to be not reached the modern technologies and chemical fertilizers. </a:t>
            </a:r>
          </a:p>
          <a:p>
            <a:pPr marL="285750" indent="-285750">
              <a:buFont typeface="Wingdings" panose="05000000000000000000" pitchFamily="2" charset="2"/>
              <a:buChar char="v"/>
            </a:pPr>
            <a:endParaRPr lang="en-US" sz="2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 xmlns:a16="http://schemas.microsoft.com/office/drawing/2014/main" id="{80A77EF3-41D2-43F7-BA88-C62D33F1C4C0}"/>
              </a:ext>
            </a:extLst>
          </p:cNvPr>
          <p:cNvSpPr/>
          <p:nvPr/>
        </p:nvSpPr>
        <p:spPr>
          <a:xfrm>
            <a:off x="1611802" y="184190"/>
            <a:ext cx="7718716" cy="523220"/>
          </a:xfrm>
          <a:prstGeom prst="rect">
            <a:avLst/>
          </a:prstGeom>
        </p:spPr>
        <p:txBody>
          <a:bodyPr wrap="none">
            <a:spAutoFit/>
          </a:bodyPr>
          <a:lstStyle/>
          <a:p>
            <a:pPr algn="ctr"/>
            <a:r>
              <a:rPr lang="en-US" sz="2800" b="1" u="sng" dirty="0">
                <a:latin typeface="Arial Black" panose="020B0A04020102020204" pitchFamily="34" charset="0"/>
              </a:rPr>
              <a:t>Status of organic agriculture in Nepal </a:t>
            </a:r>
            <a:endParaRPr lang="en-US" sz="2800" b="1" u="sng" dirty="0">
              <a:ln w="38100">
                <a:solidFill>
                  <a:schemeClr val="tx1"/>
                </a:solidFill>
              </a:ln>
              <a:latin typeface="Arial Black" panose="020B0A04020102020204" pitchFamily="34" charset="0"/>
            </a:endParaRPr>
          </a:p>
        </p:txBody>
      </p:sp>
    </p:spTree>
    <p:extLst>
      <p:ext uri="{BB962C8B-B14F-4D97-AF65-F5344CB8AC3E}">
        <p14:creationId xmlns="" xmlns:p14="http://schemas.microsoft.com/office/powerpoint/2010/main" val="401393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206187-73F6-4038-9330-FDE924A27F5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pic>
        <p:nvPicPr>
          <p:cNvPr id="4" name="Picture 3">
            <a:extLst>
              <a:ext uri="{FF2B5EF4-FFF2-40B4-BE49-F238E27FC236}">
                <a16:creationId xmlns="" xmlns:a16="http://schemas.microsoft.com/office/drawing/2014/main" id="{DA86C324-85B0-4FBD-B707-F76435B8995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5280" y="1073480"/>
            <a:ext cx="10622280" cy="5464479"/>
          </a:xfrm>
          <a:prstGeom prst="rect">
            <a:avLst/>
          </a:prstGeom>
        </p:spPr>
      </p:pic>
    </p:spTree>
    <p:extLst>
      <p:ext uri="{BB962C8B-B14F-4D97-AF65-F5344CB8AC3E}">
        <p14:creationId xmlns="" xmlns:p14="http://schemas.microsoft.com/office/powerpoint/2010/main" val="44086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C1B06C3-B4FE-4357-A080-5A6C016DFA70}"/>
              </a:ext>
            </a:extLst>
          </p:cNvPr>
          <p:cNvSpPr/>
          <p:nvPr/>
        </p:nvSpPr>
        <p:spPr>
          <a:xfrm>
            <a:off x="2362200" y="167640"/>
            <a:ext cx="7924800" cy="655320"/>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Verdana" panose="020B0604030504040204" pitchFamily="34" charset="0"/>
                <a:ea typeface="Verdana" panose="020B0604030504040204" pitchFamily="34" charset="0"/>
              </a:rPr>
              <a:t>PROSPECTS OF ORGANIC FARMING</a:t>
            </a:r>
          </a:p>
        </p:txBody>
      </p:sp>
      <p:sp>
        <p:nvSpPr>
          <p:cNvPr id="5" name="Rectangle: Rounded Corners 4">
            <a:extLst>
              <a:ext uri="{FF2B5EF4-FFF2-40B4-BE49-F238E27FC236}">
                <a16:creationId xmlns="" xmlns:a16="http://schemas.microsoft.com/office/drawing/2014/main" id="{76B3149C-129F-4951-ADE3-334347185A8C}"/>
              </a:ext>
            </a:extLst>
          </p:cNvPr>
          <p:cNvSpPr/>
          <p:nvPr/>
        </p:nvSpPr>
        <p:spPr>
          <a:xfrm>
            <a:off x="2468880" y="1600200"/>
            <a:ext cx="7498080" cy="65532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Verdana" panose="020B0604030504040204" pitchFamily="34" charset="0"/>
                <a:ea typeface="Verdana" panose="020B0604030504040204" pitchFamily="34" charset="0"/>
              </a:rPr>
              <a:t>Consumers acceptance</a:t>
            </a:r>
          </a:p>
        </p:txBody>
      </p:sp>
      <p:sp>
        <p:nvSpPr>
          <p:cNvPr id="6" name="Rectangle: Rounded Corners 5">
            <a:extLst>
              <a:ext uri="{FF2B5EF4-FFF2-40B4-BE49-F238E27FC236}">
                <a16:creationId xmlns="" xmlns:a16="http://schemas.microsoft.com/office/drawing/2014/main" id="{82A006CC-E957-4A3B-89A8-6073B6599070}"/>
              </a:ext>
            </a:extLst>
          </p:cNvPr>
          <p:cNvSpPr/>
          <p:nvPr/>
        </p:nvSpPr>
        <p:spPr>
          <a:xfrm>
            <a:off x="2468880" y="2865120"/>
            <a:ext cx="7498080" cy="65532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Verdana" panose="020B0604030504040204" pitchFamily="34" charset="0"/>
                <a:ea typeface="Verdana" panose="020B0604030504040204" pitchFamily="34" charset="0"/>
              </a:rPr>
              <a:t>Environmental friendly</a:t>
            </a:r>
          </a:p>
        </p:txBody>
      </p:sp>
      <p:sp>
        <p:nvSpPr>
          <p:cNvPr id="7" name="Rectangle: Rounded Corners 6">
            <a:extLst>
              <a:ext uri="{FF2B5EF4-FFF2-40B4-BE49-F238E27FC236}">
                <a16:creationId xmlns="" xmlns:a16="http://schemas.microsoft.com/office/drawing/2014/main" id="{4C8EB74C-AD83-4D37-9A01-F5F275280736}"/>
              </a:ext>
            </a:extLst>
          </p:cNvPr>
          <p:cNvSpPr/>
          <p:nvPr/>
        </p:nvSpPr>
        <p:spPr>
          <a:xfrm>
            <a:off x="2468880" y="4069081"/>
            <a:ext cx="7498080" cy="65532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Verdana" panose="020B0604030504040204" pitchFamily="34" charset="0"/>
                <a:ea typeface="Verdana" panose="020B0604030504040204" pitchFamily="34" charset="0"/>
              </a:rPr>
              <a:t>Higher biodiversity</a:t>
            </a:r>
          </a:p>
        </p:txBody>
      </p:sp>
      <p:sp>
        <p:nvSpPr>
          <p:cNvPr id="8" name="Rectangle: Rounded Corners 7">
            <a:extLst>
              <a:ext uri="{FF2B5EF4-FFF2-40B4-BE49-F238E27FC236}">
                <a16:creationId xmlns="" xmlns:a16="http://schemas.microsoft.com/office/drawing/2014/main" id="{225B1846-FD14-4172-AFDE-9315F8D292FC}"/>
              </a:ext>
            </a:extLst>
          </p:cNvPr>
          <p:cNvSpPr/>
          <p:nvPr/>
        </p:nvSpPr>
        <p:spPr>
          <a:xfrm>
            <a:off x="2575560" y="5501641"/>
            <a:ext cx="7498080" cy="65532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Verdana" panose="020B0604030504040204" pitchFamily="34" charset="0"/>
                <a:ea typeface="Verdana" panose="020B0604030504040204" pitchFamily="34" charset="0"/>
              </a:rPr>
              <a:t>Better soils</a:t>
            </a:r>
          </a:p>
        </p:txBody>
      </p:sp>
    </p:spTree>
    <p:extLst>
      <p:ext uri="{BB962C8B-B14F-4D97-AF65-F5344CB8AC3E}">
        <p14:creationId xmlns="" xmlns:p14="http://schemas.microsoft.com/office/powerpoint/2010/main" val="152233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solidFill>
            <a:srgbClr val="FF0000"/>
          </a:solidFill>
        </p:spPr>
        <p:txBody>
          <a:bodyPr/>
          <a:lstStyle/>
          <a:p>
            <a:r>
              <a:rPr lang="en-US" dirty="0" smtClean="0">
                <a:latin typeface="Times New Roman" pitchFamily="18" charset="0"/>
                <a:cs typeface="Times New Roman" pitchFamily="18" charset="0"/>
              </a:rPr>
              <a:t>Policies regarding OA in Nepal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143001"/>
            <a:ext cx="11277600" cy="4983163"/>
          </a:xfrm>
        </p:spPr>
        <p:txBody>
          <a:bodyPr>
            <a:normAutofit fontScale="85000" lnSpcReduction="20000"/>
          </a:bodyPr>
          <a:lstStyle/>
          <a:p>
            <a:endParaRPr lang="en-US" dirty="0" smtClean="0"/>
          </a:p>
          <a:p>
            <a:r>
              <a:rPr lang="en-US" sz="3600" dirty="0" smtClean="0">
                <a:latin typeface="Times New Roman" pitchFamily="18" charset="0"/>
                <a:cs typeface="Times New Roman" pitchFamily="18" charset="0"/>
              </a:rPr>
              <a:t>The Agricultural Perspective Plan (APP) 1995 was its emphasis on Integrated Pest Management (IPM) from the realization of harmful effects of chemical pesticides.</a:t>
            </a:r>
          </a:p>
          <a:p>
            <a:r>
              <a:rPr lang="en-US" sz="3600" dirty="0" smtClean="0">
                <a:latin typeface="Times New Roman" pitchFamily="18" charset="0"/>
                <a:cs typeface="Times New Roman" pitchFamily="18" charset="0"/>
              </a:rPr>
              <a:t>The constitution of Nepal 2015: “Right Regarding Environment and Health” as the fundamental right of a citizen." </a:t>
            </a:r>
          </a:p>
          <a:p>
            <a:r>
              <a:rPr lang="en-US" sz="3600" dirty="0" smtClean="0">
                <a:latin typeface="Times New Roman" pitchFamily="18" charset="0"/>
                <a:cs typeface="Times New Roman" pitchFamily="18" charset="0"/>
              </a:rPr>
              <a:t> National Fertilizer Policy, 2002: emphasized IPNS and curtailed direct subsidies, but the state has recently reinstated some price subsidy.  c.</a:t>
            </a:r>
          </a:p>
          <a:p>
            <a:r>
              <a:rPr lang="en-US" sz="3600" dirty="0" smtClean="0">
                <a:latin typeface="Times New Roman" pitchFamily="18" charset="0"/>
                <a:cs typeface="Times New Roman" pitchFamily="18" charset="0"/>
              </a:rPr>
              <a:t>  National Agriculture Policy, 2004: has a provision to support organic farming and organic products certification  </a:t>
            </a:r>
          </a:p>
          <a:p>
            <a:r>
              <a:rPr lang="en-US" sz="3600" dirty="0" smtClean="0">
                <a:latin typeface="Times New Roman" pitchFamily="18" charset="0"/>
                <a:cs typeface="Times New Roman" pitchFamily="18" charset="0"/>
              </a:rPr>
              <a:t>Agribusiness Promotion Policy, 2006: has provision for development of organic production zone.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92162"/>
          </a:xfrm>
          <a:solidFill>
            <a:srgbClr val="FF0000"/>
          </a:solidFill>
        </p:spPr>
        <p:txBody>
          <a:bodyPr/>
          <a:lstStyle/>
          <a:p>
            <a:pPr algn="l"/>
            <a:r>
              <a:rPr lang="en-US" dirty="0" smtClean="0"/>
              <a:t> </a:t>
            </a:r>
            <a:r>
              <a:rPr lang="en-US" dirty="0" err="1" smtClean="0"/>
              <a:t>contd</a:t>
            </a:r>
            <a:r>
              <a:rPr lang="en-US" dirty="0" smtClean="0"/>
              <a:t>……</a:t>
            </a:r>
            <a:endParaRPr lang="en-US" dirty="0"/>
          </a:p>
        </p:txBody>
      </p:sp>
      <p:sp>
        <p:nvSpPr>
          <p:cNvPr id="3" name="Content Placeholder 2"/>
          <p:cNvSpPr>
            <a:spLocks noGrp="1"/>
          </p:cNvSpPr>
          <p:nvPr>
            <p:ph idx="1"/>
          </p:nvPr>
        </p:nvSpPr>
        <p:spPr>
          <a:xfrm>
            <a:off x="0" y="1219200"/>
            <a:ext cx="12192000" cy="5334000"/>
          </a:xfrm>
        </p:spPr>
        <p:txBody>
          <a:bodyPr>
            <a:normAutofit fontScale="92500"/>
          </a:bodyPr>
          <a:lstStyle/>
          <a:p>
            <a:r>
              <a:rPr lang="en-US" sz="2800" dirty="0" smtClean="0">
                <a:latin typeface="Times New Roman" pitchFamily="18" charset="0"/>
                <a:cs typeface="Times New Roman" pitchFamily="18" charset="0"/>
              </a:rPr>
              <a:t>Agricultural Biodiversity Policy 2006 authorized ban on importing genetically </a:t>
            </a:r>
            <a:r>
              <a:rPr lang="en-US" sz="2800" dirty="0" err="1" smtClean="0">
                <a:latin typeface="Times New Roman" pitchFamily="18" charset="0"/>
                <a:cs typeface="Times New Roman" pitchFamily="18" charset="0"/>
              </a:rPr>
              <a:t>modiﬁed</a:t>
            </a:r>
            <a:r>
              <a:rPr lang="en-US" sz="2800" dirty="0" smtClean="0">
                <a:latin typeface="Times New Roman" pitchFamily="18" charset="0"/>
                <a:cs typeface="Times New Roman" pitchFamily="18" charset="0"/>
              </a:rPr>
              <a:t> organisms (GMOs) that have potential risk on the environment and emphasized use of bio-fertilizers and </a:t>
            </a:r>
            <a:r>
              <a:rPr lang="en-US" sz="2800" dirty="0" err="1" smtClean="0">
                <a:latin typeface="Times New Roman" pitchFamily="18" charset="0"/>
                <a:cs typeface="Times New Roman" pitchFamily="18" charset="0"/>
              </a:rPr>
              <a:t>biopesticides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Trade Policy 2009 provides assistance regarding packaging, storing, and </a:t>
            </a:r>
            <a:r>
              <a:rPr lang="en-US" sz="2800" dirty="0" err="1" smtClean="0">
                <a:latin typeface="Times New Roman" pitchFamily="18" charset="0"/>
                <a:cs typeface="Times New Roman" pitchFamily="18" charset="0"/>
              </a:rPr>
              <a:t>certiﬁcation</a:t>
            </a:r>
            <a:r>
              <a:rPr lang="en-US" sz="2800" dirty="0" smtClean="0">
                <a:latin typeface="Times New Roman" pitchFamily="18" charset="0"/>
                <a:cs typeface="Times New Roman" pitchFamily="18" charset="0"/>
              </a:rPr>
              <a:t> of agricultural products to make them compelling in an international market. </a:t>
            </a:r>
          </a:p>
          <a:p>
            <a:pPr algn="just"/>
            <a:r>
              <a:rPr lang="en-US" sz="2800" dirty="0" smtClean="0">
                <a:latin typeface="Times New Roman" pitchFamily="18" charset="0"/>
                <a:cs typeface="Times New Roman" pitchFamily="18" charset="0"/>
              </a:rPr>
              <a:t>Agricultural Development Strategy 2014 focused on increasing soil organic matter (SOM) from 1% to 2% within 5 years and 4% within 10 years. It continued to support organic/bio-fertilizer as supplementary and complementary to chemical fertilizers for sustaining soil fertility and to attain higher productivity and emphasized on branding of organic agricultural products for competitiveness and export</a:t>
            </a:r>
          </a:p>
          <a:p>
            <a:r>
              <a:rPr lang="en-US" sz="2800" dirty="0" smtClean="0">
                <a:latin typeface="Times New Roman" pitchFamily="18" charset="0"/>
                <a:cs typeface="Times New Roman" pitchFamily="18" charset="0"/>
              </a:rPr>
              <a:t>The  15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year  Plan (2076/77-2080/81): promotion of organic farming in strategy  and support and subsidies on FYM/compost/urine management and involvement of public private and cooperatives in organic farming.</a:t>
            </a:r>
            <a:endParaRPr lang="en-US"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smtClean="0"/>
              <a:t>Different Guidelines</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Guideline for Organic Fertilizers/ </a:t>
            </a:r>
            <a:r>
              <a:rPr lang="en-US" dirty="0" err="1" smtClean="0">
                <a:latin typeface="Times New Roman" pitchFamily="18" charset="0"/>
                <a:cs typeface="Times New Roman" pitchFamily="18" charset="0"/>
              </a:rPr>
              <a:t>Vermi</a:t>
            </a:r>
            <a:r>
              <a:rPr lang="en-US" dirty="0" smtClean="0">
                <a:latin typeface="Times New Roman" pitchFamily="18" charset="0"/>
                <a:cs typeface="Times New Roman" pitchFamily="18" charset="0"/>
              </a:rPr>
              <a:t>-compost Production Support Program through Farmer Group and Co-operative, 2014</a:t>
            </a:r>
          </a:p>
          <a:p>
            <a:r>
              <a:rPr lang="en-US" dirty="0" smtClean="0">
                <a:latin typeface="Times New Roman" pitchFamily="18" charset="0"/>
                <a:cs typeface="Times New Roman" pitchFamily="18" charset="0"/>
              </a:rPr>
              <a:t>Guideline for Cattle Shed Improvement Mission Program, 2013</a:t>
            </a:r>
          </a:p>
          <a:p>
            <a:r>
              <a:rPr lang="en-US" dirty="0" smtClean="0">
                <a:latin typeface="Times New Roman" pitchFamily="18" charset="0"/>
                <a:cs typeface="Times New Roman" pitchFamily="18" charset="0"/>
              </a:rPr>
              <a:t>Guideline for Organic Fertilizer Industry Establishment, 2011</a:t>
            </a:r>
          </a:p>
          <a:p>
            <a:r>
              <a:rPr lang="en-US" dirty="0" smtClean="0">
                <a:latin typeface="Times New Roman" pitchFamily="18" charset="0"/>
                <a:cs typeface="Times New Roman" pitchFamily="18" charset="0"/>
              </a:rPr>
              <a:t>Guideline for Organic and Biological Fertilizer Regulation, 2011</a:t>
            </a:r>
          </a:p>
          <a:p>
            <a:r>
              <a:rPr lang="en-US" dirty="0" smtClean="0">
                <a:latin typeface="Times New Roman" pitchFamily="18" charset="0"/>
                <a:cs typeface="Times New Roman" pitchFamily="18" charset="0"/>
              </a:rPr>
              <a:t>Guideline for Organic Fertilizer Subsidy (District Level), 2015</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304800"/>
            <a:ext cx="10160000" cy="5562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17601" y="838200"/>
            <a:ext cx="10363199" cy="5105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22400" y="1143001"/>
            <a:ext cx="9448800" cy="441959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141763" cy="619612"/>
          </a:xfrm>
          <a:solidFill>
            <a:schemeClr val="bg2">
              <a:lumMod val="75000"/>
            </a:schemeClr>
          </a:solidFill>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838200" y="1181686"/>
            <a:ext cx="10515600" cy="4995277"/>
          </a:xfrm>
        </p:spPr>
        <p:txBody>
          <a:bodyPr/>
          <a:lstStyle/>
          <a:p>
            <a:r>
              <a:rPr lang="en-US" dirty="0" smtClean="0"/>
              <a:t>Introduction</a:t>
            </a:r>
          </a:p>
          <a:p>
            <a:r>
              <a:rPr lang="en-US" dirty="0" smtClean="0"/>
              <a:t>Organic agriculture in Nepal </a:t>
            </a:r>
          </a:p>
          <a:p>
            <a:r>
              <a:rPr lang="en-US" dirty="0" smtClean="0"/>
              <a:t>History of organic agriculture in Nepal</a:t>
            </a:r>
          </a:p>
          <a:p>
            <a:r>
              <a:rPr lang="en-US" dirty="0" smtClean="0"/>
              <a:t>Status of organic agriculture in Nepal</a:t>
            </a:r>
          </a:p>
          <a:p>
            <a:r>
              <a:rPr lang="en-US" dirty="0" smtClean="0"/>
              <a:t>Polices and guidelines regarding organic agriculture</a:t>
            </a:r>
          </a:p>
          <a:p>
            <a:r>
              <a:rPr lang="en-US" dirty="0" smtClean="0"/>
              <a:t>Prospects</a:t>
            </a:r>
          </a:p>
          <a:p>
            <a:r>
              <a:rPr lang="en-US" dirty="0" smtClean="0"/>
              <a:t>Challenges</a:t>
            </a:r>
          </a:p>
          <a:p>
            <a:r>
              <a:rPr lang="en-US" dirty="0" smtClean="0"/>
              <a:t>Conclusion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CDF1A57-C3DE-499D-AB37-1F64FC10A5D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965960"/>
            <a:ext cx="12192000" cy="8823960"/>
          </a:xfrm>
          <a:prstGeom prst="rect">
            <a:avLst/>
          </a:prstGeom>
        </p:spPr>
      </p:pic>
    </p:spTree>
    <p:extLst>
      <p:ext uri="{BB962C8B-B14F-4D97-AF65-F5344CB8AC3E}">
        <p14:creationId xmlns="" xmlns:p14="http://schemas.microsoft.com/office/powerpoint/2010/main" val="1567110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967"/>
          </a:xfrm>
          <a:solidFill>
            <a:srgbClr val="FF0000"/>
          </a:solidFill>
        </p:spPr>
        <p:txBody>
          <a:bodyPr/>
          <a:lstStyle/>
          <a:p>
            <a:r>
              <a:rPr lang="en-US" dirty="0" smtClean="0"/>
              <a:t>CONCLUSION</a:t>
            </a:r>
            <a:endParaRPr lang="en-US" dirty="0"/>
          </a:p>
        </p:txBody>
      </p:sp>
      <p:sp>
        <p:nvSpPr>
          <p:cNvPr id="3" name="Content Placeholder 2"/>
          <p:cNvSpPr>
            <a:spLocks noGrp="1"/>
          </p:cNvSpPr>
          <p:nvPr>
            <p:ph idx="1"/>
          </p:nvPr>
        </p:nvSpPr>
        <p:spPr>
          <a:xfrm>
            <a:off x="838200" y="1519311"/>
            <a:ext cx="10515600" cy="4657652"/>
          </a:xfrm>
        </p:spPr>
        <p:txBody>
          <a:bodyPr>
            <a:normAutofit/>
          </a:bodyPr>
          <a:lstStyle/>
          <a:p>
            <a:r>
              <a:rPr lang="en-US" dirty="0" smtClean="0"/>
              <a:t>Fundamental </a:t>
            </a:r>
            <a:r>
              <a:rPr lang="en-US" dirty="0" smtClean="0"/>
              <a:t>aspect of organic farming still in Nepal are of traditional type and it will be easier to adopt the organic farming by simple </a:t>
            </a:r>
            <a:r>
              <a:rPr lang="en-US" dirty="0" smtClean="0"/>
              <a:t>modification</a:t>
            </a:r>
          </a:p>
          <a:p>
            <a:r>
              <a:rPr lang="en-US" dirty="0" smtClean="0"/>
              <a:t>The adoption of organic farming can be an opportunity for rural employment and to alleviate poverty in </a:t>
            </a:r>
            <a:r>
              <a:rPr lang="en-US" dirty="0" smtClean="0"/>
              <a:t>Nepal</a:t>
            </a:r>
          </a:p>
          <a:p>
            <a:r>
              <a:rPr lang="en-US" dirty="0" smtClean="0"/>
              <a:t>Certification problems are the issues for exporting the organic products of our country</a:t>
            </a:r>
            <a:r>
              <a:rPr lang="en-US" dirty="0" smtClean="0"/>
              <a:t>.</a:t>
            </a:r>
          </a:p>
          <a:p>
            <a:r>
              <a:rPr lang="en-US" dirty="0" smtClean="0"/>
              <a:t> </a:t>
            </a:r>
            <a:r>
              <a:rPr lang="en-US" dirty="0" smtClean="0"/>
              <a:t>Lack of effective policies and laws had distorted the expansion of organic agriculture. </a:t>
            </a:r>
          </a:p>
          <a:p>
            <a:pPr>
              <a:buNone/>
            </a:pP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44832"/>
          </a:xfrm>
          <a:solidFill>
            <a:schemeClr val="accent2">
              <a:lumMod val="60000"/>
              <a:lumOff val="40000"/>
            </a:schemeClr>
          </a:solidFill>
        </p:spPr>
        <p:txBody>
          <a:bodyPr/>
          <a:lstStyle/>
          <a:p>
            <a:pPr algn="ctr"/>
            <a:r>
              <a:rPr lang="en-US" dirty="0" smtClean="0"/>
              <a:t>THANK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4ADF525F-9ACE-4C59-8F4E-A5AFA8AE28E9}"/>
              </a:ext>
            </a:extLst>
          </p:cNvPr>
          <p:cNvSpPr/>
          <p:nvPr/>
        </p:nvSpPr>
        <p:spPr>
          <a:xfrm>
            <a:off x="190500" y="64376"/>
            <a:ext cx="11811000" cy="6749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38100">
                <a:solidFill>
                  <a:schemeClr val="tx1"/>
                </a:solidFill>
              </a:ln>
            </a:endParaRPr>
          </a:p>
        </p:txBody>
      </p:sp>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41488" y="-11519"/>
            <a:ext cx="1713547" cy="1818620"/>
          </a:xfrm>
          <a:prstGeom prst="rect">
            <a:avLst/>
          </a:prstGeom>
        </p:spPr>
      </p:pic>
      <p:sp>
        <p:nvSpPr>
          <p:cNvPr id="3" name="TextBox 2">
            <a:extLst>
              <a:ext uri="{FF2B5EF4-FFF2-40B4-BE49-F238E27FC236}">
                <a16:creationId xmlns="" xmlns:a16="http://schemas.microsoft.com/office/drawing/2014/main" id="{82B55638-515B-48FC-8DA9-D54A69C0789F}"/>
              </a:ext>
            </a:extLst>
          </p:cNvPr>
          <p:cNvSpPr txBox="1"/>
          <p:nvPr/>
        </p:nvSpPr>
        <p:spPr>
          <a:xfrm>
            <a:off x="248786" y="1140642"/>
            <a:ext cx="12080374" cy="4832092"/>
          </a:xfrm>
          <a:prstGeom prst="rect">
            <a:avLst/>
          </a:prstGeom>
          <a:noFill/>
        </p:spPr>
        <p:txBody>
          <a:bodyPr wrap="square" rtlCol="0">
            <a:spAutoFit/>
          </a:bodyPr>
          <a:lstStyle/>
          <a:p>
            <a:pPr marL="457200" indent="-457200">
              <a:buFont typeface="Wingdings" panose="05000000000000000000" pitchFamily="2" charset="2"/>
              <a:buChar char="v"/>
            </a:pPr>
            <a:r>
              <a:rPr lang="en-US" sz="2800" dirty="0">
                <a:latin typeface="Verdana" panose="020B0604030504040204" pitchFamily="34" charset="0"/>
                <a:ea typeface="Verdana" panose="020B0604030504040204" pitchFamily="34" charset="0"/>
              </a:rPr>
              <a:t>   To be considered “organic”: </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    – must be produced without synthetic pesticides,    fungicides      </a:t>
            </a:r>
          </a:p>
          <a:p>
            <a:r>
              <a:rPr lang="en-US" sz="2800" dirty="0">
                <a:latin typeface="Verdana" panose="020B0604030504040204" pitchFamily="34" charset="0"/>
                <a:ea typeface="Verdana" panose="020B0604030504040204" pitchFamily="34" charset="0"/>
              </a:rPr>
              <a:t>        or herbicides.</a:t>
            </a:r>
          </a:p>
          <a:p>
            <a:r>
              <a:rPr lang="en-US" sz="2800" dirty="0">
                <a:latin typeface="Verdana" panose="020B0604030504040204" pitchFamily="34" charset="0"/>
                <a:ea typeface="Verdana" panose="020B0604030504040204" pitchFamily="34" charset="0"/>
              </a:rPr>
              <a:t>    – Can not be grown by use of genetic engineering</a:t>
            </a:r>
          </a:p>
          <a:p>
            <a:r>
              <a:rPr lang="en-US" sz="2800" dirty="0">
                <a:latin typeface="Verdana" panose="020B0604030504040204" pitchFamily="34" charset="0"/>
                <a:ea typeface="Verdana" panose="020B0604030504040204" pitchFamily="34" charset="0"/>
              </a:rPr>
              <a:t>    – Bans use of sewage sludge as fertilizers </a:t>
            </a:r>
          </a:p>
          <a:p>
            <a:r>
              <a:rPr lang="en-US" sz="2800" dirty="0">
                <a:latin typeface="Verdana" panose="020B0604030504040204" pitchFamily="34" charset="0"/>
                <a:ea typeface="Verdana" panose="020B0604030504040204" pitchFamily="34" charset="0"/>
              </a:rPr>
              <a:t>    – No irradiation of food to preserve it </a:t>
            </a:r>
          </a:p>
          <a:p>
            <a:r>
              <a:rPr lang="en-US" sz="2800" dirty="0">
                <a:latin typeface="Verdana" panose="020B0604030504040204" pitchFamily="34" charset="0"/>
                <a:ea typeface="Verdana" panose="020B0604030504040204" pitchFamily="34" charset="0"/>
              </a:rPr>
              <a:t>    – No use of hormones and/or antibiotics in organic meat &amp;</a:t>
            </a:r>
          </a:p>
          <a:p>
            <a:r>
              <a:rPr lang="en-US" sz="2800" dirty="0">
                <a:latin typeface="Verdana" panose="020B0604030504040204" pitchFamily="34" charset="0"/>
                <a:ea typeface="Verdana" panose="020B0604030504040204" pitchFamily="34" charset="0"/>
              </a:rPr>
              <a:t>       diary products </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Strict farming methods = costly production</a:t>
            </a:r>
          </a:p>
        </p:txBody>
      </p:sp>
      <p:sp>
        <p:nvSpPr>
          <p:cNvPr id="9" name="Rectangle 4">
            <a:extLst>
              <a:ext uri="{FF2B5EF4-FFF2-40B4-BE49-F238E27FC236}">
                <a16:creationId xmlns="" xmlns:a16="http://schemas.microsoft.com/office/drawing/2014/main" id="{8D9D319B-5C12-4D00-924A-C4734C92649A}"/>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 xmlns:p14="http://schemas.microsoft.com/office/powerpoint/2010/main" val="40986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4ADF525F-9ACE-4C59-8F4E-A5AFA8AE28E9}"/>
              </a:ext>
            </a:extLst>
          </p:cNvPr>
          <p:cNvSpPr/>
          <p:nvPr/>
        </p:nvSpPr>
        <p:spPr>
          <a:xfrm>
            <a:off x="190500" y="64376"/>
            <a:ext cx="11811000" cy="6749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38100">
                <a:solidFill>
                  <a:schemeClr val="tx1"/>
                </a:solidFill>
              </a:ln>
            </a:endParaRPr>
          </a:p>
        </p:txBody>
      </p:sp>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41488" y="-11519"/>
            <a:ext cx="1713547" cy="1818620"/>
          </a:xfrm>
          <a:prstGeom prst="rect">
            <a:avLst/>
          </a:prstGeom>
        </p:spPr>
      </p:pic>
      <p:sp>
        <p:nvSpPr>
          <p:cNvPr id="2" name="TextBox 1">
            <a:extLst>
              <a:ext uri="{FF2B5EF4-FFF2-40B4-BE49-F238E27FC236}">
                <a16:creationId xmlns="" xmlns:a16="http://schemas.microsoft.com/office/drawing/2014/main" id="{122F4BBA-5058-4E23-B97D-D6BC007F8AB5}"/>
              </a:ext>
            </a:extLst>
          </p:cNvPr>
          <p:cNvSpPr txBox="1"/>
          <p:nvPr/>
        </p:nvSpPr>
        <p:spPr>
          <a:xfrm>
            <a:off x="1384074" y="251460"/>
            <a:ext cx="7863840" cy="646331"/>
          </a:xfrm>
          <a:prstGeom prst="rect">
            <a:avLst/>
          </a:prstGeom>
          <a:noFill/>
        </p:spPr>
        <p:txBody>
          <a:bodyPr wrap="square" rtlCol="0">
            <a:spAutoFit/>
          </a:bodyPr>
          <a:lstStyle/>
          <a:p>
            <a:pPr algn="ctr"/>
            <a:r>
              <a:rPr lang="en-US" sz="3600" b="1" u="sng" dirty="0">
                <a:latin typeface="Arial Black" panose="020B0A04020102020204" pitchFamily="34" charset="0"/>
              </a:rPr>
              <a:t>Organic agriculture in Nepal </a:t>
            </a:r>
            <a:endParaRPr lang="en-US" sz="3600" b="1" u="sng" dirty="0">
              <a:ln w="38100">
                <a:solidFill>
                  <a:schemeClr val="tx1"/>
                </a:solidFill>
              </a:ln>
              <a:latin typeface="Arial Black" panose="020B0A04020102020204" pitchFamily="34" charset="0"/>
            </a:endParaRPr>
          </a:p>
        </p:txBody>
      </p:sp>
      <p:sp>
        <p:nvSpPr>
          <p:cNvPr id="3" name="TextBox 2">
            <a:extLst>
              <a:ext uri="{FF2B5EF4-FFF2-40B4-BE49-F238E27FC236}">
                <a16:creationId xmlns="" xmlns:a16="http://schemas.microsoft.com/office/drawing/2014/main" id="{82B55638-515B-48FC-8DA9-D54A69C0789F}"/>
              </a:ext>
            </a:extLst>
          </p:cNvPr>
          <p:cNvSpPr txBox="1"/>
          <p:nvPr/>
        </p:nvSpPr>
        <p:spPr>
          <a:xfrm>
            <a:off x="248786" y="1140642"/>
            <a:ext cx="12169336" cy="5693866"/>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Organic agriculture is a holistic production  system which enhances </a:t>
            </a:r>
            <a:r>
              <a:rPr lang="en-US" sz="2800" dirty="0" err="1">
                <a:latin typeface="Verdana" panose="020B0604030504040204" pitchFamily="34" charset="0"/>
                <a:ea typeface="Verdana" panose="020B0604030504040204" pitchFamily="34" charset="0"/>
              </a:rPr>
              <a:t>agro</a:t>
            </a:r>
            <a:r>
              <a:rPr lang="en-US" sz="2800" dirty="0">
                <a:latin typeface="Verdana" panose="020B0604030504040204" pitchFamily="34" charset="0"/>
                <a:ea typeface="Verdana" panose="020B0604030504040204" pitchFamily="34" charset="0"/>
              </a:rPr>
              <a:t>-ecosystem health, biodiversity, &amp; soil biological activity. (FAO/WHO Codex Alimentarius Commission, 1999).</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The traditional system of agriculture in Nepal was organic but with the change in time, the practices changed more towards inorganic, which is a direct threat to agriculture productivity, environmental &amp; human health (Krishna P. </a:t>
            </a:r>
            <a:r>
              <a:rPr lang="en-US" sz="2800" dirty="0" err="1">
                <a:latin typeface="Verdana" panose="020B0604030504040204" pitchFamily="34" charset="0"/>
                <a:ea typeface="Verdana" panose="020B0604030504040204" pitchFamily="34" charset="0"/>
              </a:rPr>
              <a:t>Paudyal</a:t>
            </a:r>
            <a:r>
              <a:rPr lang="en-US" sz="2800" dirty="0">
                <a:latin typeface="Verdana" panose="020B0604030504040204" pitchFamily="34" charset="0"/>
                <a:ea typeface="Verdana" panose="020B0604030504040204" pitchFamily="34" charset="0"/>
              </a:rPr>
              <a:t>, 2010).</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Over a century, traditionally farmers in hills and mountains are following the farming practice, which is similar to organic farming. However, many of them have no idea that their traditional practice is an organic agriculture.</a:t>
            </a:r>
          </a:p>
        </p:txBody>
      </p:sp>
      <p:sp>
        <p:nvSpPr>
          <p:cNvPr id="9" name="Rectangle 4">
            <a:extLst>
              <a:ext uri="{FF2B5EF4-FFF2-40B4-BE49-F238E27FC236}">
                <a16:creationId xmlns="" xmlns:a16="http://schemas.microsoft.com/office/drawing/2014/main" id="{8D9D319B-5C12-4D00-924A-C4734C92649A}"/>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 xmlns:p14="http://schemas.microsoft.com/office/powerpoint/2010/main" val="326994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4ADF525F-9ACE-4C59-8F4E-A5AFA8AE28E9}"/>
              </a:ext>
            </a:extLst>
          </p:cNvPr>
          <p:cNvSpPr/>
          <p:nvPr/>
        </p:nvSpPr>
        <p:spPr>
          <a:xfrm>
            <a:off x="190500" y="63324"/>
            <a:ext cx="11811000" cy="67946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38100">
                <a:solidFill>
                  <a:schemeClr val="tx1"/>
                </a:solidFill>
              </a:ln>
            </a:endParaRPr>
          </a:p>
        </p:txBody>
      </p:sp>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89883" y="0"/>
            <a:ext cx="1721167" cy="1596521"/>
          </a:xfrm>
          <a:prstGeom prst="rect">
            <a:avLst/>
          </a:prstGeom>
        </p:spPr>
      </p:pic>
      <p:sp>
        <p:nvSpPr>
          <p:cNvPr id="6" name="Rectangle 5">
            <a:extLst>
              <a:ext uri="{FF2B5EF4-FFF2-40B4-BE49-F238E27FC236}">
                <a16:creationId xmlns="" xmlns:a16="http://schemas.microsoft.com/office/drawing/2014/main" id="{7D4D583B-5FAD-433F-91B0-738157D52CE5}"/>
              </a:ext>
            </a:extLst>
          </p:cNvPr>
          <p:cNvSpPr/>
          <p:nvPr/>
        </p:nvSpPr>
        <p:spPr>
          <a:xfrm>
            <a:off x="314164" y="359244"/>
            <a:ext cx="10096162" cy="646331"/>
          </a:xfrm>
          <a:prstGeom prst="rect">
            <a:avLst/>
          </a:prstGeom>
        </p:spPr>
        <p:txBody>
          <a:bodyPr wrap="none">
            <a:spAutoFit/>
          </a:bodyPr>
          <a:lstStyle/>
          <a:p>
            <a:pPr algn="ctr"/>
            <a:r>
              <a:rPr lang="en-US" sz="3600" b="1" u="sng" dirty="0">
                <a:latin typeface="Arial Black" panose="020B0A04020102020204" pitchFamily="34" charset="0"/>
              </a:rPr>
              <a:t>History of organic agriculture in Nepal </a:t>
            </a:r>
            <a:endParaRPr lang="en-US" sz="3600" b="1" u="sng" dirty="0">
              <a:ln w="38100">
                <a:solidFill>
                  <a:schemeClr val="tx1"/>
                </a:solidFill>
              </a:ln>
              <a:latin typeface="Arial Black" panose="020B0A04020102020204" pitchFamily="34" charset="0"/>
            </a:endParaRPr>
          </a:p>
        </p:txBody>
      </p:sp>
      <p:sp>
        <p:nvSpPr>
          <p:cNvPr id="7" name="TextBox 6">
            <a:extLst>
              <a:ext uri="{FF2B5EF4-FFF2-40B4-BE49-F238E27FC236}">
                <a16:creationId xmlns="" xmlns:a16="http://schemas.microsoft.com/office/drawing/2014/main" id="{6DD90CA1-BB7C-44EA-A206-87627093129F}"/>
              </a:ext>
            </a:extLst>
          </p:cNvPr>
          <p:cNvSpPr txBox="1"/>
          <p:nvPr/>
        </p:nvSpPr>
        <p:spPr>
          <a:xfrm>
            <a:off x="190500" y="1181100"/>
            <a:ext cx="12020550" cy="7263527"/>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Organic movement began in the 1930s and 1940s as a reaction to agriculture's growing reliance on synthetic fertilizers</a:t>
            </a:r>
            <a:r>
              <a:rPr lang="en-US" dirty="0"/>
              <a:t>.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 Sir Albert Howard is widely considered to be the “father of organic farming”</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kumimoji="0" lang="en-US" altLang="en-US" sz="28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In Nepal INSAN started an organized effort to promote organic farming in Nepal followed by Judith Chase who started organic farming in Bhaktapur in 1987.</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en-US" sz="2800" dirty="0">
                <a:latin typeface="Verdana" panose="020B0604030504040204" pitchFamily="34" charset="0"/>
                <a:ea typeface="Verdana" panose="020B0604030504040204" pitchFamily="34" charset="0"/>
              </a:rPr>
              <a:t> Organic agriculture was first appeared as one of the priority sectors in Nepalese agriculture since 10th Five Years Plan (2059/060-2063/064)</a:t>
            </a: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 xmlns:p14="http://schemas.microsoft.com/office/powerpoint/2010/main" val="414430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sp>
        <p:nvSpPr>
          <p:cNvPr id="8" name="Rectangle 7">
            <a:extLst>
              <a:ext uri="{FF2B5EF4-FFF2-40B4-BE49-F238E27FC236}">
                <a16:creationId xmlns="" xmlns:a16="http://schemas.microsoft.com/office/drawing/2014/main" id="{FA1F868E-F3F2-4292-8A36-6380765E6B6F}"/>
              </a:ext>
            </a:extLst>
          </p:cNvPr>
          <p:cNvSpPr/>
          <p:nvPr/>
        </p:nvSpPr>
        <p:spPr>
          <a:xfrm>
            <a:off x="960412" y="398658"/>
            <a:ext cx="8694624" cy="584775"/>
          </a:xfrm>
          <a:prstGeom prst="rect">
            <a:avLst/>
          </a:prstGeom>
        </p:spPr>
        <p:txBody>
          <a:bodyPr wrap="none">
            <a:spAutoFit/>
          </a:bodyPr>
          <a:lstStyle/>
          <a:p>
            <a:pPr algn="ctr"/>
            <a:r>
              <a:rPr lang="en-US" sz="3200" b="1" u="sng" dirty="0">
                <a:latin typeface="Arial Black" panose="020B0A04020102020204" pitchFamily="34" charset="0"/>
              </a:rPr>
              <a:t>Types of organic agriculture in Nepal </a:t>
            </a:r>
            <a:endParaRPr lang="en-US" sz="3200" b="1" u="sng" dirty="0">
              <a:ln w="38100">
                <a:solidFill>
                  <a:schemeClr val="tx1"/>
                </a:solidFill>
              </a:ln>
              <a:latin typeface="Arial Black" panose="020B0A04020102020204" pitchFamily="34" charset="0"/>
            </a:endParaRPr>
          </a:p>
        </p:txBody>
      </p:sp>
      <p:pic>
        <p:nvPicPr>
          <p:cNvPr id="5" name="Picture 4">
            <a:extLst>
              <a:ext uri="{FF2B5EF4-FFF2-40B4-BE49-F238E27FC236}">
                <a16:creationId xmlns="" xmlns:a16="http://schemas.microsoft.com/office/drawing/2014/main" id="{FDFF8100-6914-4F47-91D0-47AC80E09E1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3400" y="398658"/>
            <a:ext cx="10073640" cy="6459342"/>
          </a:xfrm>
          <a:prstGeom prst="rect">
            <a:avLst/>
          </a:prstGeom>
        </p:spPr>
      </p:pic>
    </p:spTree>
    <p:extLst>
      <p:ext uri="{BB962C8B-B14F-4D97-AF65-F5344CB8AC3E}">
        <p14:creationId xmlns="" xmlns:p14="http://schemas.microsoft.com/office/powerpoint/2010/main" val="205294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pic>
        <p:nvPicPr>
          <p:cNvPr id="3" name="Picture 2">
            <a:extLst>
              <a:ext uri="{FF2B5EF4-FFF2-40B4-BE49-F238E27FC236}">
                <a16:creationId xmlns="" xmlns:a16="http://schemas.microsoft.com/office/drawing/2014/main" id="{BCB7DA70-18A7-4F3E-8590-AFF91AD67AD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13034" y="1166647"/>
            <a:ext cx="8970580" cy="5691351"/>
          </a:xfrm>
          <a:prstGeom prst="rect">
            <a:avLst/>
          </a:prstGeom>
        </p:spPr>
      </p:pic>
      <p:sp>
        <p:nvSpPr>
          <p:cNvPr id="8" name="Rectangle 7">
            <a:extLst>
              <a:ext uri="{FF2B5EF4-FFF2-40B4-BE49-F238E27FC236}">
                <a16:creationId xmlns="" xmlns:a16="http://schemas.microsoft.com/office/drawing/2014/main" id="{FA1F868E-F3F2-4292-8A36-6380765E6B6F}"/>
              </a:ext>
            </a:extLst>
          </p:cNvPr>
          <p:cNvSpPr/>
          <p:nvPr/>
        </p:nvSpPr>
        <p:spPr>
          <a:xfrm>
            <a:off x="960412" y="398658"/>
            <a:ext cx="8694624" cy="584775"/>
          </a:xfrm>
          <a:prstGeom prst="rect">
            <a:avLst/>
          </a:prstGeom>
        </p:spPr>
        <p:txBody>
          <a:bodyPr wrap="none">
            <a:spAutoFit/>
          </a:bodyPr>
          <a:lstStyle/>
          <a:p>
            <a:pPr algn="ctr"/>
            <a:r>
              <a:rPr lang="en-US" sz="3200" b="1" u="sng" dirty="0">
                <a:latin typeface="Arial Black" panose="020B0A04020102020204" pitchFamily="34" charset="0"/>
              </a:rPr>
              <a:t>Types of organic agriculture in Nepal </a:t>
            </a:r>
            <a:endParaRPr lang="en-US" sz="3200" b="1" u="sng" dirty="0">
              <a:ln w="38100">
                <a:solidFill>
                  <a:schemeClr val="tx1"/>
                </a:solidFill>
              </a:ln>
              <a:latin typeface="Arial Black" panose="020B0A04020102020204" pitchFamily="34" charset="0"/>
            </a:endParaRPr>
          </a:p>
        </p:txBody>
      </p:sp>
    </p:spTree>
    <p:extLst>
      <p:ext uri="{BB962C8B-B14F-4D97-AF65-F5344CB8AC3E}">
        <p14:creationId xmlns="" xmlns:p14="http://schemas.microsoft.com/office/powerpoint/2010/main" val="45331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pic>
        <p:nvPicPr>
          <p:cNvPr id="5" name="Picture 4">
            <a:extLst>
              <a:ext uri="{FF2B5EF4-FFF2-40B4-BE49-F238E27FC236}">
                <a16:creationId xmlns="" xmlns:a16="http://schemas.microsoft.com/office/drawing/2014/main" id="{160BF9C2-A555-4B6F-B513-F985C9E5A6A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3360" y="441960"/>
            <a:ext cx="10576560" cy="6172200"/>
          </a:xfrm>
          <a:prstGeom prst="rect">
            <a:avLst/>
          </a:prstGeom>
        </p:spPr>
      </p:pic>
    </p:spTree>
    <p:extLst>
      <p:ext uri="{BB962C8B-B14F-4D97-AF65-F5344CB8AC3E}">
        <p14:creationId xmlns="" xmlns:p14="http://schemas.microsoft.com/office/powerpoint/2010/main" val="360990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30D165E-935F-4E59-8B47-151B4F76C05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70833" y="0"/>
            <a:ext cx="1721167" cy="1596521"/>
          </a:xfrm>
          <a:prstGeom prst="rect">
            <a:avLst/>
          </a:prstGeom>
        </p:spPr>
      </p:pic>
      <p:sp>
        <p:nvSpPr>
          <p:cNvPr id="8" name="Rectangle 7">
            <a:extLst>
              <a:ext uri="{FF2B5EF4-FFF2-40B4-BE49-F238E27FC236}">
                <a16:creationId xmlns="" xmlns:a16="http://schemas.microsoft.com/office/drawing/2014/main" id="{FA1F868E-F3F2-4292-8A36-6380765E6B6F}"/>
              </a:ext>
            </a:extLst>
          </p:cNvPr>
          <p:cNvSpPr/>
          <p:nvPr/>
        </p:nvSpPr>
        <p:spPr>
          <a:xfrm>
            <a:off x="1042429" y="106270"/>
            <a:ext cx="8790613" cy="584775"/>
          </a:xfrm>
          <a:prstGeom prst="rect">
            <a:avLst/>
          </a:prstGeom>
        </p:spPr>
        <p:txBody>
          <a:bodyPr wrap="none">
            <a:spAutoFit/>
          </a:bodyPr>
          <a:lstStyle/>
          <a:p>
            <a:pPr algn="ctr"/>
            <a:r>
              <a:rPr lang="en-US" sz="3200" b="1" u="sng" dirty="0">
                <a:latin typeface="Arial Black" panose="020B0A04020102020204" pitchFamily="34" charset="0"/>
              </a:rPr>
              <a:t>Status of organic agriculture in World </a:t>
            </a:r>
            <a:endParaRPr lang="en-US" sz="3200" b="1" u="sng" dirty="0">
              <a:ln w="38100">
                <a:solidFill>
                  <a:schemeClr val="tx1"/>
                </a:solidFill>
              </a:ln>
              <a:latin typeface="Arial Black" panose="020B0A04020102020204" pitchFamily="34" charset="0"/>
            </a:endParaRPr>
          </a:p>
        </p:txBody>
      </p:sp>
      <p:pic>
        <p:nvPicPr>
          <p:cNvPr id="7" name="Picture 6">
            <a:extLst>
              <a:ext uri="{FF2B5EF4-FFF2-40B4-BE49-F238E27FC236}">
                <a16:creationId xmlns="" xmlns:a16="http://schemas.microsoft.com/office/drawing/2014/main" id="{7A7D6BC6-C9B8-4B02-B962-32A94B9070E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94360" y="2381250"/>
            <a:ext cx="8286750" cy="4476750"/>
          </a:xfrm>
          <a:prstGeom prst="rect">
            <a:avLst/>
          </a:prstGeom>
        </p:spPr>
      </p:pic>
      <p:sp>
        <p:nvSpPr>
          <p:cNvPr id="9" name="Rectangle 8">
            <a:extLst>
              <a:ext uri="{FF2B5EF4-FFF2-40B4-BE49-F238E27FC236}">
                <a16:creationId xmlns="" xmlns:a16="http://schemas.microsoft.com/office/drawing/2014/main" id="{2B83A049-C821-417E-9051-DBD53E46D927}"/>
              </a:ext>
            </a:extLst>
          </p:cNvPr>
          <p:cNvSpPr/>
          <p:nvPr/>
        </p:nvSpPr>
        <p:spPr>
          <a:xfrm>
            <a:off x="0" y="996255"/>
            <a:ext cx="12192000" cy="1384995"/>
          </a:xfrm>
          <a:prstGeom prst="rect">
            <a:avLst/>
          </a:prstGeom>
        </p:spPr>
        <p:txBody>
          <a:bodyPr wrap="square">
            <a:spAutoFit/>
          </a:bodyPr>
          <a:lstStyle/>
          <a:p>
            <a:pPr marL="457200" indent="-457200">
              <a:buFont typeface="Wingdings" panose="05000000000000000000" pitchFamily="2" charset="2"/>
              <a:buChar char="v"/>
            </a:pPr>
            <a:r>
              <a:rPr lang="en-US" sz="2800" dirty="0">
                <a:latin typeface="Verdana" panose="020B0604030504040204" pitchFamily="34" charset="0"/>
                <a:ea typeface="Verdana" panose="020B0604030504040204" pitchFamily="34" charset="0"/>
              </a:rPr>
              <a:t>Global organic area continues to grow – Over 71.5 million hectares of farmland are organic. (The World of Organic Agriculture, 2020)</a:t>
            </a:r>
          </a:p>
        </p:txBody>
      </p:sp>
    </p:spTree>
    <p:extLst>
      <p:ext uri="{BB962C8B-B14F-4D97-AF65-F5344CB8AC3E}">
        <p14:creationId xmlns="" xmlns:p14="http://schemas.microsoft.com/office/powerpoint/2010/main" val="773669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1031</Words>
  <Application>Microsoft Office PowerPoint</Application>
  <PresentationFormat>Custom</PresentationFormat>
  <Paragraphs>92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STATUS OF ORGANIC FARMING IN NEPAL</vt:lpstr>
      <vt:lpstr>OUTLINE</vt:lpstr>
      <vt:lpstr>Slide 3</vt:lpstr>
      <vt:lpstr>Slide 4</vt:lpstr>
      <vt:lpstr>Slide 5</vt:lpstr>
      <vt:lpstr>Slide 6</vt:lpstr>
      <vt:lpstr>Slide 7</vt:lpstr>
      <vt:lpstr>Slide 8</vt:lpstr>
      <vt:lpstr>Slide 9</vt:lpstr>
      <vt:lpstr>Slide 10</vt:lpstr>
      <vt:lpstr>Slide 11</vt:lpstr>
      <vt:lpstr>Slide 12</vt:lpstr>
      <vt:lpstr>Slide 13</vt:lpstr>
      <vt:lpstr>Policies regarding OA in Nepal</vt:lpstr>
      <vt:lpstr> contd……</vt:lpstr>
      <vt:lpstr>Different Guidelines</vt:lpstr>
      <vt:lpstr>Slide 17</vt:lpstr>
      <vt:lpstr>Slide 18</vt:lpstr>
      <vt:lpstr>Slide 19</vt:lpstr>
      <vt:lpstr>Slide 20</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sewa wagle</dc:creator>
  <cp:lastModifiedBy>Windows User</cp:lastModifiedBy>
  <cp:revision>27</cp:revision>
  <dcterms:created xsi:type="dcterms:W3CDTF">2020-09-10T14:16:20Z</dcterms:created>
  <dcterms:modified xsi:type="dcterms:W3CDTF">2020-09-11T11:55:32Z</dcterms:modified>
</cp:coreProperties>
</file>